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17" r:id="rId3"/>
    <p:sldId id="585" r:id="rId4"/>
    <p:sldId id="586" r:id="rId5"/>
    <p:sldId id="668" r:id="rId6"/>
    <p:sldId id="669" r:id="rId7"/>
    <p:sldId id="684" r:id="rId8"/>
    <p:sldId id="686" r:id="rId9"/>
    <p:sldId id="687" r:id="rId10"/>
    <p:sldId id="689" r:id="rId11"/>
    <p:sldId id="690" r:id="rId12"/>
    <p:sldId id="691" r:id="rId13"/>
    <p:sldId id="692" r:id="rId14"/>
    <p:sldId id="693" r:id="rId15"/>
    <p:sldId id="694" r:id="rId16"/>
    <p:sldId id="695" r:id="rId17"/>
    <p:sldId id="696" r:id="rId18"/>
    <p:sldId id="697" r:id="rId19"/>
    <p:sldId id="698" r:id="rId20"/>
    <p:sldId id="699" r:id="rId21"/>
    <p:sldId id="700" r:id="rId22"/>
    <p:sldId id="701" r:id="rId23"/>
    <p:sldId id="703" r:id="rId24"/>
    <p:sldId id="704" r:id="rId25"/>
    <p:sldId id="705" r:id="rId26"/>
    <p:sldId id="706" r:id="rId27"/>
    <p:sldId id="674" r:id="rId28"/>
    <p:sldId id="675" r:id="rId29"/>
    <p:sldId id="676" r:id="rId30"/>
    <p:sldId id="677" r:id="rId31"/>
    <p:sldId id="678" r:id="rId32"/>
    <p:sldId id="679" r:id="rId33"/>
    <p:sldId id="681" r:id="rId34"/>
    <p:sldId id="682" r:id="rId35"/>
    <p:sldId id="683" r:id="rId36"/>
    <p:sldId id="640" r:id="rId37"/>
    <p:sldId id="295" r:id="rId38"/>
  </p:sldIdLst>
  <p:sldSz cx="9144000" cy="5143500" type="screen16x9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A0E1"/>
    <a:srgbClr val="7C8F98"/>
    <a:srgbClr val="7BB030"/>
    <a:srgbClr val="96BF31"/>
    <a:srgbClr val="D23532"/>
    <a:srgbClr val="7766A7"/>
    <a:srgbClr val="F09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92718" autoAdjust="0"/>
  </p:normalViewPr>
  <p:slideViewPr>
    <p:cSldViewPr snapToGrid="0" snapToObjects="1" showGuides="1">
      <p:cViewPr varScale="1">
        <p:scale>
          <a:sx n="93" d="100"/>
          <a:sy n="93" d="100"/>
        </p:scale>
        <p:origin x="780" y="90"/>
      </p:cViewPr>
      <p:guideLst>
        <p:guide orient="horz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16D12-ECAF-974C-A553-68382FECD607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8F152-3C02-B14C-B549-78A0543F4F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78478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E62E-CE87-0C4E-A447-B5F16F740113}" type="datetimeFigureOut">
              <a:rPr lang="it-IT" smtClean="0"/>
              <a:t>25/06/2019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3C914-5945-D047-99E0-58D5431256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2682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D715C5-9A46-45EE-80E0-27FCDC2BE6BD}" type="slidenum">
              <a:rPr lang="it-IT" altLang="it-IT" smtClean="0"/>
              <a:pPr/>
              <a:t>2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>
              <a:ea typeface="ＭＳ Ｐゴシック" pitchFamily="-109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77FD9-DA5D-425F-BA56-31DAA21FFBEA}" type="slidenum">
              <a:rPr lang="it-IT" smtClean="0"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504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851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5408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</p:spPr>
      </p:sp>
      <p:sp>
        <p:nvSpPr>
          <p:cNvPr id="7" name="Segnaposto note 6">
            <a:extLst>
              <a:ext uri="{FF2B5EF4-FFF2-40B4-BE49-F238E27FC236}">
                <a16:creationId xmlns:a16="http://schemas.microsoft.com/office/drawing/2014/main" id="{2F8DD087-F129-4263-B71D-A9685E7374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095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baseline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77FD9-DA5D-425F-BA56-31DAA21FFBEA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6376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>
              <a:ea typeface="ＭＳ Ｐゴシック" pitchFamily="-109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>
              <a:ea typeface="ＭＳ Ｐゴシック" pitchFamily="-109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>
              <a:ea typeface="ＭＳ Ｐゴシック" pitchFamily="-109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>
              <a:ea typeface="ＭＳ Ｐゴシック" pitchFamily="-109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4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36B1-114A-4EE1-9914-D288CB6BCC89}" type="datetimeFigureOut">
              <a:rPr lang="it-IT" smtClean="0"/>
              <a:pPr/>
              <a:t>25/06/2019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B90ABDC-8358-4C23-AE80-D405DDD0F0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690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9ECAC-BC92-4F16-AB63-A1F4D8068A60}" type="datetime1">
              <a:rPr lang="it-IT" smtClean="0"/>
              <a:t>25/06/2019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0008" y="-8572"/>
            <a:ext cx="9254530" cy="5203387"/>
          </a:xfrm>
          <a:prstGeom prst="rect">
            <a:avLst/>
          </a:prstGeom>
        </p:spPr>
      </p:pic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072188" y="4869663"/>
            <a:ext cx="2057400" cy="273844"/>
          </a:xfrm>
        </p:spPr>
        <p:txBody>
          <a:bodyPr/>
          <a:lstStyle>
            <a:lvl1pPr>
              <a:defRPr sz="1125" b="1">
                <a:solidFill>
                  <a:schemeClr val="tx1"/>
                </a:solidFill>
              </a:defRPr>
            </a:lvl1pPr>
          </a:lstStyle>
          <a:p>
            <a:fld id="{E4192632-BC89-488B-9A61-15FA414CFCE6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70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0467" y="0"/>
            <a:ext cx="643533" cy="5143500"/>
          </a:xfrm>
          <a:prstGeom prst="rect">
            <a:avLst/>
          </a:prstGeom>
        </p:spPr>
      </p:pic>
      <p:sp>
        <p:nvSpPr>
          <p:cNvPr id="3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513474" y="4716463"/>
            <a:ext cx="46542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721C07E-6ECB-1E4D-B61E-6B0583E84734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810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3"/>
          <p:cNvCxnSpPr/>
          <p:nvPr userDrawn="1"/>
        </p:nvCxnSpPr>
        <p:spPr>
          <a:xfrm>
            <a:off x="8953500" y="0"/>
            <a:ext cx="0" cy="481807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27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9635C1F-E959-4516-B4C2-719B5B5860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9 marzo 200417 ottobre 2003</a:t>
            </a:r>
          </a:p>
        </p:txBody>
      </p:sp>
    </p:spTree>
    <p:extLst>
      <p:ext uri="{BB962C8B-B14F-4D97-AF65-F5344CB8AC3E}">
        <p14:creationId xmlns:p14="http://schemas.microsoft.com/office/powerpoint/2010/main" val="3101045215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635C1F-E959-4516-B4C2-719B5B5860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9 marzo 200417 ottobre 2003</a:t>
            </a:r>
          </a:p>
        </p:txBody>
      </p:sp>
    </p:spTree>
    <p:extLst>
      <p:ext uri="{BB962C8B-B14F-4D97-AF65-F5344CB8AC3E}">
        <p14:creationId xmlns:p14="http://schemas.microsoft.com/office/powerpoint/2010/main" val="152247220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9635C1F-E959-4516-B4C2-719B5B5860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9 marzo 200417 ottobre 2003</a:t>
            </a:r>
          </a:p>
        </p:txBody>
      </p:sp>
    </p:spTree>
    <p:extLst>
      <p:ext uri="{BB962C8B-B14F-4D97-AF65-F5344CB8AC3E}">
        <p14:creationId xmlns:p14="http://schemas.microsoft.com/office/powerpoint/2010/main" val="35067714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869672"/>
            <a:ext cx="7056784" cy="432048"/>
          </a:xfrm>
        </p:spPr>
        <p:txBody>
          <a:bodyPr>
            <a:normAutofit/>
          </a:bodyPr>
          <a:lstStyle>
            <a:lvl1pPr marL="0" indent="0" algn="l">
              <a:buNone/>
              <a:defRPr sz="2100" b="1">
                <a:solidFill>
                  <a:srgbClr val="A1D054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Fare clic per modificare il sottotitolo</a:t>
            </a:r>
          </a:p>
        </p:txBody>
      </p:sp>
      <p:sp>
        <p:nvSpPr>
          <p:cNvPr id="13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683568" y="2355726"/>
            <a:ext cx="8229600" cy="2592288"/>
          </a:xfrm>
        </p:spPr>
        <p:txBody>
          <a:bodyPr>
            <a:normAutofit/>
          </a:bodyPr>
          <a:lstStyle>
            <a:lvl1pPr>
              <a:buNone/>
              <a:defRPr lang="it-IT" sz="18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buNone/>
              <a:defRPr lang="it-IT" sz="15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9" name="Titolo 1"/>
          <p:cNvSpPr>
            <a:spLocks noGrp="1"/>
          </p:cNvSpPr>
          <p:nvPr>
            <p:ph type="title" hasCustomPrompt="1"/>
          </p:nvPr>
        </p:nvSpPr>
        <p:spPr>
          <a:xfrm>
            <a:off x="662880" y="1113588"/>
            <a:ext cx="8229600" cy="70207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 dirty="0"/>
              <a:t>FARE CLIC PER IL TITOLO</a:t>
            </a:r>
          </a:p>
        </p:txBody>
      </p:sp>
    </p:spTree>
    <p:extLst>
      <p:ext uri="{BB962C8B-B14F-4D97-AF65-F5344CB8AC3E}">
        <p14:creationId xmlns:p14="http://schemas.microsoft.com/office/powerpoint/2010/main" val="125937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869672"/>
            <a:ext cx="7056784" cy="432048"/>
          </a:xfrm>
        </p:spPr>
        <p:txBody>
          <a:bodyPr>
            <a:normAutofit/>
          </a:bodyPr>
          <a:lstStyle>
            <a:lvl1pPr marL="0" indent="0" algn="l">
              <a:buNone/>
              <a:defRPr sz="2100" b="1">
                <a:solidFill>
                  <a:srgbClr val="A1D054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Fare clic per modificare il sottotitolo</a:t>
            </a:r>
          </a:p>
        </p:txBody>
      </p:sp>
      <p:sp>
        <p:nvSpPr>
          <p:cNvPr id="13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683568" y="2355726"/>
            <a:ext cx="8229600" cy="2592288"/>
          </a:xfrm>
        </p:spPr>
        <p:txBody>
          <a:bodyPr>
            <a:normAutofit/>
          </a:bodyPr>
          <a:lstStyle>
            <a:lvl1pPr>
              <a:buNone/>
              <a:defRPr lang="it-IT" sz="18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buNone/>
              <a:defRPr lang="it-IT" sz="15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9" name="Titolo 1"/>
          <p:cNvSpPr>
            <a:spLocks noGrp="1"/>
          </p:cNvSpPr>
          <p:nvPr>
            <p:ph type="title" hasCustomPrompt="1"/>
          </p:nvPr>
        </p:nvSpPr>
        <p:spPr>
          <a:xfrm>
            <a:off x="662880" y="1113588"/>
            <a:ext cx="8229600" cy="70207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 dirty="0"/>
              <a:t>FARE CLIC PER IL TITOLO</a:t>
            </a:r>
          </a:p>
        </p:txBody>
      </p:sp>
    </p:spTree>
    <p:extLst>
      <p:ext uri="{BB962C8B-B14F-4D97-AF65-F5344CB8AC3E}">
        <p14:creationId xmlns:p14="http://schemas.microsoft.com/office/powerpoint/2010/main" val="240523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683568" y="1869672"/>
            <a:ext cx="7056784" cy="432048"/>
          </a:xfrm>
        </p:spPr>
        <p:txBody>
          <a:bodyPr>
            <a:normAutofit/>
          </a:bodyPr>
          <a:lstStyle>
            <a:lvl1pPr marL="0" indent="0" algn="l">
              <a:buNone/>
              <a:defRPr sz="2100" b="1">
                <a:solidFill>
                  <a:srgbClr val="A1D054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Fare clic per modificare il sottotitolo</a:t>
            </a:r>
          </a:p>
        </p:txBody>
      </p:sp>
      <p:sp>
        <p:nvSpPr>
          <p:cNvPr id="13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683568" y="2355726"/>
            <a:ext cx="8229600" cy="2592288"/>
          </a:xfrm>
        </p:spPr>
        <p:txBody>
          <a:bodyPr>
            <a:normAutofit/>
          </a:bodyPr>
          <a:lstStyle>
            <a:lvl1pPr>
              <a:buNone/>
              <a:defRPr lang="it-IT" sz="18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buNone/>
              <a:defRPr lang="it-IT" sz="1500" kern="1200" dirty="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buNone/>
              <a:defRPr lang="it-IT" sz="15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9" name="Titolo 1"/>
          <p:cNvSpPr>
            <a:spLocks noGrp="1"/>
          </p:cNvSpPr>
          <p:nvPr>
            <p:ph type="title" hasCustomPrompt="1"/>
          </p:nvPr>
        </p:nvSpPr>
        <p:spPr>
          <a:xfrm>
            <a:off x="662880" y="1113588"/>
            <a:ext cx="8229600" cy="70207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 dirty="0"/>
              <a:t>FARE CLIC PER IL TITOLO</a:t>
            </a:r>
          </a:p>
        </p:txBody>
      </p:sp>
    </p:spTree>
    <p:extLst>
      <p:ext uri="{BB962C8B-B14F-4D97-AF65-F5344CB8AC3E}">
        <p14:creationId xmlns:p14="http://schemas.microsoft.com/office/powerpoint/2010/main" val="136376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1C07E-6ECB-1E4D-B61E-6B0583E847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375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289791" y="1784670"/>
            <a:ext cx="3775379" cy="2943516"/>
          </a:xfrm>
        </p:spPr>
        <p:txBody>
          <a:bodyPr anchor="t">
            <a:noAutofit/>
          </a:bodyPr>
          <a:lstStyle/>
          <a:p>
            <a:pPr algn="l">
              <a:lnSpc>
                <a:spcPct val="150000"/>
              </a:lnSpc>
            </a:pPr>
            <a:r>
              <a:rPr lang="it-IT" sz="2000" b="1" dirty="0">
                <a:solidFill>
                  <a:srgbClr val="83BB26"/>
                </a:solidFill>
                <a:latin typeface="Arial"/>
                <a:cs typeface="Arial"/>
              </a:rPr>
              <a:t>Laboratorio tecnico</a:t>
            </a:r>
            <a:br>
              <a:rPr lang="it-IT" sz="1400" b="1" i="1" dirty="0">
                <a:solidFill>
                  <a:srgbClr val="83BB26"/>
                </a:solidFill>
                <a:latin typeface="Arial"/>
                <a:cs typeface="Arial"/>
              </a:rPr>
            </a:br>
            <a:r>
              <a:rPr lang="it-IT" sz="1400" b="1" dirty="0">
                <a:solidFill>
                  <a:srgbClr val="83BB26"/>
                </a:solidFill>
                <a:latin typeface="Arial"/>
                <a:cs typeface="Arial"/>
              </a:rPr>
              <a:t>La redazione di bandi di gara verdi</a:t>
            </a:r>
            <a:br>
              <a:rPr lang="it-IT" sz="1400" b="1" dirty="0">
                <a:solidFill>
                  <a:srgbClr val="83BB26"/>
                </a:solidFill>
                <a:latin typeface="Arial"/>
                <a:cs typeface="Arial"/>
              </a:rPr>
            </a:br>
            <a:br>
              <a:rPr lang="it-IT" sz="1400" b="1" dirty="0">
                <a:solidFill>
                  <a:srgbClr val="83BB26"/>
                </a:solidFill>
                <a:latin typeface="Arial"/>
                <a:cs typeface="Arial"/>
              </a:rPr>
            </a:br>
            <a:r>
              <a:rPr lang="it-IT" sz="1400" b="1" dirty="0">
                <a:solidFill>
                  <a:srgbClr val="83BB26"/>
                </a:solidFill>
                <a:latin typeface="Arial"/>
                <a:cs typeface="Arial"/>
              </a:rPr>
              <a:t>24 giugno 2019 </a:t>
            </a:r>
            <a:br>
              <a:rPr lang="it-IT" sz="1400" b="1" i="1" dirty="0">
                <a:solidFill>
                  <a:srgbClr val="83BB26"/>
                </a:solidFill>
                <a:latin typeface="Arial"/>
                <a:cs typeface="Arial"/>
              </a:rPr>
            </a:br>
            <a:br>
              <a:rPr lang="it-IT" sz="1400" b="1" i="1" dirty="0">
                <a:solidFill>
                  <a:srgbClr val="83BB26"/>
                </a:solidFill>
                <a:latin typeface="Arial"/>
                <a:cs typeface="Arial"/>
              </a:rPr>
            </a:br>
            <a:r>
              <a:rPr lang="it-IT" sz="1400" b="1" i="1" dirty="0">
                <a:solidFill>
                  <a:srgbClr val="83BB26"/>
                </a:solidFill>
                <a:latin typeface="Arial"/>
                <a:cs typeface="Arial"/>
              </a:rPr>
              <a:t>Livia </a:t>
            </a:r>
            <a:r>
              <a:rPr lang="it-IT" sz="1400" b="1" i="1" dirty="0" err="1">
                <a:solidFill>
                  <a:srgbClr val="83BB26"/>
                </a:solidFill>
                <a:latin typeface="Arial"/>
                <a:cs typeface="Arial"/>
              </a:rPr>
              <a:t>Mazzà</a:t>
            </a:r>
            <a:br>
              <a:rPr lang="it-IT" sz="1400" b="1" i="1" dirty="0">
                <a:solidFill>
                  <a:srgbClr val="83BB26"/>
                </a:solidFill>
                <a:latin typeface="Arial"/>
                <a:cs typeface="Arial"/>
              </a:rPr>
            </a:br>
            <a:r>
              <a:rPr lang="it-IT" sz="1400" b="1" i="1" dirty="0">
                <a:solidFill>
                  <a:srgbClr val="83BB26"/>
                </a:solidFill>
                <a:latin typeface="Arial"/>
                <a:cs typeface="Arial"/>
              </a:rPr>
              <a:t>Fondazione Ecosistemi</a:t>
            </a:r>
            <a:br>
              <a:rPr lang="it-IT" sz="1400" b="1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</a:br>
            <a:endParaRPr lang="it-IT" sz="1400" b="1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22630"/>
            <a:ext cx="7430222" cy="72087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952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F5FDB98A-AA1F-4B2E-8AC5-A58BB291E1E6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 dirty="0">
                <a:solidFill>
                  <a:srgbClr val="83BB26"/>
                </a:solidFill>
                <a:latin typeface="Arial"/>
                <a:cs typeface="Arial"/>
              </a:rPr>
              <a:t>ART. 68: LE SPECIFICHE TECNICHE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A884C38-31C7-4BF2-940A-638EC4F7EF93}"/>
              </a:ext>
            </a:extLst>
          </p:cNvPr>
          <p:cNvSpPr/>
          <p:nvPr/>
        </p:nvSpPr>
        <p:spPr>
          <a:xfrm>
            <a:off x="719034" y="1077525"/>
            <a:ext cx="6748566" cy="360098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20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Le specifiche tecniche indicate al punto 1 allegato XIII sono inserite nei documenti di gara e definiscono le caratteristiche previste per lavori, servizi o forniture. Tali caratteristiche possono inoltre </a:t>
            </a:r>
            <a:r>
              <a:rPr lang="it-IT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riferirsi allo specifico processo o metodo di produzione o prestazione dei lavori, delle forniture o dei servizi richiesti, o a uno specifico processo per un'altra fase del loro ciclo di vita anche se questi fattori non sono parte del loro contenuto sostanziale</a:t>
            </a:r>
            <a:r>
              <a:rPr lang="it-IT" sz="20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purché siano collegati all'oggetto dell'appalto e proporzionati al suo valore e ai suoi obiettivi. 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62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11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8B0C549F-DC93-4505-A0F5-F40A625BA75A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68: LE SPECIFICHE TECNICHE (2)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DD044274-BD5A-4AF9-A701-BFA94F8CA0E9}"/>
              </a:ext>
            </a:extLst>
          </p:cNvPr>
          <p:cNvSpPr/>
          <p:nvPr/>
        </p:nvSpPr>
        <p:spPr>
          <a:xfrm>
            <a:off x="719034" y="1077525"/>
            <a:ext cx="6748566" cy="3162401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Le specifiche tecniche sono formulate 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in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termini di prestazioni o di requisiti funzionali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comprese le caratteristiche ambientali, se i parametri siano sufficientemente precisi da consentire agli offerenti di determinare l'oggetto dell'appalto e alle amministrazioni aggiudicatrici di aggiudicarlo;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mediante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riferimento a specifiche tecniche e alle norme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 recepiscono norme europee, alle valutazioni tecniche europee, alle specifiche tecniche comuni, alle norme internazionali.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Ciascun riferimento contiene l'espressione «o equivalente»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in termini di prestazioni o di requisiti funzionali di cui alla lettera a), con riferimento alle specifiche citate nella lettera b) quale mezzo per presumere la conformità;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mediante riferimento alle specifiche tecniche di cui alla lettera b) per talune caratteristiche e alle prestazioni o ai requisiti di cui alla lettera a) per le altre caratteristiche.</a:t>
            </a:r>
          </a:p>
        </p:txBody>
      </p:sp>
    </p:spTree>
    <p:extLst>
      <p:ext uri="{BB962C8B-B14F-4D97-AF65-F5344CB8AC3E}">
        <p14:creationId xmlns:p14="http://schemas.microsoft.com/office/powerpoint/2010/main" val="3474195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12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54F1061B-52F2-4554-BD78-BDEDA0D2803B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69: CARATTERISTICHE ETICHETTATURE (1)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E95B159-BF54-48B0-8C8F-D5987933146F}"/>
              </a:ext>
            </a:extLst>
          </p:cNvPr>
          <p:cNvSpPr/>
          <p:nvPr/>
        </p:nvSpPr>
        <p:spPr>
          <a:xfrm>
            <a:off x="719034" y="1077525"/>
            <a:ext cx="6748566" cy="3162401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Le amministrazioni aggiudicatrici che intendono acquistare lavori, forniture o servizi con specifiche caratteristiche ambientali, sociali o di altro tipo,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possono imporre </a:t>
            </a:r>
            <a:r>
              <a:rPr lang="it-IT" sz="1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nelle specifiche tecniche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nei criteri di aggiudicazione o nelle condizioni relative all'esecuzione dell'appalto, un'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etichettatura specifica come mezzo di prova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patto che: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i requisiti per l'etichettatura sono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idonei e ad esso connessi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(IMMEDIATEZZA)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siano basati su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 oggettivi, verificabili e non discriminatori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(OGGETTIVITA’)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siano stabiliti con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procedimento aperto e trasparente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quale possano partecipare tutte le parti interessate (enti pubblici, consumatori, parti sociali, i produttori, i distributori e le ONG);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le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etichettature sono accessibili a tutte le parti interessate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(CONDIVISIONE CON LE PARTI INTERESSATE)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e) i requisiti per l'etichettatura sono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stabiliti da terzi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sui quali non si può esercitare un'influenza determinante (DEMOCRATICITA’)</a:t>
            </a:r>
          </a:p>
        </p:txBody>
      </p:sp>
    </p:spTree>
    <p:extLst>
      <p:ext uri="{BB962C8B-B14F-4D97-AF65-F5344CB8AC3E}">
        <p14:creationId xmlns:p14="http://schemas.microsoft.com/office/powerpoint/2010/main" val="2374890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13</a:t>
            </a:fld>
            <a:endParaRPr lang="it-IT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1CDEC398-663E-4D33-8738-36914E4724B0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69: CARATTERISTICHE ETICHETTATURE (2)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3E8F57A6-2AB6-4738-B242-D3225C01F3B5}"/>
              </a:ext>
            </a:extLst>
          </p:cNvPr>
          <p:cNvSpPr/>
          <p:nvPr/>
        </p:nvSpPr>
        <p:spPr>
          <a:xfrm>
            <a:off x="719034" y="1077525"/>
            <a:ext cx="6748566" cy="294311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Se le amministrazioni aggiudicatrici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richiedono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 i lavori, le forniture o i servizi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soddisfino tutti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requisiti per l'etichettatura,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indicano a quali requisiti per l'etichettatura fanno riferimento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 accettano tutte le etichettature che confermano che i lavori, le forniture o i servizi soddisfano i requisiti equivalenti.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Se un operatore economico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dimostra di non avere la possibilità di ottenere l'etichettatura specifica indicata dall'amministrazione aggiudicatrice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un'etichettatura equivalente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entro i termini richiesti, per motivi ad esso non imputabili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l'amministrazione aggiudicatrice </a:t>
            </a:r>
            <a:r>
              <a:rPr lang="it-IT" sz="1400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accetta altri mezzi di prova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ivi compresa una documentazione tecnica del fabbricante, idonei a dimostrare che i lavori, le forniture o i servizi che l'operatore economico interessato deve prestare soddisfano i requisiti dell'etichettatura specifica o i requisiti specifici indicati dall'amministrazione aggiudicatrice.</a:t>
            </a:r>
          </a:p>
        </p:txBody>
      </p:sp>
    </p:spTree>
    <p:extLst>
      <p:ext uri="{BB962C8B-B14F-4D97-AF65-F5344CB8AC3E}">
        <p14:creationId xmlns:p14="http://schemas.microsoft.com/office/powerpoint/2010/main" val="1600328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14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0E06DFC-C0C4-4368-A9D8-DAD3EFC25959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82: MEZZI PROVA CONFORMITA’ - RAPPORTI DI PROVA, CERTIFICAZIONE E ALTRI MEZZI DI PROVA (1)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5BB42A4-13B1-45B5-AE08-2707838CB668}"/>
              </a:ext>
            </a:extLst>
          </p:cNvPr>
          <p:cNvSpPr/>
          <p:nvPr/>
        </p:nvSpPr>
        <p:spPr>
          <a:xfrm>
            <a:off x="719034" y="1077525"/>
            <a:ext cx="6748566" cy="294311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Le amministrazioni aggiudicatrici possono esigere che gli operatori economici presentino,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mezzi di prova di conformità ai requisiti o ai criteri stabiliti nelle specifiche tecniche, ai criteri di aggiudicazione o alle condizioni relative all'esecuzione dell'appalto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una </a:t>
            </a:r>
            <a:r>
              <a:rPr lang="it-IT" sz="1400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relazione di prova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un </a:t>
            </a:r>
            <a:r>
              <a:rPr lang="it-IT" sz="1400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certificato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rilasciati da un organismo di valutazione della conformità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Le amministrazioni aggiudicatrici che richiedono la presentazione di certificati rilasciati da uno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specifico organismo di valutazione della conformità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accettano anche i certificati rilasciati da organismi di valutazione della conformità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equivalenti.</a:t>
            </a:r>
          </a:p>
          <a:p>
            <a:r>
              <a:rPr lang="it-IT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«organismo di valutazione della conformità» </a:t>
            </a:r>
            <a:r>
              <a:rPr lang="it-IT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intende un organismo che effettua attività di valutazione della conformità, comprese taratura, prove, ispezione e certificazione, accreditato a norma del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Regolamento (CE) n. 765/2008</a:t>
            </a:r>
            <a:r>
              <a:rPr lang="it-IT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autorizzato, per la normativa comunitaria di armonizzazione</a:t>
            </a:r>
          </a:p>
          <a:p>
            <a:endParaRPr lang="it-IT" sz="14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15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D285117C-0DFD-4570-A6D0-1E58B3D7E5BC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82: MEZZI PROVA CONFORMITA’ - RAPPORTI DI PROVA, CERTIFICAZIONE E ALTRI MEZZI DI PROVA (2)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97116BE9-626E-4FE3-9D2D-F67440E43920}"/>
              </a:ext>
            </a:extLst>
          </p:cNvPr>
          <p:cNvSpPr/>
          <p:nvPr/>
        </p:nvSpPr>
        <p:spPr>
          <a:xfrm>
            <a:off x="719034" y="1077525"/>
            <a:ext cx="6748566" cy="3162401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Le amministrazioni aggiudicatrici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accettano altri mezzi di prova appropriati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diversi da quelli di cui al comma 1, ivi compresa una documentazione tecnica del fabbricante, se l'operatore economico interessato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aveva accesso ai certificati o alle relazioni di prova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cui al comma 1, o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poteva ottenerli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entro i termini richiesti, purché il mancato accesso non sia imputabile all'operatore economico interessato e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purché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 dimostri che i lavori, le forniture o i servizi prestati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soddisfano i requisiti o i criteri stabiliti nelle specifiche tecniche, i criteri di aggiudicazione o le condizioni relative all'esecuzione dell'appalto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CERTIFICAZIONE rilasciati da un organismo di valutazione della conformità</a:t>
            </a:r>
          </a:p>
          <a:p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RELAZIONI DI PROVA rilasciati da un organismo di valutazione della conformità</a:t>
            </a:r>
            <a:b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ALTRI MEZZI DI PROVA APPROPRIATI (DOCUMENTAZIONE TECNICA)</a:t>
            </a:r>
          </a:p>
          <a:p>
            <a:endParaRPr lang="it-IT" sz="14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929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16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2177D2F0-39C3-4AA4-93A2-E1A65B1F6453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87: CERTIFICAZIONE DELLA QUALITA’ DELL’OPERATORE ECONOMICO (1)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3452007-B93E-4576-94EB-0530CEAF2DA1}"/>
              </a:ext>
            </a:extLst>
          </p:cNvPr>
          <p:cNvSpPr/>
          <p:nvPr/>
        </p:nvSpPr>
        <p:spPr>
          <a:xfrm>
            <a:off x="719034" y="1151097"/>
            <a:ext cx="6748566" cy="267765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Qualora richiedano la presentazione di certificati rilasciati da organismi indipendenti per attestare che l'operatore economico soddisfa determinate norme di garanzia della qualità le stazioni appaltantisi </a:t>
            </a:r>
            <a:r>
              <a:rPr lang="it-IT" sz="1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riferiscono ai sistemi di garanzia della qualità basati sulle serie di norme europee in materia,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certificati da organismi accreditati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Le stazioni appaltanti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riconoscono i certificati equivalenti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rilasciati da organismi stabiliti in altri Stati membri. Esse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ammettono parimenti altre prove relative all'impiego di misure equivalenti di garanzia della qualità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qualora gli operatori economici interessati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avessero la possibilità di ottenere tali certificati entro i termini richiesti per motivi non imputabili agli stessi operatori economici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condizione che gli operatori economici dimostrino che le misure di garanzia della qualità proposte soddisfano le norme di garanzia della qualità richieste</a:t>
            </a:r>
          </a:p>
          <a:p>
            <a:endParaRPr lang="it-IT" sz="14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40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17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7EF898B9-CC7C-4B4D-97E6-F08B6194220F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87: CERTIFICAZIONE DELLA QUALITA’ DELL’OPERATORE ECONOMICO (2)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E83B7C3-A00D-4FB4-812C-EF5383971C64}"/>
              </a:ext>
            </a:extLst>
          </p:cNvPr>
          <p:cNvSpPr/>
          <p:nvPr/>
        </p:nvSpPr>
        <p:spPr>
          <a:xfrm>
            <a:off x="719034" y="1151096"/>
            <a:ext cx="6748566" cy="375487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Le stazioni appaltanti, quando richiedono la presentazione di certificati rilasciati da organismi indipendenti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attestare il rispetto da parte dell'operatore economico di determinati sistemi o di norme di gestione ambientale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fanno riferimento  a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a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altri sistemi di gestione ambientale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conformi all'articolo 45 del regolamento (CE) n. 1221/2009 o ancora ad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altre norme di gestione ambientale fondate su norme europee o internazionali in materia, certificate da organismi accreditati per lo specifico scopo,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ai sensi del regolamento (CE) n. 765/2008 del Parlamento europeo e del Consiglio. Le stazioni appaltanti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riconoscono i certificati equivalenti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rilasciati da organismi stabiliti in altri Stati membri. 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Le stazioni appaltanti fanno riferimento a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organismi di valutazione della conformità accreditati ai sensi del regolamento (CE) n. 765/2008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Parlamento europeo e del Consiglio, in conformità alle norme UNI CEI EN ISO/IEC della serie 17000.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SISTEMI DI GESTIONE AMBIENTALE certificati da organismi accreditati</a:t>
            </a:r>
          </a:p>
          <a:p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CERTIFICAZIONI EQUIVALENTI</a:t>
            </a:r>
            <a:b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ALTRE PROVE RELATIVE A MISURE EQUIVALENTI DI GARANZIA QUALITA’</a:t>
            </a:r>
          </a:p>
        </p:txBody>
      </p:sp>
    </p:spTree>
    <p:extLst>
      <p:ext uri="{BB962C8B-B14F-4D97-AF65-F5344CB8AC3E}">
        <p14:creationId xmlns:p14="http://schemas.microsoft.com/office/powerpoint/2010/main" val="2944076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18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C90F0294-5BD4-4AF2-9704-9DE564B79A33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93: RIDUZIONE DEL COSTO DELLE GARANZIE (1)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B988D4C-FBF6-4B38-98AF-F0CA04294A4A}"/>
              </a:ext>
            </a:extLst>
          </p:cNvPr>
          <p:cNvSpPr/>
          <p:nvPr/>
        </p:nvSpPr>
        <p:spPr>
          <a:xfrm>
            <a:off x="719034" y="1151096"/>
            <a:ext cx="6748566" cy="360098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L'importo della </a:t>
            </a:r>
            <a:r>
              <a:rPr lang="it-IT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garanzia provvisoria </a:t>
            </a:r>
            <a:r>
              <a:rPr lang="it-IT" sz="1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(pari al 2% del prezzo base indicato nel bando)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essere ridotto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50%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UNI CEI EN 45000, ISO17000, la certificazione del sistema di qualità secondo  norme europee della serie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9000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30 %, anche cumulabile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la riduzione del 50%, per gli operatori economici in possesso di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20% non cumulabile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gli operatori in possesso di certificazione ambientale ai sensi della norma UNI EN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ISO14001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20% anche cumulabile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gli operatori economici in possesso, in relazione ai beni o servizi che costituiscano almeno il 50 per cento del valore dei beni e servizi oggetto del contratto stesso,  di </a:t>
            </a:r>
            <a:r>
              <a:rPr lang="it-IT" sz="1400" b="1" dirty="0" err="1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Ecolabel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15 %, anche cumulabile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per gli operatori economici che sviluppano un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inventario di gas ad effetto serra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 sensi della norma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14064-1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un'impronta climatica (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carbon </a:t>
            </a:r>
            <a:r>
              <a:rPr lang="it-IT" sz="1400" b="1" dirty="0" err="1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footprint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ai sensi della norma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14067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caso di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cumulo delle riduzioni, la riduzione successiva deve essere calcolata sull’importo che risulta dalla riduzione precedente.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39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19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2B8F4D65-805E-4F1D-B197-1CA8FA928FF8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93: RIDUZIONE DEL COSTO DELLE GARANZIE (2)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BEDA9EA-9ADE-4CAF-AACF-0D4AFA1A995E}"/>
              </a:ext>
            </a:extLst>
          </p:cNvPr>
          <p:cNvSpPr/>
          <p:nvPr/>
        </p:nvSpPr>
        <p:spPr>
          <a:xfrm>
            <a:off x="719034" y="1151096"/>
            <a:ext cx="6748566" cy="2504529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L'importo della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garanzia ridotto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inoltre:</a:t>
            </a:r>
          </a:p>
          <a:p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30% non cumulabile </a:t>
            </a:r>
            <a:r>
              <a:rPr lang="it-IT" sz="1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altre riduzioni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in possesso del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rating di legalità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rating di impresa, della </a:t>
            </a:r>
            <a:r>
              <a:rPr lang="it-IT" sz="1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certificazione </a:t>
            </a:r>
            <a:r>
              <a:rPr lang="it-IT" sz="14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</a:t>
            </a:r>
            <a:r>
              <a:rPr lang="it-IT" sz="1400" b="1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  <a:r>
              <a:rPr lang="it-IT" sz="14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 8000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 certificazione del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di gestione a tutela della sicurezza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della salute dei lavoratori, o di certificazione </a:t>
            </a:r>
            <a:r>
              <a:rPr lang="it-IT" sz="14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OHSAS 18001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 di certificazione UNI CEI EN </a:t>
            </a:r>
            <a:r>
              <a:rPr lang="it-IT" sz="1400" i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50001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riguardante il </a:t>
            </a:r>
            <a:r>
              <a:rPr lang="it-IT" sz="14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di gestione dell'energia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it-IT" sz="14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 CEI 11352 riguardante la certificazione di operatività in qualità di ESC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(Energy Service Company) per l'offerta qualitativa dei servizi energetici e per gli operatori economici in possesso della </a:t>
            </a:r>
            <a:r>
              <a:rPr lang="it-IT" sz="14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certificazione ISO 27001 </a:t>
            </a:r>
            <a:r>
              <a:rPr lang="it-IT" sz="1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riguardante il sistema di gestione della sicurezza delle informazioni</a:t>
            </a:r>
          </a:p>
          <a:p>
            <a:endParaRPr lang="it-IT" sz="1400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61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/>
          <p:cNvSpPr>
            <a:spLocks noGrp="1"/>
          </p:cNvSpPr>
          <p:nvPr>
            <p:ph type="title" idx="4294967295"/>
          </p:nvPr>
        </p:nvSpPr>
        <p:spPr>
          <a:xfrm>
            <a:off x="-718457" y="482881"/>
            <a:ext cx="6172200" cy="857250"/>
          </a:xfrm>
        </p:spPr>
        <p:txBody>
          <a:bodyPr>
            <a:normAutofit/>
          </a:bodyPr>
          <a:lstStyle/>
          <a:p>
            <a:pPr>
              <a:lnSpc>
                <a:spcPts val="2025"/>
              </a:lnSpc>
            </a:pPr>
            <a:r>
              <a:rPr lang="it-IT" sz="2000" b="1" dirty="0">
                <a:solidFill>
                  <a:srgbClr val="83BB26"/>
                </a:solidFill>
                <a:latin typeface="Arial"/>
                <a:cs typeface="Arial"/>
              </a:rPr>
              <a:t>Il programma di oggi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63688" y="1059582"/>
            <a:ext cx="5830519" cy="3456384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Clr>
                <a:srgbClr val="83BB26"/>
              </a:buClr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Myriad Pro" pitchFamily="34" charset="0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Clr>
                <a:srgbClr val="83BB26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Myriad Pro" pitchFamily="34" charset="0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Myriad Pro" pitchFamily="34" charset="0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Myriad Pro" pitchFamily="34" charset="0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Myriad Pro" pitchFamily="34" charset="0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it-IT" sz="1500" kern="0" dirty="0">
              <a:latin typeface="+mn-lt"/>
            </a:endParaRPr>
          </a:p>
          <a:p>
            <a:pPr>
              <a:defRPr/>
            </a:pPr>
            <a:endParaRPr lang="it-IT" sz="1500" kern="0" dirty="0">
              <a:latin typeface="+mn-lt"/>
            </a:endParaRPr>
          </a:p>
          <a:p>
            <a:endParaRPr lang="en-US" sz="1500" kern="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054359" y="1005576"/>
            <a:ext cx="6271947" cy="1454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it-IT" dirty="0"/>
          </a:p>
          <a:p>
            <a:pPr marL="285750" indent="-285750">
              <a:buFontTx/>
              <a:buChar char="-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Quadro normativo e procedure per l’applicazione dei Criteri ambientali minimi (CAM) negli acquisti pubblici</a:t>
            </a:r>
          </a:p>
          <a:p>
            <a:pPr marL="257175" indent="-257175">
              <a:lnSpc>
                <a:spcPct val="150000"/>
              </a:lnSpc>
              <a:buFontTx/>
              <a:buChar char="-"/>
            </a:pP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Attività laboratoriali per la redazione di bandi di gara verdi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20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D5E68E38-F717-43AC-870B-230B04528922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95: OFFERTA ECONOMICAMENTE PIU’ VANTAGGIOSA (1)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B2274369-560F-4FD6-A1B9-A788A2D88CD4}"/>
              </a:ext>
            </a:extLst>
          </p:cNvPr>
          <p:cNvSpPr/>
          <p:nvPr/>
        </p:nvSpPr>
        <p:spPr>
          <a:xfrm>
            <a:off x="719034" y="1151096"/>
            <a:ext cx="6748566" cy="375487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Netta preferenza viene data all’offerta economicamente più vantaggiosa.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finalità è quella di 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utilizzare in maniera strategica gli appalti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 quanto la preferenza nei confronti dell’offerta economicamente più vantaggiosa si accompagna a nuove modalità per la sua individuazione.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Le stazioni appaltanti, nel rispetto dei principi di trasparenza, di non discriminazione e di parità di trattamento,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procedono all'aggiudicazione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degli appalti e all'affidamento dei concorsi di progettazione e dei concorsi di idee,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sulla base del criterio dell'offerta economicamente più vantaggiosa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individuata sulla base del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miglior rapporto qualità/prezzo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sulla base dell'elemento prezzo o del costo, seguendo un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 di comparazione costo/efficacia quale il costo del ciclo di vita</a:t>
            </a:r>
          </a:p>
          <a:p>
            <a:endParaRPr lang="it-IT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Sono aggiudicati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esclusivamente sulla base del criterio dell'offerta economicamente più vantaggiosa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contratti relativi ai servizi sociali e di ristorazione ospedaliera, assistenziale e scolastica, nonché ai servizi ad alta intensità di manodopera e i contratti relativi all’affidamento dei servizi di ingegneria e architettura (di importo pari o superiore a 40.000 euro).</a:t>
            </a:r>
          </a:p>
        </p:txBody>
      </p:sp>
    </p:spTree>
    <p:extLst>
      <p:ext uri="{BB962C8B-B14F-4D97-AF65-F5344CB8AC3E}">
        <p14:creationId xmlns:p14="http://schemas.microsoft.com/office/powerpoint/2010/main" val="3653000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21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57D7ED0B-2F61-434D-B462-1DDCB63F0109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95: OFFERTA ECONOMICAMENTE PIU’ VANTAGGIOSA (2)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E6D98E0B-DE8A-4227-AC75-64818606B1D3}"/>
              </a:ext>
            </a:extLst>
          </p:cNvPr>
          <p:cNvSpPr/>
          <p:nvPr/>
        </p:nvSpPr>
        <p:spPr>
          <a:xfrm>
            <a:off x="719034" y="1151097"/>
            <a:ext cx="6748566" cy="294311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può eventualmente derogare a questo principio generale dell’Offerta Economicamente Più Vantaggiosa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essere utilizzato il criterio del minor prezzo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(con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adeguata motivazione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per i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lavori di importo pari o inferiore a 2.000.000 di euro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quando l'affidamento dei lavori avviene con procedure ordinarie, sulla base del progetto esecutivo e con applicazione obbligatoria dell’esecuzione automatica;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per i servizi e le forniture con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caratteristiche standardizzate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le cui condizioni sono definite dal mercato; 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per i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servizi e le forniture di importo fino a 40.000 euro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nonché per i servizi e le forniture di importo pari o superiore a 40.000 euro e sino alla soglia di cui all’articolo 35 solo </a:t>
            </a:r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caratterizzati da elevata ripetitività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fatta eccezione per quelli di notevole contenuto tecnologico o che hanno un carattere innovativo.</a:t>
            </a:r>
          </a:p>
        </p:txBody>
      </p:sp>
    </p:spTree>
    <p:extLst>
      <p:ext uri="{BB962C8B-B14F-4D97-AF65-F5344CB8AC3E}">
        <p14:creationId xmlns:p14="http://schemas.microsoft.com/office/powerpoint/2010/main" val="1987917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22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DF7F8BDF-AD2E-48A1-9F1E-D7537D379554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95: OFFERTA ECONOMICAMENTE PIU’ VANTAGGIOSA (3)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CB52632-7A72-423B-95CF-BF956E8ECDD4}"/>
              </a:ext>
            </a:extLst>
          </p:cNvPr>
          <p:cNvSpPr/>
          <p:nvPr/>
        </p:nvSpPr>
        <p:spPr>
          <a:xfrm>
            <a:off x="719034" y="1151096"/>
            <a:ext cx="6841699" cy="332398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 oggettivi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(aspetti qualitativi, ambientali o sociali) dell’OEPV (comma 6):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la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qualità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che comprende pregio tecnico, caratteristiche estetiche e funzionali, accessibilità per persone disabili, progettazione per tutti gli utenti, certificazioni per sicurezza e salute,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caratteristiche sociali, ambientali, contenimento dei consumi energetici e delle risorse ambientali,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caratteristiche innovative, commercializzazione;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possesso del marchio </a:t>
            </a:r>
            <a:r>
              <a:rPr lang="it-IT" sz="1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Ecolabel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costo di utilizzazione e manutenzione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avuto anche riguardo ai consumi di energia e delle risorse naturali, alle emissioni inquinanti e ai costi complessivi, inclusi quelli esterni e di mitigazione degli impatti dei cambiamenti climatici, riferiti all'intero ciclo di vita dell'opera, bene o servizio, con l'obiettivo strategico di un uso più efficiente delle risorse e di un'economia circolare che promuova ambiente e occupazione;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compensazione delle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emissioni di gas ad effetto serra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associate;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e) organizzazione qualifica e esperienza del personale;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f) servizio post-vendita e assistenza tecnica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g) condizioni di consegna</a:t>
            </a:r>
          </a:p>
        </p:txBody>
      </p:sp>
    </p:spTree>
    <p:extLst>
      <p:ext uri="{BB962C8B-B14F-4D97-AF65-F5344CB8AC3E}">
        <p14:creationId xmlns:p14="http://schemas.microsoft.com/office/powerpoint/2010/main" val="1164385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23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303F3DC7-B1BB-42E6-B394-05EAE3392E2B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96: VALUTAZIONE DEI COSTI LUNGO IL CICLO DI VITA  (1)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A895585-57DD-4F60-9612-4CA97606A2FE}"/>
              </a:ext>
            </a:extLst>
          </p:cNvPr>
          <p:cNvSpPr/>
          <p:nvPr/>
        </p:nvSpPr>
        <p:spPr>
          <a:xfrm>
            <a:off x="719034" y="1151097"/>
            <a:ext cx="6748566" cy="267765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Grande novità in tema di </a:t>
            </a:r>
            <a:r>
              <a:rPr lang="it-IT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valutazione economica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delle offerte in termini di costo/efficacia </a:t>
            </a:r>
            <a:r>
              <a:rPr lang="it-IT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 cui si parlava nell’ </a:t>
            </a:r>
            <a:r>
              <a:rPr lang="it-IT" sz="14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95 comma 6 punto c)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 </a:t>
            </a:r>
            <a:r>
              <a:rPr lang="it-IT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costi del ciclo di vita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comprendono tutti i seguenti costi, o parti di essi, legati al ciclo di vita di un prodotto, di un servizio o di un lavoro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1400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costi sostenuti dall'amministrazione aggiudicatrice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da altri utenti, quali costi relativi all'acquisizione, costi connessi all'utilizzo, quali consumo di energia e altre risorse, costi di manutenzione, costi relativi al fine vita, come i costi di raccolta e di riciclaggio;</a:t>
            </a: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1400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costi imputati a esternalità ambientali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legate ai prodotti, servizi o lavori nel corso del ciclo di vita, a condizione che il loro valore monetario possa essere determinato e verificato (costi delle emissioni di gas a effetto serra e di altre sostanze inquinanti nonché altri costi legati all'attenuazione dei cambiamenti climatici).</a:t>
            </a:r>
          </a:p>
        </p:txBody>
      </p:sp>
    </p:spTree>
    <p:extLst>
      <p:ext uri="{BB962C8B-B14F-4D97-AF65-F5344CB8AC3E}">
        <p14:creationId xmlns:p14="http://schemas.microsoft.com/office/powerpoint/2010/main" val="3889994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24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EC0A2CED-4BCB-47DA-B19D-0D715D05CE6B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96: VALUTAZIONE DEI COSTI LUNGO IL CICLO DI VITA  (2)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7092564-D0AE-44E4-97D5-0E56E5D98ADD}"/>
              </a:ext>
            </a:extLst>
          </p:cNvPr>
          <p:cNvSpPr/>
          <p:nvPr/>
        </p:nvSpPr>
        <p:spPr>
          <a:xfrm>
            <a:off x="719034" y="1151097"/>
            <a:ext cx="6748566" cy="162736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valutano i costi utilizzando un sistema di costi del ciclo di vita, le stazioni appaltanti indicano nei documenti di gara:</a:t>
            </a:r>
          </a:p>
          <a:p>
            <a:pPr marL="342892" indent="-342892">
              <a:buFont typeface="Wingdings" panose="05000000000000000000" pitchFamily="2" charset="2"/>
              <a:buChar char="Ø"/>
            </a:pP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dati che gli offerenti devono fornire e il metodo che la stazione appaltante impiegherà al fine di determinare i costi del ciclo di vita sulla base di tali dati;</a:t>
            </a:r>
          </a:p>
          <a:p>
            <a:pPr marL="342892" indent="-342892">
              <a:buFont typeface="Wingdings" panose="05000000000000000000" pitchFamily="2" charset="2"/>
              <a:buChar char="Ø"/>
            </a:pP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la valutazione dei costi imputati alle esternalità ambientali il metodo deve essere basato su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 oggettivi, verificabili e non discriminatori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deve essere accessibile a tutte le parti interessate;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B2CE073-D599-45B5-9D1B-00E4D64A6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2751534"/>
            <a:ext cx="5630333" cy="2315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658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25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60353607-1F5A-4EA6-94F6-D2936B4BA892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100: LE CLAUSOLE CONTRATTUALI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E33CB7EF-66FF-4D0A-AB78-55E13AE162C4}"/>
              </a:ext>
            </a:extLst>
          </p:cNvPr>
          <p:cNvSpPr/>
          <p:nvPr/>
        </p:nvSpPr>
        <p:spPr>
          <a:xfrm>
            <a:off x="719034" y="1077524"/>
            <a:ext cx="6748566" cy="360098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L’articolo afferma che le stazioni appaltanti possano richiedere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condizioni particolari in merito all'esecuzione dell'appalto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nei modi e nei termini stabiliti dalle disposizioni sui criteri relativi alla sua aggiudicazione, che  possono contemplare anche delle esigenze economiche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legate all'innovazione, nonché di ordine ambientale, sociale o relative all'occupazione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Le stazioni appaltanti possono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richiedere requisiti particolari per l'esecuzione del contratto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400" dirty="0" err="1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purchè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siano compatibili con il diritto europeo e con i principi di parità di trattamento, non discriminazione, trasparenza, proporzionalità, innovazione e siano precisate nel bando di gara, o nell'invito in caso di procedure senza bando o nel capitolato d'oneri.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Dette condizioni possono attenere, in particolare, a esigenze sociali e ambientali.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In sede di offerta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 operatori economici dichiarano di accettare i requisiti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particolari nell'ipotesi in cui risulteranno aggiudicatari.</a:t>
            </a:r>
            <a:endParaRPr lang="it-IT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4350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1049694" y="1136971"/>
            <a:ext cx="6172200" cy="3671888"/>
          </a:xfrm>
        </p:spPr>
        <p:txBody>
          <a:bodyPr>
            <a:normAutofit fontScale="62500" lnSpcReduction="20000"/>
          </a:bodyPr>
          <a:lstStyle/>
          <a:p>
            <a:r>
              <a:rPr lang="it-IT" dirty="0"/>
              <a:t>I documenti di CAM, ognuno nella sua specificità, presentano una struttura di base simile.</a:t>
            </a:r>
          </a:p>
          <a:p>
            <a:r>
              <a:rPr lang="it-IT" u="sng" dirty="0"/>
              <a:t>Riferimenti normativi</a:t>
            </a:r>
          </a:p>
          <a:p>
            <a:r>
              <a:rPr lang="it-IT" u="sng" dirty="0"/>
              <a:t>Analisi e riduzione dei fabbisogni</a:t>
            </a:r>
          </a:p>
          <a:p>
            <a:r>
              <a:rPr lang="it-IT" u="sng" dirty="0"/>
              <a:t>Oggetto dell’appalto </a:t>
            </a:r>
          </a:p>
          <a:p>
            <a:r>
              <a:rPr lang="it-IT" u="sng" dirty="0"/>
              <a:t>Selezione dei candidati</a:t>
            </a:r>
            <a:r>
              <a:rPr lang="it-IT" dirty="0"/>
              <a:t> </a:t>
            </a:r>
            <a:r>
              <a:rPr lang="it-IT" i="1" dirty="0"/>
              <a:t>(nel caso di servizi e opere)</a:t>
            </a:r>
          </a:p>
          <a:p>
            <a:r>
              <a:rPr lang="it-IT" u="sng" dirty="0"/>
              <a:t>Specifiche tecniche</a:t>
            </a:r>
            <a:r>
              <a:rPr lang="it-IT" dirty="0"/>
              <a:t> </a:t>
            </a:r>
          </a:p>
          <a:p>
            <a:r>
              <a:rPr lang="it-IT" u="sng" dirty="0"/>
              <a:t>Criteri premianti</a:t>
            </a:r>
            <a:endParaRPr lang="it-IT" dirty="0"/>
          </a:p>
          <a:p>
            <a:r>
              <a:rPr lang="it-IT" u="sng" dirty="0"/>
              <a:t>Clausole contrattuali</a:t>
            </a:r>
          </a:p>
          <a:p>
            <a:r>
              <a:rPr lang="it-IT" dirty="0"/>
              <a:t>Ciascun criterio ambientale riporta inoltre, nella sezione </a:t>
            </a:r>
            <a:r>
              <a:rPr lang="it-IT" u="sng" dirty="0"/>
              <a:t>Verifiche</a:t>
            </a:r>
            <a:r>
              <a:rPr lang="it-IT" dirty="0"/>
              <a:t>, i mezzi di prova per dimostrarne la conformità.</a:t>
            </a:r>
          </a:p>
          <a:p>
            <a:endParaRPr lang="it-IT" dirty="0"/>
          </a:p>
        </p:txBody>
      </p:sp>
      <p:sp>
        <p:nvSpPr>
          <p:cNvPr id="6" name="Titolo 5"/>
          <p:cNvSpPr>
            <a:spLocks noGrp="1"/>
          </p:cNvSpPr>
          <p:nvPr>
            <p:ph type="title" idx="4294967295"/>
          </p:nvPr>
        </p:nvSpPr>
        <p:spPr>
          <a:xfrm>
            <a:off x="312576" y="351358"/>
            <a:ext cx="617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it-IT" sz="2000" b="1" dirty="0">
                <a:solidFill>
                  <a:srgbClr val="83BB26"/>
                </a:solidFill>
                <a:latin typeface="Arial"/>
                <a:cs typeface="Arial"/>
              </a:rPr>
              <a:t>Struttura dei documenti CAM</a:t>
            </a:r>
          </a:p>
        </p:txBody>
      </p:sp>
    </p:spTree>
    <p:extLst>
      <p:ext uri="{BB962C8B-B14F-4D97-AF65-F5344CB8AC3E}">
        <p14:creationId xmlns:p14="http://schemas.microsoft.com/office/powerpoint/2010/main" val="17455727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0" y="554038"/>
            <a:ext cx="8099425" cy="485775"/>
          </a:xfrm>
        </p:spPr>
        <p:txBody>
          <a:bodyPr>
            <a:noAutofit/>
          </a:bodyPr>
          <a:lstStyle/>
          <a:p>
            <a:r>
              <a:rPr lang="it-IT" sz="2100" b="1" dirty="0">
                <a:solidFill>
                  <a:srgbClr val="008000"/>
                </a:solidFill>
                <a:latin typeface="+mn-lt"/>
              </a:rPr>
              <a:t>Ambiti di intervento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477783" y="1456915"/>
            <a:ext cx="7621642" cy="2997291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/>
              <a:t>I criteri ambientali possono riguardare:</a:t>
            </a:r>
          </a:p>
          <a:p>
            <a:pPr marL="0" indent="0">
              <a:buNone/>
            </a:pPr>
            <a:endParaRPr lang="it-IT" sz="1800" dirty="0"/>
          </a:p>
          <a:p>
            <a:r>
              <a:rPr lang="it-IT" sz="1800" dirty="0"/>
              <a:t>Caratteristiche di base di un prodotto </a:t>
            </a:r>
          </a:p>
          <a:p>
            <a:r>
              <a:rPr lang="it-IT" sz="1800" dirty="0"/>
              <a:t>Caratteristiche del processo produttivo</a:t>
            </a:r>
          </a:p>
          <a:p>
            <a:r>
              <a:rPr lang="it-IT" sz="1800" dirty="0"/>
              <a:t>Prestazioni in fase di uso </a:t>
            </a:r>
          </a:p>
          <a:p>
            <a:r>
              <a:rPr lang="it-IT" sz="1800" dirty="0"/>
              <a:t>Adempimenti in fase di esecuzione di un servizio o di consegna di un prodotto </a:t>
            </a:r>
          </a:p>
          <a:p>
            <a:pPr marL="0" indent="0">
              <a:buNone/>
            </a:pPr>
            <a:r>
              <a:rPr lang="it-IT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42974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egnaposto numero diapositiva 8"/>
          <p:cNvSpPr>
            <a:spLocks noGrp="1"/>
          </p:cNvSpPr>
          <p:nvPr>
            <p:ph type="sldNum" sz="quarter" idx="4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971551" y="195264"/>
            <a:ext cx="7775575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>
              <a:lnSpc>
                <a:spcPct val="55000"/>
              </a:lnSpc>
            </a:pPr>
            <a:endParaRPr lang="it-IT" b="1"/>
          </a:p>
        </p:txBody>
      </p:sp>
      <p:sp>
        <p:nvSpPr>
          <p:cNvPr id="61445" name="Rectangle 3"/>
          <p:cNvSpPr>
            <a:spLocks noChangeArrowheads="1"/>
          </p:cNvSpPr>
          <p:nvPr/>
        </p:nvSpPr>
        <p:spPr bwMode="auto">
          <a:xfrm>
            <a:off x="1695451" y="786274"/>
            <a:ext cx="5976938" cy="485775"/>
          </a:xfrm>
          <a:prstGeom prst="rect">
            <a:avLst/>
          </a:prstGeom>
          <a:noFill/>
          <a:ln w="57150">
            <a:solidFill>
              <a:srgbClr val="339966"/>
            </a:solidFill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endParaRPr lang="it-IT" sz="1500" b="1" dirty="0"/>
          </a:p>
          <a:p>
            <a:pPr algn="ctr"/>
            <a:r>
              <a:rPr lang="it-IT" b="1" i="1" dirty="0"/>
              <a:t>OGGETTO DELL’APPALTO</a:t>
            </a:r>
          </a:p>
          <a:p>
            <a:endParaRPr lang="en-US" b="1" i="1" dirty="0"/>
          </a:p>
        </p:txBody>
      </p:sp>
      <p:sp>
        <p:nvSpPr>
          <p:cNvPr id="61447" name="Rectangle 4"/>
          <p:cNvSpPr>
            <a:spLocks noChangeArrowheads="1"/>
          </p:cNvSpPr>
          <p:nvPr/>
        </p:nvSpPr>
        <p:spPr bwMode="auto">
          <a:xfrm>
            <a:off x="1406161" y="1726253"/>
            <a:ext cx="6649293" cy="1962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r>
              <a:rPr lang="it-IT" dirty="0"/>
              <a:t>E’ opportuno modificare l’oggetto dell’appalto facendo riferimento, con un aggettivo, alla richiesta di beni/servizi a basso impatto ambientale</a:t>
            </a:r>
          </a:p>
          <a:p>
            <a:endParaRPr lang="it-IT" dirty="0"/>
          </a:p>
          <a:p>
            <a:r>
              <a:rPr lang="it-IT" dirty="0"/>
              <a:t>Esempio:</a:t>
            </a:r>
          </a:p>
          <a:p>
            <a:r>
              <a:rPr lang="it-IT" dirty="0"/>
              <a:t>Acquisto di fotocopiatrici “a basso impatto ambientale”</a:t>
            </a:r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701628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971551" y="195264"/>
            <a:ext cx="7775575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>
              <a:lnSpc>
                <a:spcPct val="55000"/>
              </a:lnSpc>
            </a:pPr>
            <a:endParaRPr lang="it-IT" b="1"/>
          </a:p>
        </p:txBody>
      </p:sp>
      <p:sp>
        <p:nvSpPr>
          <p:cNvPr id="62469" name="Rectangle 3"/>
          <p:cNvSpPr>
            <a:spLocks noChangeArrowheads="1"/>
          </p:cNvSpPr>
          <p:nvPr/>
        </p:nvSpPr>
        <p:spPr bwMode="auto">
          <a:xfrm>
            <a:off x="857251" y="1869282"/>
            <a:ext cx="7596188" cy="1915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buFontTx/>
              <a:buChar char="•"/>
            </a:pPr>
            <a:r>
              <a:rPr lang="it-IT" sz="1500" dirty="0"/>
              <a:t> ricorso a particolari materiali di base o primari, a ridotto impatto sull</a:t>
            </a:r>
            <a:r>
              <a:rPr lang="it-IT" sz="1500" dirty="0">
                <a:latin typeface="Arial" charset="0"/>
              </a:rPr>
              <a:t>’</a:t>
            </a:r>
            <a:r>
              <a:rPr lang="it-IT" sz="1500" dirty="0"/>
              <a:t>ambiente, in modo da rendere il prodotto idoneo all</a:t>
            </a:r>
            <a:r>
              <a:rPr lang="it-IT" sz="1500" dirty="0">
                <a:latin typeface="Arial" charset="0"/>
              </a:rPr>
              <a:t>’</a:t>
            </a:r>
            <a:r>
              <a:rPr lang="it-IT" sz="1500" dirty="0"/>
              <a:t>uso cui </a:t>
            </a:r>
            <a:r>
              <a:rPr lang="it-IT" sz="1500" dirty="0">
                <a:latin typeface="Arial" charset="0"/>
              </a:rPr>
              <a:t>è</a:t>
            </a:r>
            <a:r>
              <a:rPr lang="it-IT" sz="1500" dirty="0"/>
              <a:t> destinato (es. utilizzo di vetro riciclato nella fabbricazione di finestre);</a:t>
            </a:r>
          </a:p>
          <a:p>
            <a:pPr>
              <a:buFontTx/>
              <a:buChar char="•"/>
            </a:pPr>
            <a:r>
              <a:rPr lang="it-IT" sz="1500" dirty="0"/>
              <a:t> particolare processo di produzione qualora questo contribuisca a precisare le caratteristiche del prodotto o del servizio (es. utilizzo di alimenti biologici per le mense scolastiche);</a:t>
            </a:r>
          </a:p>
          <a:p>
            <a:pPr>
              <a:buFontTx/>
              <a:buChar char="•"/>
            </a:pPr>
            <a:r>
              <a:rPr lang="it-IT" sz="1500" dirty="0"/>
              <a:t> caratteristiche tecniche di un prodotto facendo riferimento a marchi ecologici esistenti purch</a:t>
            </a:r>
            <a:r>
              <a:rPr lang="it-IT" sz="1500" dirty="0">
                <a:latin typeface="Arial" charset="0"/>
              </a:rPr>
              <a:t>é</a:t>
            </a:r>
            <a:r>
              <a:rPr lang="it-IT" sz="1500" dirty="0"/>
              <a:t> la presenza del marchio non costituisca l</a:t>
            </a:r>
            <a:r>
              <a:rPr lang="it-IT" sz="1500" dirty="0">
                <a:latin typeface="Arial" charset="0"/>
              </a:rPr>
              <a:t>’</a:t>
            </a:r>
            <a:r>
              <a:rPr lang="it-IT" sz="1500" dirty="0"/>
              <a:t>unico mezzo di prova di conformit</a:t>
            </a:r>
            <a:r>
              <a:rPr lang="it-IT" sz="1500" dirty="0">
                <a:latin typeface="Arial" charset="0"/>
              </a:rPr>
              <a:t>à</a:t>
            </a:r>
            <a:r>
              <a:rPr lang="it-IT" sz="1500" dirty="0"/>
              <a:t> del prodotto a tali caratteristiche.</a:t>
            </a:r>
            <a:endParaRPr lang="en-US" sz="1500" dirty="0"/>
          </a:p>
        </p:txBody>
      </p:sp>
      <p:sp>
        <p:nvSpPr>
          <p:cNvPr id="62470" name="Rectangle 2"/>
          <p:cNvSpPr>
            <a:spLocks noChangeArrowheads="1"/>
          </p:cNvSpPr>
          <p:nvPr/>
        </p:nvSpPr>
        <p:spPr bwMode="auto">
          <a:xfrm>
            <a:off x="1694770" y="891979"/>
            <a:ext cx="5040312" cy="378619"/>
          </a:xfrm>
          <a:prstGeom prst="rect">
            <a:avLst/>
          </a:prstGeom>
          <a:noFill/>
          <a:ln w="57150">
            <a:solidFill>
              <a:srgbClr val="339966"/>
            </a:solidFill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it-IT" b="1" i="1" dirty="0"/>
              <a:t>SPECIFICHE TECNICHE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45899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645213" y="1634505"/>
            <a:ext cx="4268744" cy="2700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it-IT" sz="1013" dirty="0">
                <a:ln w="11430"/>
                <a:solidFill>
                  <a:srgbClr val="000000"/>
                </a:solidFill>
                <a:latin typeface="Verdana" pitchFamily="34" charset="0"/>
              </a:rPr>
              <a:t>Riduzione dei </a:t>
            </a:r>
            <a:r>
              <a:rPr lang="it-IT" sz="1013" dirty="0">
                <a:ln w="11430"/>
                <a:solidFill>
                  <a:srgbClr val="FF0000"/>
                </a:solidFill>
                <a:latin typeface="Verdana" pitchFamily="34" charset="0"/>
              </a:rPr>
              <a:t>Flussi di energia e materia</a:t>
            </a:r>
          </a:p>
        </p:txBody>
      </p:sp>
      <p:grpSp>
        <p:nvGrpSpPr>
          <p:cNvPr id="3" name="Gruppo 9"/>
          <p:cNvGrpSpPr>
            <a:grpSpLocks/>
          </p:cNvGrpSpPr>
          <p:nvPr/>
        </p:nvGrpSpPr>
        <p:grpSpPr bwMode="auto">
          <a:xfrm>
            <a:off x="2637512" y="1999321"/>
            <a:ext cx="4284147" cy="1870226"/>
            <a:chOff x="1199573" y="2312868"/>
            <a:chExt cx="7616261" cy="3325319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" name="Rectangle 5"/>
            <p:cNvSpPr>
              <a:spLocks noChangeArrowheads="1"/>
            </p:cNvSpPr>
            <p:nvPr/>
          </p:nvSpPr>
          <p:spPr bwMode="auto">
            <a:xfrm>
              <a:off x="1213265" y="2312868"/>
              <a:ext cx="7602569" cy="648125"/>
            </a:xfrm>
            <a:prstGeom prst="rect">
              <a:avLst/>
            </a:prstGeom>
            <a:grpFill/>
            <a:ln>
              <a:noFill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it-IT" sz="1013" dirty="0">
                  <a:ln w="11430"/>
                  <a:solidFill>
                    <a:srgbClr val="000000"/>
                  </a:solidFill>
                  <a:latin typeface="Verdana" pitchFamily="34" charset="0"/>
                </a:rPr>
                <a:t>Sostituzione delle fonti energetiche non</a:t>
              </a:r>
            </a:p>
            <a:p>
              <a:pPr algn="ctr"/>
              <a:r>
                <a:rPr lang="it-IT" sz="1013" dirty="0">
                  <a:ln w="11430"/>
                  <a:solidFill>
                    <a:srgbClr val="000000"/>
                  </a:solidFill>
                  <a:latin typeface="Verdana" pitchFamily="34" charset="0"/>
                </a:rPr>
                <a:t> rinnovabili con </a:t>
              </a:r>
              <a:r>
                <a:rPr lang="it-IT" sz="1013" dirty="0">
                  <a:ln w="11430"/>
                  <a:solidFill>
                    <a:srgbClr val="FF0000"/>
                  </a:solidFill>
                  <a:latin typeface="Verdana" pitchFamily="34" charset="0"/>
                </a:rPr>
                <a:t>fonti energetiche rinnovabili</a:t>
              </a:r>
            </a:p>
          </p:txBody>
        </p:sp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1213265" y="3213078"/>
              <a:ext cx="7588877" cy="720144"/>
            </a:xfrm>
            <a:prstGeom prst="rect">
              <a:avLst/>
            </a:prstGeom>
            <a:grpFill/>
            <a:ln>
              <a:noFill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it-IT" sz="1013" dirty="0">
                  <a:ln w="11430"/>
                  <a:solidFill>
                    <a:srgbClr val="000000"/>
                  </a:solidFill>
                  <a:latin typeface="Verdana" pitchFamily="34" charset="0"/>
                </a:rPr>
                <a:t>Riduzione dell’uso di </a:t>
              </a:r>
              <a:r>
                <a:rPr lang="it-IT" sz="1013" dirty="0">
                  <a:ln w="11430"/>
                  <a:solidFill>
                    <a:srgbClr val="FF0000"/>
                  </a:solidFill>
                  <a:latin typeface="Verdana" pitchFamily="34" charset="0"/>
                </a:rPr>
                <a:t>sostanze chimiche </a:t>
              </a:r>
            </a:p>
            <a:p>
              <a:pPr algn="ctr"/>
              <a:r>
                <a:rPr lang="it-IT" sz="1013" dirty="0">
                  <a:ln w="11430"/>
                  <a:solidFill>
                    <a:srgbClr val="000000"/>
                  </a:solidFill>
                  <a:latin typeface="Verdana" pitchFamily="34" charset="0"/>
                </a:rPr>
                <a:t>pericolose</a:t>
              </a: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1199573" y="4149315"/>
              <a:ext cx="7602569" cy="539639"/>
            </a:xfrm>
            <a:prstGeom prst="rect">
              <a:avLst/>
            </a:prstGeom>
            <a:grpFill/>
            <a:ln>
              <a:noFill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it-IT" sz="1013" dirty="0">
                  <a:ln w="11430"/>
                  <a:solidFill>
                    <a:srgbClr val="000000"/>
                  </a:solidFill>
                  <a:latin typeface="Verdana" pitchFamily="34" charset="0"/>
                </a:rPr>
                <a:t>Aumento del </a:t>
              </a:r>
              <a:r>
                <a:rPr lang="it-IT" sz="1013" dirty="0">
                  <a:ln w="11430"/>
                  <a:solidFill>
                    <a:srgbClr val="FF0000"/>
                  </a:solidFill>
                  <a:latin typeface="Verdana" pitchFamily="34" charset="0"/>
                </a:rPr>
                <a:t>recupero, riciclo, riuso </a:t>
              </a:r>
              <a:r>
                <a:rPr lang="it-IT" sz="1013" dirty="0">
                  <a:ln w="11430"/>
                  <a:solidFill>
                    <a:srgbClr val="000000"/>
                  </a:solidFill>
                  <a:latin typeface="Verdana" pitchFamily="34" charset="0"/>
                </a:rPr>
                <a:t>(riduzione dei rifiuti)</a:t>
              </a: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1213265" y="4797479"/>
              <a:ext cx="7588877" cy="840708"/>
            </a:xfrm>
            <a:prstGeom prst="rect">
              <a:avLst/>
            </a:prstGeom>
            <a:grpFill/>
            <a:ln>
              <a:noFill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it-IT" sz="1013" dirty="0">
                  <a:ln w="11430"/>
                  <a:solidFill>
                    <a:srgbClr val="000000"/>
                  </a:solidFill>
                  <a:latin typeface="Verdana" pitchFamily="34" charset="0"/>
                </a:rPr>
                <a:t>Riduzione </a:t>
              </a:r>
              <a:r>
                <a:rPr lang="it-IT" sz="1013" dirty="0">
                  <a:ln w="11430"/>
                  <a:solidFill>
                    <a:srgbClr val="FF0000"/>
                  </a:solidFill>
                  <a:latin typeface="Verdana" pitchFamily="34" charset="0"/>
                </a:rPr>
                <a:t>emissioni(GHG</a:t>
              </a:r>
              <a:r>
                <a:rPr lang="it-IT" sz="1013" dirty="0">
                  <a:ln w="11430"/>
                  <a:solidFill>
                    <a:srgbClr val="000000"/>
                  </a:solidFill>
                  <a:latin typeface="Verdana" pitchFamily="34" charset="0"/>
                </a:rPr>
                <a:t> e altri gas) e reflui</a:t>
              </a:r>
            </a:p>
          </p:txBody>
        </p:sp>
      </p:grpSp>
      <p:sp>
        <p:nvSpPr>
          <p:cNvPr id="10" name="Titolo 1"/>
          <p:cNvSpPr txBox="1">
            <a:spLocks/>
          </p:cNvSpPr>
          <p:nvPr/>
        </p:nvSpPr>
        <p:spPr>
          <a:xfrm>
            <a:off x="2292509" y="681540"/>
            <a:ext cx="4629150" cy="32146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rgbClr val="83BB26"/>
                </a:solidFill>
                <a:latin typeface="Arial"/>
                <a:cs typeface="Arial"/>
              </a:rPr>
              <a:t>Obiettivi dei CAM in generale 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59C6F147-A828-4CCF-A3F6-DDE1A0F30DFA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2" name="Rettangolo 1"/>
          <p:cNvSpPr/>
          <p:nvPr/>
        </p:nvSpPr>
        <p:spPr>
          <a:xfrm>
            <a:off x="2183823" y="1634505"/>
            <a:ext cx="335991" cy="3289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51435" tIns="25718" rIns="51435" bIns="25718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</a:rPr>
              <a:t>1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2191525" y="2061034"/>
            <a:ext cx="335991" cy="3289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51435" tIns="25718" rIns="51435" bIns="25718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</a:rPr>
              <a:t>2</a:t>
            </a:r>
          </a:p>
        </p:txBody>
      </p:sp>
      <p:sp>
        <p:nvSpPr>
          <p:cNvPr id="16" name="Rettangolo 15"/>
          <p:cNvSpPr/>
          <p:nvPr/>
        </p:nvSpPr>
        <p:spPr>
          <a:xfrm>
            <a:off x="2191524" y="2569791"/>
            <a:ext cx="335991" cy="3289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51435" tIns="25718" rIns="51435" bIns="25718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</a:rPr>
              <a:t>3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2214400" y="3032874"/>
            <a:ext cx="335991" cy="3289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51435" tIns="25718" rIns="51435" bIns="25718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</a:rPr>
              <a:t>4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2200574" y="3494793"/>
            <a:ext cx="335991" cy="3289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lIns="51435" tIns="25718" rIns="51435" bIns="25718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971153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4"/>
          <p:cNvSpPr>
            <a:spLocks noChangeArrowheads="1"/>
          </p:cNvSpPr>
          <p:nvPr/>
        </p:nvSpPr>
        <p:spPr bwMode="auto">
          <a:xfrm>
            <a:off x="971551" y="195264"/>
            <a:ext cx="7775575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>
              <a:lnSpc>
                <a:spcPct val="55000"/>
              </a:lnSpc>
            </a:pPr>
            <a:endParaRPr lang="it-IT" b="1"/>
          </a:p>
        </p:txBody>
      </p:sp>
      <p:sp>
        <p:nvSpPr>
          <p:cNvPr id="63493" name="Rectangle 2"/>
          <p:cNvSpPr>
            <a:spLocks noChangeArrowheads="1"/>
          </p:cNvSpPr>
          <p:nvPr/>
        </p:nvSpPr>
        <p:spPr bwMode="auto">
          <a:xfrm>
            <a:off x="1845242" y="785933"/>
            <a:ext cx="5040312" cy="378619"/>
          </a:xfrm>
          <a:prstGeom prst="rect">
            <a:avLst/>
          </a:prstGeom>
          <a:noFill/>
          <a:ln w="57150">
            <a:solidFill>
              <a:srgbClr val="339966"/>
            </a:solidFill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it-IT" b="1" i="1" dirty="0"/>
              <a:t>SELEZIONE DEI CANDIDATI</a:t>
            </a:r>
            <a:endParaRPr lang="en-US" b="1" i="1" dirty="0"/>
          </a:p>
        </p:txBody>
      </p:sp>
      <p:sp>
        <p:nvSpPr>
          <p:cNvPr id="63494" name="Rectangle 4"/>
          <p:cNvSpPr>
            <a:spLocks noChangeArrowheads="1"/>
          </p:cNvSpPr>
          <p:nvPr/>
        </p:nvSpPr>
        <p:spPr bwMode="auto">
          <a:xfrm>
            <a:off x="928689" y="2089548"/>
            <a:ext cx="7416800" cy="1915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it-IT" sz="1500"/>
              <a:t>Si possono richiamare considerazioni di carattere ambientale nell</a:t>
            </a:r>
            <a:r>
              <a:rPr lang="it-IT" sz="1500">
                <a:latin typeface="Arial" charset="0"/>
              </a:rPr>
              <a:t>’</a:t>
            </a:r>
            <a:r>
              <a:rPr lang="it-IT" sz="1500"/>
              <a:t>applicazione delle norme attraverso cui giudicare l</a:t>
            </a:r>
            <a:r>
              <a:rPr lang="it-IT" sz="1500">
                <a:latin typeface="Arial" charset="0"/>
              </a:rPr>
              <a:t>’</a:t>
            </a:r>
            <a:r>
              <a:rPr lang="it-IT" sz="1500"/>
              <a:t>idoneit</a:t>
            </a:r>
            <a:r>
              <a:rPr lang="it-IT" sz="1500">
                <a:latin typeface="Arial" charset="0"/>
              </a:rPr>
              <a:t>à</a:t>
            </a:r>
            <a:r>
              <a:rPr lang="it-IT" sz="1500"/>
              <a:t> di un candidato ad eseguire l</a:t>
            </a:r>
            <a:r>
              <a:rPr lang="it-IT" sz="1500">
                <a:latin typeface="Arial" charset="0"/>
              </a:rPr>
              <a:t>’</a:t>
            </a:r>
            <a:r>
              <a:rPr lang="it-IT" sz="1500"/>
              <a:t>appalto, in particolare l</a:t>
            </a:r>
            <a:r>
              <a:rPr lang="it-IT" sz="1500">
                <a:latin typeface="Arial" charset="0"/>
              </a:rPr>
              <a:t>’</a:t>
            </a:r>
            <a:r>
              <a:rPr lang="it-IT" sz="1500"/>
              <a:t> esclusione dalla partecipazione e la capacit</a:t>
            </a:r>
            <a:r>
              <a:rPr lang="it-IT" sz="1500">
                <a:latin typeface="Arial" charset="0"/>
              </a:rPr>
              <a:t>à</a:t>
            </a:r>
            <a:r>
              <a:rPr lang="it-IT" sz="1500"/>
              <a:t> tecnica (specifica in materia ambientale o l'adesione ad un sistema di gestione ambientale).</a:t>
            </a:r>
          </a:p>
          <a:p>
            <a:endParaRPr lang="it-IT" sz="1500"/>
          </a:p>
          <a:p>
            <a:r>
              <a:rPr lang="it-IT" sz="1500"/>
              <a:t>Il Sistema di Gestione Ambientale vale come mezzo di prova della capacit</a:t>
            </a:r>
            <a:r>
              <a:rPr lang="it-IT" sz="1500">
                <a:latin typeface="Arial" charset="0"/>
              </a:rPr>
              <a:t>à</a:t>
            </a:r>
            <a:r>
              <a:rPr lang="it-IT" sz="1500"/>
              <a:t> tecnica dei candidati solo se influisce sulla qualit</a:t>
            </a:r>
            <a:r>
              <a:rPr lang="it-IT" sz="1500">
                <a:latin typeface="Arial" charset="0"/>
              </a:rPr>
              <a:t>à</a:t>
            </a:r>
            <a:r>
              <a:rPr lang="it-IT" sz="1500"/>
              <a:t> della fornitura o sulla capacit</a:t>
            </a:r>
            <a:r>
              <a:rPr lang="it-IT" sz="1500">
                <a:latin typeface="Arial" charset="0"/>
              </a:rPr>
              <a:t>à</a:t>
            </a:r>
            <a:r>
              <a:rPr lang="it-IT" sz="1500"/>
              <a:t> di un</a:t>
            </a:r>
            <a:r>
              <a:rPr lang="it-IT" sz="1500">
                <a:latin typeface="Arial" charset="0"/>
              </a:rPr>
              <a:t>’</a:t>
            </a:r>
            <a:r>
              <a:rPr lang="it-IT" sz="1500"/>
              <a:t>impresa  di realizzare un appalto con criteri ecologici.</a:t>
            </a: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1610827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971551" y="195264"/>
            <a:ext cx="7775575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>
              <a:lnSpc>
                <a:spcPct val="55000"/>
              </a:lnSpc>
            </a:pPr>
            <a:endParaRPr lang="it-IT" b="1"/>
          </a:p>
        </p:txBody>
      </p:sp>
      <p:sp>
        <p:nvSpPr>
          <p:cNvPr id="64517" name="Rectangle 2"/>
          <p:cNvSpPr>
            <a:spLocks noChangeArrowheads="1"/>
          </p:cNvSpPr>
          <p:nvPr/>
        </p:nvSpPr>
        <p:spPr bwMode="auto">
          <a:xfrm>
            <a:off x="1255668" y="478579"/>
            <a:ext cx="6264275" cy="539354"/>
          </a:xfrm>
          <a:prstGeom prst="rect">
            <a:avLst/>
          </a:prstGeom>
          <a:noFill/>
          <a:ln w="57150">
            <a:solidFill>
              <a:srgbClr val="339966"/>
            </a:solidFill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it-IT" sz="1500" b="1" i="1" dirty="0"/>
              <a:t>MODALITA’ </a:t>
            </a:r>
            <a:r>
              <a:rPr lang="it-IT" sz="1500" b="1" i="1" dirty="0" err="1"/>
              <a:t>DI</a:t>
            </a:r>
            <a:r>
              <a:rPr lang="it-IT" sz="1500" b="1" i="1" dirty="0"/>
              <a:t> AGGIUDICAZIONE</a:t>
            </a:r>
            <a:endParaRPr lang="en-US" sz="1500" b="1" i="1" dirty="0"/>
          </a:p>
        </p:txBody>
      </p:sp>
      <p:sp>
        <p:nvSpPr>
          <p:cNvPr id="64518" name="Rectangle 4"/>
          <p:cNvSpPr>
            <a:spLocks noChangeArrowheads="1"/>
          </p:cNvSpPr>
          <p:nvPr/>
        </p:nvSpPr>
        <p:spPr bwMode="auto">
          <a:xfrm>
            <a:off x="605292" y="1782604"/>
            <a:ext cx="7643812" cy="2146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it-IT" sz="1500" dirty="0"/>
              <a:t>Scegliendo il criterio dell</a:t>
            </a:r>
            <a:r>
              <a:rPr lang="it-IT" sz="1500" dirty="0">
                <a:latin typeface="Arial" charset="0"/>
              </a:rPr>
              <a:t>’</a:t>
            </a:r>
            <a:r>
              <a:rPr lang="it-IT" sz="1500" dirty="0"/>
              <a:t>offerta economicamente pi</a:t>
            </a:r>
            <a:r>
              <a:rPr lang="it-IT" sz="1500" dirty="0">
                <a:latin typeface="Arial" charset="0"/>
              </a:rPr>
              <a:t>ù</a:t>
            </a:r>
            <a:r>
              <a:rPr lang="it-IT" sz="1500" dirty="0"/>
              <a:t> vantaggiosa si può fare riferimento anche a tutti quei costi ambientali che generalmente l</a:t>
            </a:r>
            <a:r>
              <a:rPr lang="it-IT" sz="1500" dirty="0">
                <a:latin typeface="Arial" charset="0"/>
              </a:rPr>
              <a:t>’</a:t>
            </a:r>
            <a:r>
              <a:rPr lang="it-IT" sz="1500" dirty="0"/>
              <a:t>ente sopporta in fase di utilizzo e che incidono sul costo complessivo del prodotto, ovvero:</a:t>
            </a:r>
          </a:p>
          <a:p>
            <a:pPr>
              <a:buFontTx/>
              <a:buChar char="•"/>
            </a:pPr>
            <a:r>
              <a:rPr lang="it-IT" sz="1500" dirty="0"/>
              <a:t> costi di gestione </a:t>
            </a:r>
            <a:r>
              <a:rPr lang="it-IT" sz="1500" dirty="0">
                <a:latin typeface="Arial" charset="0"/>
              </a:rPr>
              <a:t>–</a:t>
            </a:r>
            <a:r>
              <a:rPr lang="it-IT" sz="1500" dirty="0"/>
              <a:t> acqua, energia, altre risorse utilizzate;</a:t>
            </a:r>
          </a:p>
          <a:p>
            <a:pPr>
              <a:buFontTx/>
              <a:buChar char="•"/>
            </a:pPr>
            <a:r>
              <a:rPr lang="it-IT" sz="1500" dirty="0"/>
              <a:t> costi di manutenzione, di riciclaggio e smaltimento del prodotto;</a:t>
            </a:r>
          </a:p>
          <a:p>
            <a:pPr>
              <a:buFontTx/>
              <a:buChar char="•"/>
            </a:pPr>
            <a:r>
              <a:rPr lang="it-IT" sz="1500" dirty="0"/>
              <a:t> spese per realizzare risparmi futuri. </a:t>
            </a:r>
          </a:p>
          <a:p>
            <a:r>
              <a:rPr lang="it-IT" sz="1500" dirty="0"/>
              <a:t>In ogni caso, mettendo il criterio ambientale come criterio d</a:t>
            </a:r>
            <a:r>
              <a:rPr lang="it-IT" sz="1500" dirty="0">
                <a:latin typeface="Arial" charset="0"/>
              </a:rPr>
              <a:t>’</a:t>
            </a:r>
            <a:r>
              <a:rPr lang="it-IT" sz="1500" dirty="0"/>
              <a:t>ingresso anche la modalit</a:t>
            </a:r>
            <a:r>
              <a:rPr lang="it-IT" sz="1500" dirty="0">
                <a:latin typeface="Arial" charset="0"/>
              </a:rPr>
              <a:t>à</a:t>
            </a:r>
            <a:r>
              <a:rPr lang="it-IT" sz="1500" dirty="0"/>
              <a:t> di aggiudicazione secondo </a:t>
            </a:r>
            <a:r>
              <a:rPr lang="it-IT" sz="1500" dirty="0">
                <a:latin typeface="Arial" charset="0"/>
              </a:rPr>
              <a:t>“</a:t>
            </a:r>
            <a:r>
              <a:rPr lang="it-IT" sz="1500" dirty="0"/>
              <a:t>il prezzo pi</a:t>
            </a:r>
            <a:r>
              <a:rPr lang="it-IT" sz="1500" dirty="0">
                <a:latin typeface="Arial" charset="0"/>
              </a:rPr>
              <a:t>ù</a:t>
            </a:r>
            <a:r>
              <a:rPr lang="it-IT" sz="1500" dirty="0"/>
              <a:t> basso</a:t>
            </a:r>
            <a:r>
              <a:rPr lang="it-IT" sz="1500" dirty="0">
                <a:latin typeface="Arial" charset="0"/>
              </a:rPr>
              <a:t>”</a:t>
            </a:r>
            <a:r>
              <a:rPr lang="it-IT" sz="1500" dirty="0"/>
              <a:t> porterebbe a risultati </a:t>
            </a:r>
            <a:r>
              <a:rPr lang="it-IT" sz="1500" dirty="0" err="1"/>
              <a:t>ambientalmente</a:t>
            </a:r>
            <a:r>
              <a:rPr lang="it-IT" sz="1500" dirty="0"/>
              <a:t> vantaggiosi.</a:t>
            </a:r>
          </a:p>
          <a:p>
            <a:endParaRPr lang="it-IT" sz="1500" dirty="0"/>
          </a:p>
        </p:txBody>
      </p:sp>
    </p:spTree>
    <p:extLst>
      <p:ext uri="{BB962C8B-B14F-4D97-AF65-F5344CB8AC3E}">
        <p14:creationId xmlns:p14="http://schemas.microsoft.com/office/powerpoint/2010/main" val="7520954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4"/>
          <p:cNvSpPr>
            <a:spLocks noChangeArrowheads="1"/>
          </p:cNvSpPr>
          <p:nvPr/>
        </p:nvSpPr>
        <p:spPr bwMode="auto">
          <a:xfrm>
            <a:off x="971551" y="195264"/>
            <a:ext cx="7775575" cy="1188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>
              <a:lnSpc>
                <a:spcPct val="55000"/>
              </a:lnSpc>
            </a:pPr>
            <a:endParaRPr lang="it-IT" b="1"/>
          </a:p>
        </p:txBody>
      </p:sp>
      <p:sp>
        <p:nvSpPr>
          <p:cNvPr id="65541" name="Rectangle 2"/>
          <p:cNvSpPr>
            <a:spLocks noChangeArrowheads="1"/>
          </p:cNvSpPr>
          <p:nvPr/>
        </p:nvSpPr>
        <p:spPr bwMode="auto">
          <a:xfrm>
            <a:off x="1845242" y="517233"/>
            <a:ext cx="5040312" cy="378619"/>
          </a:xfrm>
          <a:prstGeom prst="rect">
            <a:avLst/>
          </a:prstGeom>
          <a:noFill/>
          <a:ln w="57150">
            <a:solidFill>
              <a:srgbClr val="339966"/>
            </a:solidFill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 algn="ctr"/>
            <a:r>
              <a:rPr lang="it-IT" sz="1500" b="1" i="1" dirty="0"/>
              <a:t>CONDIZIONI </a:t>
            </a:r>
            <a:r>
              <a:rPr lang="it-IT" sz="1500" b="1" i="1" dirty="0" err="1"/>
              <a:t>DI</a:t>
            </a:r>
            <a:r>
              <a:rPr lang="it-IT" sz="1500" b="1" i="1" dirty="0"/>
              <a:t> ESECUZIONE</a:t>
            </a:r>
            <a:endParaRPr lang="en-US" sz="1500" b="1" i="1" dirty="0"/>
          </a:p>
        </p:txBody>
      </p:sp>
      <p:sp>
        <p:nvSpPr>
          <p:cNvPr id="65542" name="Rectangle 4"/>
          <p:cNvSpPr>
            <a:spLocks noChangeArrowheads="1"/>
          </p:cNvSpPr>
          <p:nvPr/>
        </p:nvSpPr>
        <p:spPr bwMode="auto">
          <a:xfrm>
            <a:off x="741623" y="1505520"/>
            <a:ext cx="7715250" cy="2839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it-IT" dirty="0"/>
              <a:t>Gli enti possono definire clausole contrattuali aventi ad oggetto la protezione dell’ambiente, quali ad esempio:</a:t>
            </a:r>
          </a:p>
          <a:p>
            <a:pPr>
              <a:buFontTx/>
              <a:buChar char="•"/>
            </a:pPr>
            <a:r>
              <a:rPr lang="it-IT" dirty="0"/>
              <a:t> consegna/imballaggio di merci all’ingrosso e non per singola unità;</a:t>
            </a:r>
          </a:p>
          <a:p>
            <a:pPr>
              <a:buFontTx/>
              <a:buChar char="•"/>
            </a:pPr>
            <a:r>
              <a:rPr lang="it-IT" dirty="0"/>
              <a:t> recupero o riutilizzo dei materiali di imballaggio e dei prodotti usati da parte del fornitore;</a:t>
            </a:r>
          </a:p>
          <a:p>
            <a:pPr>
              <a:buFontTx/>
              <a:buChar char="•"/>
            </a:pPr>
            <a:r>
              <a:rPr lang="it-IT" dirty="0"/>
              <a:t> consegna di merci in contenitori riutilizzabili;</a:t>
            </a:r>
          </a:p>
          <a:p>
            <a:pPr>
              <a:buFontTx/>
              <a:buChar char="•"/>
            </a:pPr>
            <a:r>
              <a:rPr lang="it-IT" dirty="0"/>
              <a:t> raccolta, ritiro, riciclaggio, riutilizzo da parte del fornitore dei rifiuti prodotti durante o dopo l’uso e il consumo di un prodotto;</a:t>
            </a:r>
          </a:p>
          <a:p>
            <a:pPr>
              <a:buFontTx/>
              <a:buChar char="•"/>
            </a:pPr>
            <a:r>
              <a:rPr lang="it-IT" dirty="0"/>
              <a:t> trasporto e consegna di prodotti chimici concentrati e loro diluizione sul luogo di impiego.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3909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8"/>
          <p:cNvSpPr>
            <a:spLocks noGrp="1"/>
          </p:cNvSpPr>
          <p:nvPr>
            <p:ph type="sldNum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B312FC2-6B88-4CD1-98A7-AFB4417EA36C}" type="slidenum">
              <a:rPr lang="en-US" smtClean="0">
                <a:solidFill>
                  <a:schemeClr val="bg1"/>
                </a:solidFill>
                <a:latin typeface="Verdana" pitchFamily="34" charset="0"/>
              </a:rPr>
              <a:pPr eaLnBrk="1" hangingPunct="1"/>
              <a:t>33</a:t>
            </a:fld>
            <a:endParaRPr lang="en-US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245" name="Rectangle 12"/>
          <p:cNvSpPr>
            <a:spLocks noGrp="1" noChangeArrowheads="1"/>
          </p:cNvSpPr>
          <p:nvPr>
            <p:ph type="title" idx="4294967295"/>
          </p:nvPr>
        </p:nvSpPr>
        <p:spPr>
          <a:xfrm>
            <a:off x="-177219" y="344450"/>
            <a:ext cx="8139113" cy="85725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b="1" dirty="0">
                <a:solidFill>
                  <a:srgbClr val="009900"/>
                </a:solidFill>
                <a:latin typeface="+mn-lt"/>
                <a:ea typeface="ＭＳ Ｐゴシック" pitchFamily="-109" charset="-128"/>
              </a:rPr>
              <a:t>I metodi di verifica</a:t>
            </a: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971551" y="195264"/>
            <a:ext cx="7775575" cy="1188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>
              <a:lnSpc>
                <a:spcPct val="55000"/>
              </a:lnSpc>
            </a:pPr>
            <a:endParaRPr lang="it-IT" b="1">
              <a:latin typeface="Verdana" pitchFamily="34" charset="0"/>
            </a:endParaRP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395289" y="3543300"/>
            <a:ext cx="2881312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endParaRPr lang="it-IT" sz="1100" i="1">
              <a:latin typeface="Verdana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092774" y="1650900"/>
            <a:ext cx="7056784" cy="130035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lvl="0"/>
            <a:r>
              <a:rPr lang="it-IT" sz="2000" dirty="0"/>
              <a:t>Certificati di conformità</a:t>
            </a:r>
          </a:p>
          <a:p>
            <a:pPr lvl="0"/>
            <a:r>
              <a:rPr lang="it-IT" sz="2000" dirty="0"/>
              <a:t>Relazioni o rapporti di prova</a:t>
            </a:r>
          </a:p>
          <a:p>
            <a:pPr lvl="0"/>
            <a:r>
              <a:rPr lang="it-IT" sz="2000" dirty="0"/>
              <a:t>Documentazione tecnica del fabbricante</a:t>
            </a:r>
          </a:p>
          <a:p>
            <a:r>
              <a:rPr lang="it-IT" sz="2000" i="1" dirty="0"/>
              <a:t>Controlli in fase di esecuzione</a:t>
            </a:r>
          </a:p>
        </p:txBody>
      </p:sp>
    </p:spTree>
    <p:extLst>
      <p:ext uri="{BB962C8B-B14F-4D97-AF65-F5344CB8AC3E}">
        <p14:creationId xmlns:p14="http://schemas.microsoft.com/office/powerpoint/2010/main" val="29345338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8"/>
          <p:cNvSpPr>
            <a:spLocks noGrp="1"/>
          </p:cNvSpPr>
          <p:nvPr>
            <p:ph type="sldNum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B312FC2-6B88-4CD1-98A7-AFB4417EA36C}" type="slidenum">
              <a:rPr lang="en-US" smtClean="0">
                <a:solidFill>
                  <a:schemeClr val="bg1"/>
                </a:solidFill>
                <a:latin typeface="Verdana" pitchFamily="34" charset="0"/>
              </a:rPr>
              <a:pPr eaLnBrk="1" hangingPunct="1"/>
              <a:t>34</a:t>
            </a:fld>
            <a:endParaRPr lang="en-US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971551" y="195264"/>
            <a:ext cx="7775575" cy="1188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pPr algn="ctr">
              <a:lnSpc>
                <a:spcPct val="55000"/>
              </a:lnSpc>
            </a:pPr>
            <a:endParaRPr lang="it-IT" b="1">
              <a:latin typeface="Verdana" pitchFamily="34" charset="0"/>
            </a:endParaRPr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395289" y="3543300"/>
            <a:ext cx="2881312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 anchor="ctr"/>
          <a:lstStyle/>
          <a:p>
            <a:endParaRPr lang="it-IT" sz="1100" i="1">
              <a:latin typeface="Verdana" pitchFamily="34" charset="0"/>
            </a:endParaRPr>
          </a:p>
        </p:txBody>
      </p:sp>
      <p:sp>
        <p:nvSpPr>
          <p:cNvPr id="13" name="Rettangolo arrotondato 12"/>
          <p:cNvSpPr/>
          <p:nvPr/>
        </p:nvSpPr>
        <p:spPr>
          <a:xfrm>
            <a:off x="323529" y="1093811"/>
            <a:ext cx="2521397" cy="48524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>
              <a:defRPr/>
            </a:pPr>
            <a:r>
              <a:rPr lang="it-IT" sz="1200" dirty="0">
                <a:solidFill>
                  <a:schemeClr val="tx2"/>
                </a:solidFill>
                <a:latin typeface="+mj-lt"/>
                <a:ea typeface="Verdana" pitchFamily="34" charset="0"/>
                <a:cs typeface="Verdana" pitchFamily="34" charset="0"/>
              </a:rPr>
              <a:t>Il </a:t>
            </a:r>
            <a:r>
              <a:rPr lang="it-IT" sz="1200" b="1" dirty="0">
                <a:solidFill>
                  <a:srgbClr val="0066FF"/>
                </a:solidFill>
                <a:latin typeface="+mj-lt"/>
                <a:ea typeface="Verdana" pitchFamily="34" charset="0"/>
                <a:cs typeface="Verdana" pitchFamily="34" charset="0"/>
              </a:rPr>
              <a:t>Legno</a:t>
            </a:r>
            <a:r>
              <a:rPr lang="it-IT" sz="1200" dirty="0">
                <a:solidFill>
                  <a:schemeClr val="tx2"/>
                </a:solidFill>
                <a:latin typeface="+mj-lt"/>
                <a:ea typeface="Verdana" pitchFamily="34" charset="0"/>
                <a:cs typeface="Verdana" pitchFamily="34" charset="0"/>
              </a:rPr>
              <a:t> utilizzato proviene da una foresta gestita in maniera sostenibile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288559" y="2249767"/>
            <a:ext cx="2556368" cy="689551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>
              <a:defRPr/>
            </a:pPr>
            <a:r>
              <a:rPr lang="it-IT" sz="1200" dirty="0">
                <a:solidFill>
                  <a:schemeClr val="tx2"/>
                </a:solidFill>
                <a:latin typeface="+mj-lt"/>
                <a:ea typeface="Verdana" pitchFamily="34" charset="0"/>
                <a:cs typeface="Verdana" pitchFamily="34" charset="0"/>
              </a:rPr>
              <a:t>Il contenuti di COV negli adesivi utilizzati per l’assemblaggio è inferiore al 10%</a:t>
            </a:r>
          </a:p>
        </p:txBody>
      </p:sp>
      <p:pic>
        <p:nvPicPr>
          <p:cNvPr id="10254" name="Picture 10" descr="http://frogandprincess.files.wordpress.com/2009/04/fsc-logo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148944"/>
            <a:ext cx="8255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Picture 12" descr="http://t1.gstatic.com/images?q=tbn:ANd9GcRkf29Y-LcjAlx-nQDVTc3_rMcwG2n4tH5yELXW2lqxRNo5GfQ&amp;t=1&amp;usg=__up_EfCViaBa4qJf-1FtVyXzZJFs=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5" y="1160688"/>
            <a:ext cx="660400" cy="5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reccia a destra 1"/>
          <p:cNvSpPr/>
          <p:nvPr/>
        </p:nvSpPr>
        <p:spPr>
          <a:xfrm>
            <a:off x="2844927" y="1384920"/>
            <a:ext cx="806990" cy="1757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it-IT"/>
          </a:p>
        </p:txBody>
      </p:sp>
      <p:sp>
        <p:nvSpPr>
          <p:cNvPr id="21" name="Freccia a destra 20"/>
          <p:cNvSpPr/>
          <p:nvPr/>
        </p:nvSpPr>
        <p:spPr>
          <a:xfrm>
            <a:off x="2873106" y="2623103"/>
            <a:ext cx="806990" cy="147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it-IT"/>
          </a:p>
        </p:txBody>
      </p:sp>
      <p:sp>
        <p:nvSpPr>
          <p:cNvPr id="23" name="Rettangolo arrotondato 22"/>
          <p:cNvSpPr/>
          <p:nvPr/>
        </p:nvSpPr>
        <p:spPr>
          <a:xfrm>
            <a:off x="293281" y="3702629"/>
            <a:ext cx="2521397" cy="689551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>
              <a:defRPr/>
            </a:pPr>
            <a:r>
              <a:rPr lang="it-IT" sz="1200" dirty="0">
                <a:solidFill>
                  <a:schemeClr val="tx2"/>
                </a:solidFill>
                <a:latin typeface="+mj-lt"/>
                <a:ea typeface="Verdana" pitchFamily="34" charset="0"/>
                <a:cs typeface="Verdana" pitchFamily="34" charset="0"/>
              </a:rPr>
              <a:t>Gli </a:t>
            </a:r>
            <a:r>
              <a:rPr lang="it-IT" sz="1200" b="1" dirty="0">
                <a:solidFill>
                  <a:srgbClr val="0066FF"/>
                </a:solidFill>
                <a:latin typeface="+mj-lt"/>
                <a:ea typeface="Verdana" pitchFamily="34" charset="0"/>
                <a:cs typeface="Verdana" pitchFamily="34" charset="0"/>
              </a:rPr>
              <a:t>imballaggi</a:t>
            </a:r>
            <a:r>
              <a:rPr lang="it-IT" sz="1200" dirty="0">
                <a:solidFill>
                  <a:schemeClr val="tx2"/>
                </a:solidFill>
                <a:latin typeface="+mj-lt"/>
                <a:ea typeface="Verdana" pitchFamily="34" charset="0"/>
                <a:cs typeface="Verdana" pitchFamily="34" charset="0"/>
              </a:rPr>
              <a:t> sono ridotti al minimo e sono in materiale riciclato</a:t>
            </a:r>
          </a:p>
          <a:p>
            <a:pPr>
              <a:defRPr/>
            </a:pPr>
            <a:endParaRPr lang="it-IT" sz="1200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768149" y="1971386"/>
            <a:ext cx="3468147" cy="117724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it-IT" sz="1200" i="1" dirty="0"/>
              <a:t>Gli offerenti devono presentare un elenco di tutti gli adesivi usati per</a:t>
            </a:r>
          </a:p>
          <a:p>
            <a:r>
              <a:rPr lang="it-IT" sz="1200" i="1" dirty="0"/>
              <a:t>assemblare i mobili, allegando la relativa scheda informativa in materia di sicurezza o</a:t>
            </a:r>
          </a:p>
          <a:p>
            <a:r>
              <a:rPr lang="it-IT" sz="1200" i="1" dirty="0"/>
              <a:t>documentazione equivalente attestante una quantità di COV conforme al criterio richiesto</a:t>
            </a:r>
          </a:p>
        </p:txBody>
      </p:sp>
      <p:sp>
        <p:nvSpPr>
          <p:cNvPr id="25" name="Freccia a destra 24"/>
          <p:cNvSpPr/>
          <p:nvPr/>
        </p:nvSpPr>
        <p:spPr>
          <a:xfrm>
            <a:off x="2820853" y="4157772"/>
            <a:ext cx="806990" cy="147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3707904" y="1203185"/>
            <a:ext cx="2618944" cy="25391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it-IT" sz="1200" i="1" dirty="0"/>
              <a:t>Possesso di una certificazione rilevante</a:t>
            </a:r>
          </a:p>
        </p:txBody>
      </p:sp>
      <p:sp>
        <p:nvSpPr>
          <p:cNvPr id="5" name="Rettangolo 4"/>
          <p:cNvSpPr/>
          <p:nvPr/>
        </p:nvSpPr>
        <p:spPr>
          <a:xfrm>
            <a:off x="3768150" y="3749479"/>
            <a:ext cx="3527053" cy="80791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it-IT" sz="1200" i="1" dirty="0"/>
              <a:t>Gli offerenti devono fornire una descrizione dell’imballaggio del prodotto, insieme</a:t>
            </a:r>
          </a:p>
          <a:p>
            <a:r>
              <a:rPr lang="it-IT" sz="1200" i="1" dirty="0"/>
              <a:t>con la relativa dichiarazione di conformità ai criteri richiesti</a:t>
            </a:r>
          </a:p>
        </p:txBody>
      </p:sp>
      <p:sp>
        <p:nvSpPr>
          <p:cNvPr id="6" name="Parentesi graffa chiusa 5"/>
          <p:cNvSpPr/>
          <p:nvPr/>
        </p:nvSpPr>
        <p:spPr>
          <a:xfrm>
            <a:off x="7248624" y="1093813"/>
            <a:ext cx="275704" cy="2608817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7524328" y="1642322"/>
            <a:ext cx="1440161" cy="8079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it-IT" sz="1200" i="1" dirty="0"/>
              <a:t>I prodotti in possesso dell’etichetta Blue Angel soddisfano entrambi i requisiti</a:t>
            </a:r>
          </a:p>
        </p:txBody>
      </p:sp>
      <p:sp>
        <p:nvSpPr>
          <p:cNvPr id="8" name="AutoShape 4" descr="data:image/jpeg;base64,/9j/4AAQSkZJRgABAQAAAQABAAD/2wCEAAkGBhQQEBQUEhQVFRQWFRQWFhYWFBUUFBUYFBQYFxYVFhcXHSYeFx0lGRUXIC8gIycpLCwsFR4xNTAqNSYrLikBCQoKDgwOGg8PGiwkHyUuLzAyKSwyLC81LC00NCwvKSw0Lyw1LiwpLCksMjAvLCktLC8sLCwsLCo0LCwsLCkpLP/AABEIAOEA4QMBIgACEQEDEQH/xAAcAAABBQEBAQAAAAAAAAAAAAAAAQQFBgcDAgj/xABFEAACAQIDBQUEBggGAgIDAQABAgMAEQQSIQUGMUFRE2FxgZEHIjKhFEJScrHBIzNigpKiwtEVJENjc7Lh8FOTNLPxFv/EABsBAAIDAQEBAAAAAAAAAAAAAAADAgQFAQYH/8QANREAAQMBBQUGBQUBAQEAAAAAAQACAxEEEiExQQUTUWFxIoGRobHwFCMywdEVQlLh8TOCQ//aAAwDAQACEQMRAD8A2+loooQikpaKEIpKWihCKKKKEIorliMSsYu7BR1Jt5DrTX6c7/qozb7Ul0XyX4j6CpBpKiXAJ/Xl3AFyQB1OlM/oUjfrJW+7GBGPXVvmKG2ZCgLMqmwJLOS9gNSSXvXaN4+CKngvT7XhHGVPJgT8qT/GIurHwjkP4LXDZe8GGncxwSI7KMxCcLXte9rHUjh1rzvBvNFgVVps1nJUZVzagX11poiJfcumvD2EveC7evCnFOTtiPq3nHIP6aVdsQn/AFEHicv41H7V3xw+G7LtS47ZcyWQnTTjbh8Qp7tXa8GHCmd1QMcoLXsTa9uGmlG6OHZOOXPjojeDHtDBPI5QwupBHcQfwr3URh2weI1jaFj1jZQ38hvTn/D2X9XK47n/AEi/ze9/NSywA0OHVTDicRj0T6imP0qVP1keYfaiN/VDr6XrvhsYkg9xgbcRzHiDqPOolpGK6HArvRRRUVJFFFFCEUUUUIRRRRQhFFJRQhLSUtFCElLSUtCElLRTfF41YwL3LHRVGrMegH58BXQCTQLhNF2kkCgkkADUk6AUx+lvL+qGVP8A5HHH7icT4mw8aI8C0hDz2NtVjGqJ3n7bd506U/qeDeZUcSo2VYMMO1mcA/8AySsL+C30HgortFtFZ4WfDOkmjZSDmXMBoGsettKyjaUCptR02k8kkXvZXzNcKwvGwC8uVl5+FO/ZxvBDhppUeRlSVlEdxpoWAZyNFJBUVsP2Z8neNJcaA5YEHQdNVnNtvzLhAAqRniCrP7Pd7Jcb2yzkdohDABQtlbQi3cw/mqc3snyYHEt/syD1Uj86oaSDZu3WzEJFLckk2ULMM1z0AkHyqW3x3yw0+DxEUMmd8qcAQpBlQGxI148q5NZL1pY+JvYddOGQrmuxz0hc157QqOqp+xXOAfBYvXJJ2iyeCyFG/kKnxWrR7YHvDh7cC7n+Qf3qCw25WIn2aswmZwAzR4fKx+uQ2XW1yLnQa3qV2pu/isZsvDhomE+HZlKNYM6WsGF+dguh6GtKV8RtMcxeKtcWnzpnwyrkqbGyCF0d04gEeVfFNfaIPe2eP9pfmYxTj2v4u8mHjvoA7n94hQf5WrnNszF7RxOF7TDNAkKors1wCFYFiLgcbWAF/Gue/MrLtVZpIZHhi7L6hyuF98gEjKdWI8jUbOAJIm1BLWvNARmTgK5VXZaljzo4tH5UtupsnZkuJSTCtJ2sQL5GzW4ZbnOOrDg1X+qruZtbB4l5Gw0HYuqqHOREuGJsLobHVTUzvDtcYTDSzH6q+6OrHRR/ERWHa78k9w3q4CjsStOz3WRXsKZ4ZKA2j7S4cPi3gdGKIQpkUhrNb3gV6DhoeR0qcwuIw+NXtInV7fXQ5ZEvyP1l8DWTbuY/6MXxGKwrTwzAqZCtxfPdyMwykk9SOGlaFi58PsnBvLDHkMpDJGxNy7L7qm5JAAuSL6a1dtdiZEWxxA3jQAgggnXmFWs9pc8FzyLudNQNOqnO1lh+Idqn2lH6RfvKNG8V17qeQYhXUMhDA8xVQ3J3zfEYeWTFZFWEqDL8IbN1XgCNOH2hpVjfCBv0sDAM2txrHIOWa3H7w1rNngdE8skFCNRl790VyOUPaHNy80/optg8dnJVhkkX4kPHxU/WXvp1VYgg0KeDXJJS0UVxdRSUUtCEUUUUIRSUtFCEUlLTfG4wRJmOp4Ko4sx4KK6ASaBcJpivOOxvZ2AGZ20RBxJ6noBzNNjkwyNPiHGa3vudAo+wg5Du4k0RgQI8+IYBst3Y/Cij6i9w+ZqEx0UO3METEWQqxyFgRldRwYDRgQeV7X6i1Wo4waVqGVALgkPedPqpgFD4j2ruJAy4Y/RixUOcwdrcSp+G/wCzr4itBwuJWRFdDdXUMp6hhcH0NYwMZiXRdly5EtMAGk0KW4Lfpc3B53A4Gp7ZW3cXszFrhsVmlibKqZRmNuCtEALkcinL8de17OYWgRABwqaVreboeqoWe1uB+ZUjpkeClPapsDtYBiEHvw6N1MbHX+E6+BaqviWm2z9HSKDK0SZJZrWTW3MCwAtfLx942Fa9JGHUqwurAggjQgixBHhUVj9uwYRQgtcCwjQAW8baLVWy257Y2xtbec2t08K59U6eytc4vLqA0rzom229yIcY8TTFyY0ye6QucaEZja/Xh9o05wmxsHgh7qRR/tNbMf3m1NVbaG+E0uins16Lx824+lqhXlJNyST1JufU01ljtD2BkjyBw94KDp4muvMbjxWhzb2YZfrlvuqx+fCmzb7w8lkPko/qqiZqL00bMiGdVA2yTkr2u+8P2ZB5Kf6qcw724dvrlfvKw+Y0rO70ZqDsyI5VQLZJyWp4OaJrmIob2uUy3NuF7a8+dRG+m7LY+FY0l7PK2axF1c2sM1tRa568aoiyEG4Nj1Gh9amdn73TxaE9ovR+Pk3H1vSPgJYXiSF1SOKZ8UyRpZIMCu+7UuOwjphMRAjYcBh2osERVBYksND4MAdar+19oHaeJlmN/omFRmHINb4R4yMB+6K0TZm8kOJGX4WIsUe2t+IB4N4fKo7eTdLNgpIMGqR53EjLqA9jcqDy1C25aW0rsVpDJ6yNuuNBXQVPad1pwRJCXR0Y680aegWc4APikw+Bg+s5lmYcMzcz+yiAeZ8K0nE7fweyo44CxGVQAijM9ubNbhc3OvG5qr4KD/BcCZnUfS5zkRTY9mONjbp8R6nKKZ7tbKhWWOfaTXfEEtEkgJDf7kpOgBJAUHTUd1XbQ2OerjXdgmgGb3anoOPBVoS6KgFL5pWuTRp4rRcNiocdEskL3sfdddHRuYIOo71PEU4wWNJJjkGWRenBh9te7u5VVdzNhT4fHYtnQRwt8Kr+rYl8ylO4LccrZrVasTAs63RhmRjldSDlYaEG3oRWFOxjH3GmrcKHhXT8rTic5zbxFDw4p5S00wGM7QEMMrqbOvQ9R1B4indVCCDQqwDUVCKKSlri6iiiihCKSlpKEIJtxqNwQ7Z+2b4RcRDu5yeJ5d1LtNjIywL9bVz0QcR5nT1qJ3y3mbBpHFh1DYiUhY1tfKOF7c9bADx6VZhic8hjMz5DX3wSJJA0Fzsh6qG9q0GJaNCovhl1fLfNmvoXH2RyPXjypjs3eeXFPhcLs9Po6RgNJezABfiv9pde4sWHCvS7943BuE2hBmRueUKxHPKV9x/D51x2juysgGO2S50NzGmjo3PIOXeh66XBtW9FGGRNimApjdfm0k8efAlZb3Fzy+Mnm3I05KV322dh8fMYYnUY2NLgcFkGpMRbhmA1HS/ja1bHwTQ4eIYl1kkjU3kIHu6a+8ddBoW0vbWojcrdX6HG005viJAWkYm+QH3itz6sevhUJvPvQcQxSMkRA/xkfWPd0Hn4USx05FnjdVjf3HzpyOgVm8IgZnijjp6V580+29vmXumHJVeBfgzfd+yO/j4VWYo2dgqgsxOgGpJpzJsWVY0dhlMjqkaH43LAm4HIafOr/sDYC4WPkZCPeb+kdBVp80NjjpHiUlsclof21SsbsD6ND2uJkWPkqfE7NyUcvS9dNlbqTTgNYRoeDNe58F4+tqkto7lSyT/SZcSjshugePLFGAbgWzEW8fOm7+0d4myvDHPbjJhpCUPgHX8yO+uCaaRlICHO10pyFaV6oMcbHfMFBpz8Fx2ls3B4X3ZsUTJwyRqGe/TKLkedq5QbrTy+8kbKp+HtSEa3evEHyrhtHfHDTtmbBSrJylXIsinkQwGvnTjZntGliGXERmVOUiWWS37acCfC1MuWtrKtFXa1p5U+6hegLqE4cq+dUYjdDEoL5A33WBPobVDNcEg6EcRTvamPwc8nbxSTPbWTCtJLGT1MZvp90G34VO4XZGDx0ObCNkcDVCxJU9HViSPEaeNTE7omgzA+FKdcfOiiYmvJEZHjWqqualBpJ4mjYowsykgjoRXmPFyREPE2V11UkXHgR0I086vZirVXyOK6NcHUEHv0NWXYO+TR2Sclk4B+LL4/aHz8aaj2gRTx9njcM6m3xxjOoP2lvqvzrzsTZ8WMSSEe5PF7yNwEsbH3Sy+NweYuKz5u0wi0MpTXPvBVqPsuG6dX3krNvXu2m0sOoVwGHvRuPeXUWINuII/AVS8RsXGY7E9njXCQYYe/IF7OPLbilwASwHxcABy4F/sDb74OQxy37PMQy80N9WH5jnVn3t2H9PwhSN7HR0IY5GIGga2hBv5GxqoySSxuEbiLpydSt2uZHvmnuay0AvAx1HGmQVI3m9oGZRhsCckQATtSSGYD3QFLaqv7R18OfbYf0jY2Jjjm/SQYjLql2Ac2F15kjn1GvKvO6OysPi8NNgpIxFikJYuRd7qbBtfsk5SvCx76sU238PsnDxwyymeaMe6osXGht/xgA2Fze3WrUrmMHw0TK8Rq7g68kxhzvnPdTgdBxbRWDaMJUiZB7yj3h9tOY8RxFPIZg6hlNwRcVXNyt6JcesrSRZFDDs2AORlP1cx+JgRqRprUphf0Mxi+o93j7j9dPz9awpYnMJjf9TffktNkgcA9uRUlS0UlVk9LRRRQhFeXcAEnQAXPgK9VG7bclFjHGRgvlxb5aedSY284BRcaCqNjoWDTNxkNx3INFFVvfHcN8TL9Jw8pWYAWVmsPdGmRhqh+Vzyq6RoFAA4AADyr1T4rS+GTeR4fjglvhbIy472VlmH30eO+F2rAXXgWKjOByYjg/wB5dfGpL2U4Ej6TKuYQu4WMNxOQsbnvAYC/W/SrntbYsOKTJMgccr/Ep6qw1U+FNMbLHs7BWjFljULGOrHhfrrqfOr77WyWIxRMo55FRp1A0JVRtncx4e91Q2tDr3qB353g1+jxn/kI9Qn5ny76abj7DEzmVxdENlB4M/HXwFvMiofY2y3xkj3J0V3duZOth4lvzq+7kxgYGIj6wZv4mP5W9KsWktstn3UZxwr3/wCJUIM8192Wig95sTPJtGIYaPtDhkZtVJQSSiwDHQCyWPH61cttby7Rw8a9oMJE7myqC7yd7WvlAHnVn3j3jiwMRd9WN8iD4nboO7qeVZPPi5MRK085vI3AckXkijkP/etdsMW/a0uYLrcKnM+zn4LlqfuiQ1xvHyXvHYmfFG+JneQfYHuoP3RYfKkjjCiygAd1JelgjeVxHEjSSH6q8h1Y8FHea28GtoKADuCzczxK93pC1WnZvs0kcA4mbL/tw8u4yN+Qqbh9nGBUaxFz1eSQn5ECs6TaVnYaVJ6D80VtljmdjSnVZ1YE3sCeul65SYYFswJVhwZTlb1FaXL7OcC3CEr3rJID/wBqhto+zJlF8NOfuTe8D3B1Fx6Gux7Us7jSpHUfiqH2KVugPRVPOT8TM5+0xux8Tzpb0mLw8kD9nOhjfkDqrDqjDRhXjNWgKEVGSqHDArtHipIyGhco44MPwI5irbsX2kxmy4xOykGnaBS0beYuV8NRVMzV2wW0zh3EmUOg0kjYAh0PxCx0vzHhVe0WWOZvabU6UwPj+U6Kd0ZwOHirdiEw2NxxVHV1lgY50N8siEa+OXlXbdTajYeZsHNyYhDyB45R3MNR499SGzd3cK7w4rC2QasAnwOHUqQV+qdeXAjhUJ7QsNlnikW4ZlI043jIsfH3vlWMxzJnfD40prmCK/ZaDg6Mb3CtdNQU89ofbQYdpsLaPMwGIZFAlYWCoc/EAcOuo76j9ydwsPJEmJmbty4zBdcim+oYHV2BuDfTuq17Fxq47Ce+AcymOVeV7Wb1Bv5163b3dTAw9lGzsCxYlzfU9ANANKT8U6GB0AN1wOY1HXPD0TNw2SUSZtp4HpzUoiAAAAADQAaADoBTPa+GLR3X40OdfFdbeYp9SVmNcQaq8RUUXLCYkSIrjgwv4dR612qM2X7kksXIHOv3X5eR/GpOuvbddQLjTUIoooqCkiov48Z3RJ/M/wD4tUnUXsX3mmf7UhA8F0HytTWYBx5eqW7EgKVpKWilJiKz32jbUzSpCDogzt95uHov/atBrGNu43tsTNJyLtbwBsvyArX2TFfmvHQLPt8l2O7xV+9nuCy4Uvzkc+i+6B65vWondXb8/YLh8PBndC69q7ZYUGc2zkak/sjjVj3JP+Qh8H//AGNXXaeLi2dhHcKFVASqj6zsdB3ksdT41B8t6aRhbeJdh3VCk1lI2OBoAMfJZrvPBbFkSTGeZVHaNayKzahI1+qALetR2auSyMxZ3N3di7nqzG5pS1erjYWMDToFhOcHOJUhsnZUmLmEUWh4s5FxGvNj1PIDmfOtW2JsKLBx5IltzZjq7n7THmfkOVRm6mBiwWHAkdFlezyEuoNyNE1PBRp6nnUnJvFhl4zxf/Yp/A15e32mS0PuMBujz5/hbdlhZE287M+SkKqW+O97YZxFCBnyhmZhfKDwAHXTnUq++OEH+unlmP4CqVvrisPiHEsMys2UKy5XF7cCCVtztbwqFhsxMw3rDToaVUrVPSM7twr1UvunvtJNMIZ8pLXysBlNwL2IGmoB1q71k+6EkEc4mnlCZL5VyuSSRa5sLAC9X5N8cIf9dPPMPxFS2jZaS/KYaU0BpVRsk9WfMcK9U92rsiLFRmOZQyn1U8mU8VPeKynbuxJMFL2bnMpuY5PtqOIPRhzHeDWox7x4ZuGIi/8AsUfiaabfwkOOw7RrJGW+KNg6nK4+E6HgeB7iajYbTJZn0eDdOfLmu2mFkzatIve8FlOalzVzNxoRYjQjoRoR60Xr1tFhVVk3Nx0+HWVoR20SkNJhx8YDA/pIup903XnVk2dtiLaWLieMMUhjkY51y++5CgW52F6q24m0exxyAn3ZVMZ+98SfMEfvVpOD2PHFLLIgsZcuYcrrfUeObWvObRLY5XEjtEYEc8DXzxWvZA57BQ4A4jzFFUNzsT9Hx02GJ90s4XxjJt6pf0FX2sjxW0cm0XmXguILX7g9j6i/rWtg1V2lHdc1/wDICvVPsT6hzeB8ktFFFZavKLx3uYiF+TXjPnw+dqlKjN4F/Q5hxVlYeRqRR7gHqAfWmuxY09yW3BxC9UUUUpMXiRrKT0BPoKj93VtAp6kmnePP6KT7jf8AU1w2IP0Cef4mmj/meo+6WfrHRe8dtNIrgn3rXAsdelctm7XWQKCf0nAix1I5jlS7XwJmVQoF82pPIW//AJ6Vz2Tswws97G4FmHHncd3KpgR7uuqiS+/yTzHzZIpG+yjt6KTWc7h7OTEjExyaho015g5msw7wav28B/ymI/4ZP+hrPfZtjAmMKH/UjYDxUhh8g1aFjafhZXNzw8sVUtJG/jByx81ZdzsWMNHPh52VWw7kkkgDI2oYX5Xuf3hVa3uxsmOT6QPdwcThYs2hndjlMgHQa2v+ZtbN4ty0xmJikb4ALSjgXC6oBbxIJ6VGe09wmGgiUAAyiwGgCxxtoB01FMsskbrQx7MXOz5cacz5BQnY8Qua76Rlz4eCz7NT7Ymyzip0hDZc17tbNYKpJNri/C3nUderR7ONccP+OS38tehtTzHC57cwFkwND5GtPFS49lY54k+UKj+qlb2WdMSb98SkfJhV8pa8l+p2r+fkPwt/4KD+Pqsr2p7P8TCCyZZlHHJdX/gPHyN+6qzmreazH2jbGEM6yoLLLfMOWdbXPmCD4g9a19nbSdM/dS56FZ9rsbY232ZKqFqsWyNxcTiFDHLCh1BkvnI6hBqPMijcHYoxGJzOLpEA5B4FifcB8wT+7Wr1LaO0XQP3ceepXLHYxK2+/JUJPZb9rEnyiAHzY0reyscsSfOJT/VV9pKxv1O1fz8h+Fo/BQfx9VjO8OxTg5+yLZ/dVg2XLcNflc8wajM1W72of/kxdey/ra34mqdmr1dje6WBr3ZkLBtDQyVzQp7dfY/0tpUU5ZFjEkT/AGZEkUqfC+hq7nfNTgy/DEX7Iw/XE/w5cvG19b9BVY9mT/5xx1hb5OlW4box/wCIHF2HwDT/AHOGb+EDz1rE2g9m/LZcgAR+OhWnZGu3QMeuB/Pcqzt/YgwezQrayyyoZD3gMco7h+JJ51e9jz58PC32o4z6qKontO2kGlihB+AF28X0A9B/NVx3UP8AkcP/AMSfhVa1NcbKyR+ZJPj/AInQECdzG5ABOMftVIgRf37aCx8q87O2ssgUE+/bUWPEcT0pNr7PMwQLYWJux5C3Dv8A/FedkbNMJfNY3tZh01uO7lVCke7rqrVX3+ScbUS8Lj9k/KjZT3gjP7C/IW/KumN/Vv8Adb8K5bI/UR/d/Oof/PvUv39yeUUUUpMTfHj9FJ9x/wDqa4bDN4F8/wAaeTJdSOoI9RUZu294bdD+Qpw/5HqEs/WOilaKWikpiZbajzYaYdYpB/IayHd/BzEtiIBmbDlHKj4iDmvYcx7tiOhraXW4IPMW9azP2dzdhjpYG0LBlH3omv8Ahm9K2tnylkEt0VIoactfJZtrYHSx15/0tE2ZtFMREksZurC/eOoPeDp5VR/aBhnxU7KmowuH7Vx3yuBbxyIW8qn9p4OXBl58IgdT702H4BjzkitfK/UWsel6Yez2VsSmKxEoGaaaxHEBVQAL4ANak2cbmtpZkMuNToe6uKZKd5SF2Z+39rML1Pbj4wR4+EngxKfxqQP5rVFbZwP0fESxfYdgPu8VP8JFNY5SpBBsQQQehBuD61697BPCQMnD1WA1xikBOhX0DS1G7v7YXF4dJV4kWYfZcfEPX5EVJV8+e0scWuzC9W1wcAQiqf7T1H0RDzEy280erhVD9q2LtFBH9p2fyVbfi/yq5s5pNpZTiq9sIEDqpfZUo7Kc886D0U2/E1eqzr2UYsZp4+oRx5EqfxWtGqe1GkWp9eXoFGxEGBqSilpptXaS4eF5X+FAT4nko7ybDzrPa0uNArZIAqVmHtGxofHFR/poieerH/tVYzV6xeLaWR5G+J2LHxY3rxFGXYKouzEADqSbAetfQbPFuYWsOg/1eTlfvJC7iVavZ6rJjInIISQSxA8iwQOR8hWnbT2gmHieWQ2VBfvPQDvJsB41Vt4cKNn4LCsov9GmiY24tfMsnrmb1rph0O1nWR1ZcGhvGjaNOw0zuOSjgBz1ry1qItLxaHYMy8DgOpC24Kwt3Q+rPx+wWebWklkb6RKpHbMzKTwOW3w87AEC/dWwbtR5cHhx0hj/AOorN9/saJ8aIo+EYWIAcMxPvW8CQP3a1bDwhEVRwVQvoLflTdpyF0EVRStTTgNPJQsTKSvoa0156r3S0UVgrVTfHm0T/dNc9kfqI/u/nSbXe0LeQ+detkraCP7g+ev506nyu9L/AH9ydUUtFJTEVC7DOSSWPoxt5HT5GpmoSc9ljAeTgH+k/gDT4sQ5vL0SpMCCpyiikpCalrJN9oWwm0e1j0LFZVPK/wBYeoPrWt1UfaRsXt8N2ij34jfxU8fyPrWlsyYRzgOydge9UrbGXxVGYxU1u9t+PGwiRDY8HTmjdD3dDzp5hMEkWbs1C5mLsBwLG1zble1Y7uXDI+ItBOIZre4GBKSW1ZG8tbWPPhatFO802HH+dwzADjNB+mi8Svxp5g0y22EwylkRry1/vuUbNat4wOeO/wB5Kne0fZrfTropYvCrkKCT7l1Y2HQKtU69aYd5IMVtXBmB84EcyscrLYspIHvAdK5e0Hc1SjYmBbMusqgaMObgdRz6jXjx2LJbdzu4JhSozPUjHwWdPZt5fljNcfwVWdzt6jgpfeuYXtnUcR0de8dOY8q2DC4pZUV42DIwuGGoIr57vUxu/vVNgm/RtdCbtG2qHv8A2T3j50zaOy/iDvI8Hev9qNjt267D8vRbjWO7/wC1u3xrgG6xDsx4rqx/iJHlVmxHtTibDOUVkny2VSMy5jpmDDkOOtuFZkXvx1NVtkWCSOR0kopTAfcp20LUx7Qxhrqp3c/a30bGROTZScj/AHX0ufA2PlW2V87XrSdk+02KPCIJQ7zqMpAHxZfhcsdBcWvxNwdKltiwvlc2SMVOR+y5s+1NjBY80Gav0swRSzEKoFySbAAcSTWR7773/THyR3ECHTl2jcM5HToPPwY7x74z402Y5I76Rr8PcWPFj46d1QV6bs7ZW4O8l+rQcP7S7Zbt6LjMvVe71Z9wNlmTHRllIVFaUXBF7e6pF+IzH+WpL2f7mCYDEzrdL/o0PBrfXYcxfgOdvWxybZw+H2jiDNIkdoIFXMbXGZ2IUc+K6CuW233r8EQqaYnwFPNFmstLsshoKqc2xshMVGI5L5MysQPrZTfLfkDUVvdvMmAgypbtWW0SC1lA0zkclHzOnWzXEb4y4kFdnQPJy7aQZIV7xmtm+XnWf717JlgkBxEyyTye8wF2KjlckADoABwFZdhsW8kayc0Gd3XvGner1ptN1pdGP/XvNOdxsAcRj4y1yEJlYnW5XUE+LWrZapfsz2L2UDTMPelOncq/3P4VcUmViQCCVNmAIJBtex6aGk7VnEtoIbk3D8plgj3cQJzOK9UUtFZSvqI3kk/RhRxY/wDgfM1KRJlUAcgB6C1Q+MPaYqNOSm5/d1/Gwqap8mDGt70pmLiUtFFFITUVE7xQ+4rjija/dbQ/O1S1eJog6lTwIIPnU43XHByi9t4ELlgcRnjB8j4iokbekbHvAqIIYUVppHazXdbpkHTqT38OZsSYxu0T8QbenA+Y/Gum290cNjHDzISwGW6syZlvfK1uIvVgNjZIQ/IjA5056JJL3MBZmFH4/fxM5iwaNipukf6te9n4W8NO8VP4NmkhAmVQ5UCVAcyglfeW/TX51T4tovNmw2yYliiU5ZMSVsgI45Obt3m58ONPcDLhdlMIjI8uIndc/GSRmOmdlHwjU9576sS2doaGsFHcM3dTTBo5ZpMcprVxw45Du1KoO9exHwGKuhIF88bDQjW4IPUH5ir/ALnb9Ji1EcpCTjS3BZO9O/qvppwlt5dgLjIShtmFyh6Hoe4/2PKsS2ls58PIUcEEH5j8614N1tOEMkNHt19+aoS37FJeZ9J0W2YjdTDvMkwQJKjBg6e6SR9oDRr8NRfWpdluLHhWVbobw7QkDLDJHMUt+jmP6TL1VtCRy1Jtp1qz/wCLbVOgwcKnqZgR6Br1k2ixSsfce9ppxdSnjir8Npjc281px5fhZzvZsf6Ji5Ix8N8yfcbUDy1H7tQ960+fcLE46US46ZFsAoSFeCgk2zNw4nX3qnI938Bs+POyRqBxkls7E+LX17lFbg2vHHG1n1vppx6/hZhsD3uLvpbzWKZqL1pO0/adhhdYsN2o6sFjU+AIJ9QKbSjCzJ2mNwkeCRhdHWUrM/3YVS7DvIq023ygAyREA8wT4YFINmYcGSA9xp45LP70Zqv2FgwaJmwOGTHFRdxJIRMveIWSxHeopxs/2nYcHLLhOyHA5AjAeKlVIrrrfIa7qImnMA+GaBZmD63gdxI8clnOan+w9mHE4iOEfXYAnoo1Y+Sg1ribMwG0Y86pFID9ZBkdT0JFmU9xqFi9n0uDmE2BlQkAjJOtxZuIzL/YeNVf1hjmuYQWP0rx98k79Pe0hwN5vLgrxBAsaKiiyqAqgcAALAVDvudh3xD4iVe1kYg+/qigAAALw4Acb0y/xfaS6HAxOeqYlQvo2tV7ezebaMMY7TscNnNlVG7SYjmb6gAddOIrAs9lmc+6x4BOGDh9qlass8YbVzThy/OCs+9W98WAjyizTEe5EOXRnt8K/jy7s12Ds2XaWMu5LFmzSOenPwsLADwFRGDwkmJlsMzux1JuzEnqTxNbTuru6uChC6Z2sXP9I7h+Na8oj2XCQ01kdqqDC+2yVcKMGiebQx0eDwzOwPZxKNFFzYWAA+VZ9idqYWd2xOF+l4aYm7SJE0kTH/cVSQf/AHQ1Z9n7bbGY2QxyAYXDhkf4T2zsNSb8EW3Hnbv0aQbvQYsfSdnvJhXzMA6KVjkym1zHwZSeY8xes2zhsFd7UHDHTHRwoc89eiuS1lpcpThrhqPYTfdn2htLMuHnTM7HKssasA2nFkcAroLkj0q8TS5VLHkKjdgjE5WGMWLOrWV4/rrb4iPq9OXPSvO38XYBF1Jtp1J4Cq0wZJNSNoHGhqOuidEXMjq817qLzsKPM8kp65R+Lfl6VNU3wGF7KNU6DU9SdSfWnFVZXXnEhPY262iKKSilqaWiiihChNvYYqyzLysr+H1W9dPMVJYLFCRAefOu0kYYEEXBFiOoNV7Du2FmyNqv1T9pf7irLfmsu6j0SD2HV0Kjo9g4/DqcNhXhXDlmKym/bRq5LFbcCQSbH5jkxmkh2c4w+EAn2hKcpkkIJUtzYnh1y+t+d7xKGWJgjlCykK62JUkaMAdLiqDt7ZEGEw4wcSGfGYghg3+pmBv2xb6oBvYX635mr9mm3zrr9cwBSvFzjwGZHoqs0e7FW+J05DmeKmtg46fDYlcHipBM0iGWOUcbi5kjYHkCCVPQW7g73r3TTGJcACQDQ8mtyP5HlUXjNjps3DTYtnkkxPZZBJI5cqzAKFQnlmPjYU62JvHFh4sNhpZWkxBVQwUGRlJ1s5W9rXC666a9ag4OvCeDMcBSpGJNNBkpNLabqXzPgOqy7FYOfAzZhmR0OjDQr48rEeRFXXY/tbXKBiojmH14rEHvKEi3kTV12zsGLFLaQagaMPiH9x3Gsv3j9n8sBLKLp9pQSvmOKfhWrHarLtABtoFHcffoqL4Z7IS6I1arJtH2uQqv6CJ3bkXsijxsST8qo02KxW1cQAbyOfhUaRxjmQOCjqT86iZ8MyfECO/l60uFxrxNmjd0a1roxU26XFa0Gz4bO0ugAvaE4++5UJbVJKQJDhwCu2Jgw+xlHw4jHEXF9Y4b87del9T+yKpeOx8k8hklYu7cSfwHQdwrjJIWJLEkk3JJJJPUk8a83p9ns277Tzeccz9hwHJKlmv9loo3h7zK64fEtG4dGKupuGU2IPcauuBxGH2uOzntDjbWWZQAs1uTLwLd3HoeVUW9Aa3Cu2izCXEGjhk4e8RyRFMWYHEahTk8OK2VieJjccGGqSLf0Ze48O41dNle1yMqBiYmVvtR2ZT5Egr86zbFY+SUgySO9hYZ3Z7DoLnSvEOHZ/hBP4etV5rBHaGA2gC9xGCbHanxOO6OHA4rTNq+1yMKRh4mZuTSWVR32BJPyqjhcRtCfM5Z3Y2vb+VBwAHoKld3dwZcQQxFk+0bhPLm/lpWo7E3eiwi2QXa1i5tc9w+yO4VkyWiybPBEAq/jmr7Ip7WQZTRqj90t0EwaBmAMpHHiFvxAPM9T+VPdt4iZoGOCaNpUcXU2YHLq0fH3WOg1+XGo7aW8uIaWWPBQLL2Fu1Z3y3Yi/Zxgasbc6h9r7CxMMbYvAh4HlS8+GFmILC5ZANMwuTpr06VktY+WQSTOFTlXLoRmARlgr5c1jLsYNBw+3Fcm2TBtVJJMOThcYAVmjuVDX0ZZFHEE6ZgPEE11gxeKxAj2f2JwrJbtpENkEKWt2R6sdOJ/G3nZ270M+Hin2ZIY8RELEsdXPFknHU9eFu61r9ESFGe2awzWuFvbW19bXptotAj7IxoTQOzafuOFf8AVxRF+JwrmRk4fY8V5llEaXPIczcnz51DbKiM0xlb4UOnex/sPxFedp4pppBHHz+Q5sam8JhhEgReAHr1J7yaof8AJnM+it/W7kF2oooqqnpKKWihCKKKShCWme1NnCZLcGGqt0P9jzp5RUmuLTULhAIoVX9lbSKMY5BYg2I6d4qb7FSwewLAEBrC9msSAehsPSmW19k9qMy6SLwPI/st3fhTHZm1ShKOCCNCp4irLmiUX2Z6hIBuG67JR+3tmzbRxX0d1aLCRZXd9AZmI0CHoLnw1vyqwbJ2FBhFywRqnUjVm+8x1NPo5AwuNa8YmbIjNYnKpaw4mwvYelQfO9zRGMANBx4nmpNia0l5xPFQm1d4XXGQYWBVZ2u8172jiHPTgTy8B1qVj2pE0zwhwZUUMya3AbgenMeo61Td3ccsGEn2nOQ0s5YgX4AErHEvmPQDpTObDyYbZ7M1/pm0JFU8mHaHRe6yk+Bfuq6bI0m4MKUbXi79x6NH2VYWhwF4649Bp3lW3ae5+HnucuRjzSwv4rwPpVR2l7LG1MZRvAmNvTVae7E3jOE2SssjNLIzyLEGYsWIcqo11ygKWPdUtsffQSx4VpYmRsS7omUhl9ywzG9iAdevCmsfbLPW4atBI8PPRQc2zzUvChIr4rPMVuBiE+pJ5LnHqhqOfdeUcQR4o4/Ktsw+2oZJ3gV7yxgF1sdAbc7WPxDnzobb2HChjPEFJKhjIgBZeKg34jpVlu2rSMCxJOzoTiHLE03XlPAE+COfyqQwu4OIf/Tk/gyD1c1ribew7K7LPEVQXciRSFB5tY6CnBxi9l2oOZMmcFRmuuXNdQOOlcftu0fxout2bD/KqzvZ3stbQyFV8SZG9BZfnVt2Zubh4LHL2jDm9rDwUafjUa2/zSSiLDYWV5GUsvalYAVH1hmuSKTejC4sxTyvieyhRGZI4VtI1l0DyHUe9p7vGq0stqlcGzPu10/oVPimsZBGC6Ntae9cFNba3mhwllclpGHuRRrmkbkLKOA7zUPtzaWMGGixaxtEYnLS4clWzxcLkgaELrblcnlUbjtmSrs7B4uMk4jDRpISbkvGwu6tzICn0zdamd3sRI8X0zFYlDFJHpGAFgjBPMtqWFiDfvGtLETImh4oaEg1rieAHMY1KmZHSOLThUVFNOfcdFF4nH/RZhtGC8mExKr9IA1KEaCS3dwPfccxT/GbwdpjsF9GnEkcgkEkakEBct+0a2qkd/TvNe93tiyYTETQqofBSDtEJIIjZtDHY8QR5WA6mpzBbHgw2YxRRx3+IqoW/jb8KjLLEDleNKA4YgjCvAt+3euxxvI4Y49dacijCbHhhkkljRVeWxcjnbu4DiSbcTTLa+1be6ut9NOJPICk2rti3urz004nurrsjZJU9pL+sPAckB/PvpAF0byXE6JxNewxddj7M7JSzfrG+LuHJRUlRSVVc4uNSnNaGigS0UUlRUktFFFCElLRRQhJS0UUISUx2nslZhf4XHwsPwPUU/oqTXFpqFwtDhQqsQ46TDvkkFjyPFWHUHnU7hserjoa6YnCrIuVwGHf+I6HvqBxOxpYdYiXX7J+MeH2vxq1WObPApFHR5Yhe33EwhlEnZnRs/Zhm7HN9rs+H5Uz29gpZMaJWQiDDYeWRG0IaVlPADW4Fj+7TvBbf5HiOIOhH5ipiHaCNztUy+eN1X44Ux4HNQuRvFG4LJoMLI2BhLD3pLYXCJ0EjEzz26tcrfofCrbvRCmFfZnKOGQi/wCykQuf5atc+zIpHjkZQzREmNvs5hY2tpwqL3t3VG0EjUyFMj5tFzXBFiOItpzqz8c2WVt/BvaryrUe+ZKT8M5jDdxOFO734UVFwWOfCtPiGv2s+DMwHMPPiCsYHgpU+VPtvbLXCQbLjeMyZZSZEChzIzBWdQp+K5JFqn9rbmmfHwTXUQRqgZNcx7JmZBa1iLlefI123w2VPM+Fkw6K7QymQhnCA6Cwv5U74tjpGEHOpOlMCGju+6XuHBjqjLLxBJTUJDNg8YsWEfDEwsDngWHP7rEWt8ViPnUpuTiM+z8Mf9sL/ASv9Ne9lTYqXOuKhjjUrZSkmcknQgjlpUFsLYW0sNAkKSYVEUtYlZJH95i3cOdU3UexzC4A1Bzroa4410VhtWuDgCcCMqa8F33u/QY3AYngO0MDnulGl/C7Gu/tJxGTZ0o4ZzGnq4J+QNS+3NhpjIhHKWADK91IDAqdLEg9/rT2aFWFnAYaGzAEXBuDr30ps7W7pxFS30rUfdMMRN8aO/FCq/sXeIYgpFDh5WgC5TMy5I7KtgFDauDa3nTfZ/s5gjY9ozyxh2aKFiexjDG9st/ePefSrJLjUXn6VE47eADgbeHGpMfISRCC0H3WvHpRRc1gA3mJClpcSsYtpoLADlbl3VBYzajytkjBZjwA5d56DvNJBs6bEateNO/4z4Dl4n0qdwWASFbILdTxJ7yedQ+XDzKn2pOQTTZexRF77nNJ15L3L/epOloqq95ealOa0NFAiiiioqSKKKKEIopKKEIpaKKEIopKWhCKKSloQiiiihCaY3Zcc3xrc8mGjDzFRE270iaxSZh9l9D/ABDQ+gqxUU5kz2YA4cEt0bXZqqnGzQ/rEde+119RpTiDeUHmDVhpvPs2KT440PeVF/XjTd/G762+CXunj6XJkm3VPSuo2yv/AKa5vuzAeCkeDsPzpBuzD+3/ABmisB4rvzeS6nbK/wDprm+3VHSk/wD8zD+3/GaVN2YBxVj4u396Kwc0fN5JpPvIBzApr/ikkv6tHfvANvU6VPwbJhT4Y0B65QT6nWnVqN9G36W+K5u3n6nKuRbCmk1kcIOg95v7D51LYHY0UOqrdvtN7zevLyp9RSnzvfhXDgFNsTW4pKWikpKalooooQiiiihCKKKKEJKKKKEIpaKKEIooooQiiiihCQUtFFCElLRRQhFFFFCElLRRQuJKWiihCSloooXUhooooQiiiihCKKKKEIooooQloFFFCEUUUUIX/9k="/>
          <p:cNvSpPr>
            <a:spLocks noChangeAspect="1" noChangeArrowheads="1"/>
          </p:cNvSpPr>
          <p:nvPr/>
        </p:nvSpPr>
        <p:spPr bwMode="auto">
          <a:xfrm>
            <a:off x="63500" y="-778669"/>
            <a:ext cx="2143125" cy="16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" name="AutoShape 6" descr="data:image/jpeg;base64,/9j/4AAQSkZJRgABAQAAAQABAAD/2wCEAAkGBhQQEBQUEhQVFRQWFRQWFhYWFBUUFBUYFBQYFxYVFhcXHSYeFx0lGRUXIC8gIycpLCwsFR4xNTAqNSYrLikBCQoKDgwOGg8PGiwkHyUuLzAyKSwyLC81LC00NCwvKSw0Lyw1LiwpLCksMjAvLCktLC8sLCwsLCo0LCwsLCkpLP/AABEIAOEA4QMBIgACEQEDEQH/xAAcAAABBQEBAQAAAAAAAAAAAAAAAQQFBgcDAgj/xABFEAACAQIDBQUEBggGAgIDAQABAgMAEQQSIQUGMUFRE2FxgZEHIjKhFEJScrHBIzNigpKiwtEVJENjc7Lh8FOTNLPxFv/EABsBAAIDAQEBAAAAAAAAAAAAAAADAgQFAQYH/8QANREAAQMBBQUGBQUBAQEAAAAAAQACAxEEEiExQQUTUWFxIoGRobHwFCMywdEVQlLh8TOCQ//aAAwDAQACEQMRAD8A2+loooQikpaKEIpKWihCKKKKEIorliMSsYu7BR1Jt5DrTX6c7/qozb7Ul0XyX4j6CpBpKiXAJ/Xl3AFyQB1OlM/oUjfrJW+7GBGPXVvmKG2ZCgLMqmwJLOS9gNSSXvXaN4+CKngvT7XhHGVPJgT8qT/GIurHwjkP4LXDZe8GGncxwSI7KMxCcLXte9rHUjh1rzvBvNFgVVps1nJUZVzagX11poiJfcumvD2EveC7evCnFOTtiPq3nHIP6aVdsQn/AFEHicv41H7V3xw+G7LtS47ZcyWQnTTjbh8Qp7tXa8GHCmd1QMcoLXsTa9uGmlG6OHZOOXPjojeDHtDBPI5QwupBHcQfwr3URh2weI1jaFj1jZQ38hvTn/D2X9XK47n/AEi/ze9/NSywA0OHVTDicRj0T6imP0qVP1keYfaiN/VDr6XrvhsYkg9xgbcRzHiDqPOolpGK6HArvRRRUVJFFFFCEUUUUIRRRRQhFFJRQhLSUtFCElLSUtCElLRTfF41YwL3LHRVGrMegH58BXQCTQLhNF2kkCgkkADUk6AUx+lvL+qGVP8A5HHH7icT4mw8aI8C0hDz2NtVjGqJ3n7bd506U/qeDeZUcSo2VYMMO1mcA/8AySsL+C30HgortFtFZ4WfDOkmjZSDmXMBoGsettKyjaUCptR02k8kkXvZXzNcKwvGwC8uVl5+FO/ZxvBDhppUeRlSVlEdxpoWAZyNFJBUVsP2Z8neNJcaA5YEHQdNVnNtvzLhAAqRniCrP7Pd7Jcb2yzkdohDABQtlbQi3cw/mqc3snyYHEt/syD1Uj86oaSDZu3WzEJFLckk2ULMM1z0AkHyqW3x3yw0+DxEUMmd8qcAQpBlQGxI148q5NZL1pY+JvYddOGQrmuxz0hc157QqOqp+xXOAfBYvXJJ2iyeCyFG/kKnxWrR7YHvDh7cC7n+Qf3qCw25WIn2aswmZwAzR4fKx+uQ2XW1yLnQa3qV2pu/isZsvDhomE+HZlKNYM6WsGF+dguh6GtKV8RtMcxeKtcWnzpnwyrkqbGyCF0d04gEeVfFNfaIPe2eP9pfmYxTj2v4u8mHjvoA7n94hQf5WrnNszF7RxOF7TDNAkKors1wCFYFiLgcbWAF/Gue/MrLtVZpIZHhi7L6hyuF98gEjKdWI8jUbOAJIm1BLWvNARmTgK5VXZaljzo4tH5UtupsnZkuJSTCtJ2sQL5GzW4ZbnOOrDg1X+qruZtbB4l5Gw0HYuqqHOREuGJsLobHVTUzvDtcYTDSzH6q+6OrHRR/ERWHa78k9w3q4CjsStOz3WRXsKZ4ZKA2j7S4cPi3gdGKIQpkUhrNb3gV6DhoeR0qcwuIw+NXtInV7fXQ5ZEvyP1l8DWTbuY/6MXxGKwrTwzAqZCtxfPdyMwykk9SOGlaFi58PsnBvLDHkMpDJGxNy7L7qm5JAAuSL6a1dtdiZEWxxA3jQAgggnXmFWs9pc8FzyLudNQNOqnO1lh+Idqn2lH6RfvKNG8V17qeQYhXUMhDA8xVQ3J3zfEYeWTFZFWEqDL8IbN1XgCNOH2hpVjfCBv0sDAM2txrHIOWa3H7w1rNngdE8skFCNRl790VyOUPaHNy80/optg8dnJVhkkX4kPHxU/WXvp1VYgg0KeDXJJS0UVxdRSUUtCEUUUUIRSUtFCEUlLTfG4wRJmOp4Ko4sx4KK6ASaBcJpivOOxvZ2AGZ20RBxJ6noBzNNjkwyNPiHGa3vudAo+wg5Du4k0RgQI8+IYBst3Y/Cij6i9w+ZqEx0UO3METEWQqxyFgRldRwYDRgQeV7X6i1Wo4waVqGVALgkPedPqpgFD4j2ruJAy4Y/RixUOcwdrcSp+G/wCzr4itBwuJWRFdDdXUMp6hhcH0NYwMZiXRdly5EtMAGk0KW4Lfpc3B53A4Gp7ZW3cXszFrhsVmlibKqZRmNuCtEALkcinL8de17OYWgRABwqaVreboeqoWe1uB+ZUjpkeClPapsDtYBiEHvw6N1MbHX+E6+BaqviWm2z9HSKDK0SZJZrWTW3MCwAtfLx942Fa9JGHUqwurAggjQgixBHhUVj9uwYRQgtcCwjQAW8baLVWy257Y2xtbec2t08K59U6eytc4vLqA0rzom229yIcY8TTFyY0ye6QucaEZja/Xh9o05wmxsHgh7qRR/tNbMf3m1NVbaG+E0uins16Lx824+lqhXlJNyST1JufU01ljtD2BkjyBw94KDp4muvMbjxWhzb2YZfrlvuqx+fCmzb7w8lkPko/qqiZqL00bMiGdVA2yTkr2u+8P2ZB5Kf6qcw724dvrlfvKw+Y0rO70ZqDsyI5VQLZJyWp4OaJrmIob2uUy3NuF7a8+dRG+m7LY+FY0l7PK2axF1c2sM1tRa568aoiyEG4Nj1Gh9amdn73TxaE9ovR+Pk3H1vSPgJYXiSF1SOKZ8UyRpZIMCu+7UuOwjphMRAjYcBh2osERVBYksND4MAdar+19oHaeJlmN/omFRmHINb4R4yMB+6K0TZm8kOJGX4WIsUe2t+IB4N4fKo7eTdLNgpIMGqR53EjLqA9jcqDy1C25aW0rsVpDJ6yNuuNBXQVPad1pwRJCXR0Y680aegWc4APikw+Bg+s5lmYcMzcz+yiAeZ8K0nE7fweyo44CxGVQAijM9ubNbhc3OvG5qr4KD/BcCZnUfS5zkRTY9mONjbp8R6nKKZ7tbKhWWOfaTXfEEtEkgJDf7kpOgBJAUHTUd1XbQ2OerjXdgmgGb3anoOPBVoS6KgFL5pWuTRp4rRcNiocdEskL3sfdddHRuYIOo71PEU4wWNJJjkGWRenBh9te7u5VVdzNhT4fHYtnQRwt8Kr+rYl8ylO4LccrZrVasTAs63RhmRjldSDlYaEG3oRWFOxjH3GmrcKHhXT8rTic5zbxFDw4p5S00wGM7QEMMrqbOvQ9R1B4indVCCDQqwDUVCKKSlri6iiiihCKSlpKEIJtxqNwQ7Z+2b4RcRDu5yeJ5d1LtNjIywL9bVz0QcR5nT1qJ3y3mbBpHFh1DYiUhY1tfKOF7c9bADx6VZhic8hjMz5DX3wSJJA0Fzsh6qG9q0GJaNCovhl1fLfNmvoXH2RyPXjypjs3eeXFPhcLs9Po6RgNJezABfiv9pde4sWHCvS7943BuE2hBmRueUKxHPKV9x/D51x2juysgGO2S50NzGmjo3PIOXeh66XBtW9FGGRNimApjdfm0k8efAlZb3Fzy+Mnm3I05KV322dh8fMYYnUY2NLgcFkGpMRbhmA1HS/ja1bHwTQ4eIYl1kkjU3kIHu6a+8ddBoW0vbWojcrdX6HG005viJAWkYm+QH3itz6sevhUJvPvQcQxSMkRA/xkfWPd0Hn4USx05FnjdVjf3HzpyOgVm8IgZnijjp6V580+29vmXumHJVeBfgzfd+yO/j4VWYo2dgqgsxOgGpJpzJsWVY0dhlMjqkaH43LAm4HIafOr/sDYC4WPkZCPeb+kdBVp80NjjpHiUlsclof21SsbsD6ND2uJkWPkqfE7NyUcvS9dNlbqTTgNYRoeDNe58F4+tqkto7lSyT/SZcSjshugePLFGAbgWzEW8fOm7+0d4myvDHPbjJhpCUPgHX8yO+uCaaRlICHO10pyFaV6oMcbHfMFBpz8Fx2ls3B4X3ZsUTJwyRqGe/TKLkedq5QbrTy+8kbKp+HtSEa3evEHyrhtHfHDTtmbBSrJylXIsinkQwGvnTjZntGliGXERmVOUiWWS37acCfC1MuWtrKtFXa1p5U+6hegLqE4cq+dUYjdDEoL5A33WBPobVDNcEg6EcRTvamPwc8nbxSTPbWTCtJLGT1MZvp90G34VO4XZGDx0ObCNkcDVCxJU9HViSPEaeNTE7omgzA+FKdcfOiiYmvJEZHjWqqualBpJ4mjYowsykgjoRXmPFyREPE2V11UkXHgR0I086vZirVXyOK6NcHUEHv0NWXYO+TR2Sclk4B+LL4/aHz8aaj2gRTx9njcM6m3xxjOoP2lvqvzrzsTZ8WMSSEe5PF7yNwEsbH3Sy+NweYuKz5u0wi0MpTXPvBVqPsuG6dX3krNvXu2m0sOoVwGHvRuPeXUWINuII/AVS8RsXGY7E9njXCQYYe/IF7OPLbilwASwHxcABy4F/sDb74OQxy37PMQy80N9WH5jnVn3t2H9PwhSN7HR0IY5GIGga2hBv5GxqoySSxuEbiLpydSt2uZHvmnuay0AvAx1HGmQVI3m9oGZRhsCckQATtSSGYD3QFLaqv7R18OfbYf0jY2Jjjm/SQYjLql2Ac2F15kjn1GvKvO6OysPi8NNgpIxFikJYuRd7qbBtfsk5SvCx76sU238PsnDxwyymeaMe6osXGht/xgA2Fze3WrUrmMHw0TK8Rq7g68kxhzvnPdTgdBxbRWDaMJUiZB7yj3h9tOY8RxFPIZg6hlNwRcVXNyt6JcesrSRZFDDs2AORlP1cx+JgRqRprUphf0Mxi+o93j7j9dPz9awpYnMJjf9TffktNkgcA9uRUlS0UlVk9LRRRQhFeXcAEnQAXPgK9VG7bclFjHGRgvlxb5aedSY284BRcaCqNjoWDTNxkNx3INFFVvfHcN8TL9Jw8pWYAWVmsPdGmRhqh+Vzyq6RoFAA4AADyr1T4rS+GTeR4fjglvhbIy472VlmH30eO+F2rAXXgWKjOByYjg/wB5dfGpL2U4Ej6TKuYQu4WMNxOQsbnvAYC/W/SrntbYsOKTJMgccr/Ep6qw1U+FNMbLHs7BWjFljULGOrHhfrrqfOr77WyWIxRMo55FRp1A0JVRtncx4e91Q2tDr3qB353g1+jxn/kI9Qn5ny76abj7DEzmVxdENlB4M/HXwFvMiofY2y3xkj3J0V3duZOth4lvzq+7kxgYGIj6wZv4mP5W9KsWktstn3UZxwr3/wCJUIM8192Wig95sTPJtGIYaPtDhkZtVJQSSiwDHQCyWPH61cttby7Rw8a9oMJE7myqC7yd7WvlAHnVn3j3jiwMRd9WN8iD4nboO7qeVZPPi5MRK085vI3AckXkijkP/etdsMW/a0uYLrcKnM+zn4LlqfuiQ1xvHyXvHYmfFG+JneQfYHuoP3RYfKkjjCiygAd1JelgjeVxHEjSSH6q8h1Y8FHea28GtoKADuCzczxK93pC1WnZvs0kcA4mbL/tw8u4yN+Qqbh9nGBUaxFz1eSQn5ECs6TaVnYaVJ6D80VtljmdjSnVZ1YE3sCeul65SYYFswJVhwZTlb1FaXL7OcC3CEr3rJID/wBqhto+zJlF8NOfuTe8D3B1Fx6Gux7Us7jSpHUfiqH2KVugPRVPOT8TM5+0xux8Tzpb0mLw8kD9nOhjfkDqrDqjDRhXjNWgKEVGSqHDArtHipIyGhco44MPwI5irbsX2kxmy4xOykGnaBS0beYuV8NRVMzV2wW0zh3EmUOg0kjYAh0PxCx0vzHhVe0WWOZvabU6UwPj+U6Kd0ZwOHirdiEw2NxxVHV1lgY50N8siEa+OXlXbdTajYeZsHNyYhDyB45R3MNR499SGzd3cK7w4rC2QasAnwOHUqQV+qdeXAjhUJ7QsNlnikW4ZlI043jIsfH3vlWMxzJnfD40prmCK/ZaDg6Mb3CtdNQU89ofbQYdpsLaPMwGIZFAlYWCoc/EAcOuo76j9ydwsPJEmJmbty4zBdcim+oYHV2BuDfTuq17Fxq47Ce+AcymOVeV7Wb1Bv5163b3dTAw9lGzsCxYlzfU9ANANKT8U6GB0AN1wOY1HXPD0TNw2SUSZtp4HpzUoiAAAAADQAaADoBTPa+GLR3X40OdfFdbeYp9SVmNcQaq8RUUXLCYkSIrjgwv4dR612qM2X7kksXIHOv3X5eR/GpOuvbddQLjTUIoooqCkiov48Z3RJ/M/wD4tUnUXsX3mmf7UhA8F0HytTWYBx5eqW7EgKVpKWilJiKz32jbUzSpCDogzt95uHov/atBrGNu43tsTNJyLtbwBsvyArX2TFfmvHQLPt8l2O7xV+9nuCy4Uvzkc+i+6B65vWondXb8/YLh8PBndC69q7ZYUGc2zkak/sjjVj3JP+Qh8H//AGNXXaeLi2dhHcKFVASqj6zsdB3ksdT41B8t6aRhbeJdh3VCk1lI2OBoAMfJZrvPBbFkSTGeZVHaNayKzahI1+qALetR2auSyMxZ3N3di7nqzG5pS1erjYWMDToFhOcHOJUhsnZUmLmEUWh4s5FxGvNj1PIDmfOtW2JsKLBx5IltzZjq7n7THmfkOVRm6mBiwWHAkdFlezyEuoNyNE1PBRp6nnUnJvFhl4zxf/Yp/A15e32mS0PuMBujz5/hbdlhZE287M+SkKqW+O97YZxFCBnyhmZhfKDwAHXTnUq++OEH+unlmP4CqVvrisPiHEsMys2UKy5XF7cCCVtztbwqFhsxMw3rDToaVUrVPSM7twr1UvunvtJNMIZ8pLXysBlNwL2IGmoB1q71k+6EkEc4mnlCZL5VyuSSRa5sLAC9X5N8cIf9dPPMPxFS2jZaS/KYaU0BpVRsk9WfMcK9U92rsiLFRmOZQyn1U8mU8VPeKynbuxJMFL2bnMpuY5PtqOIPRhzHeDWox7x4ZuGIi/8AsUfiaabfwkOOw7RrJGW+KNg6nK4+E6HgeB7iajYbTJZn0eDdOfLmu2mFkzatIve8FlOalzVzNxoRYjQjoRoR60Xr1tFhVVk3Nx0+HWVoR20SkNJhx8YDA/pIup903XnVk2dtiLaWLieMMUhjkY51y++5CgW52F6q24m0exxyAn3ZVMZ+98SfMEfvVpOD2PHFLLIgsZcuYcrrfUeObWvObRLY5XEjtEYEc8DXzxWvZA57BQ4A4jzFFUNzsT9Hx02GJ90s4XxjJt6pf0FX2sjxW0cm0XmXguILX7g9j6i/rWtg1V2lHdc1/wDICvVPsT6hzeB8ktFFFZavKLx3uYiF+TXjPnw+dqlKjN4F/Q5hxVlYeRqRR7gHqAfWmuxY09yW3BxC9UUUUpMXiRrKT0BPoKj93VtAp6kmnePP6KT7jf8AU1w2IP0Cef4mmj/meo+6WfrHRe8dtNIrgn3rXAsdelctm7XWQKCf0nAix1I5jlS7XwJmVQoF82pPIW//AJ6Vz2Tswws97G4FmHHncd3KpgR7uuqiS+/yTzHzZIpG+yjt6KTWc7h7OTEjExyaho015g5msw7wav28B/ymI/4ZP+hrPfZtjAmMKH/UjYDxUhh8g1aFjafhZXNzw8sVUtJG/jByx81ZdzsWMNHPh52VWw7kkkgDI2oYX5Xuf3hVa3uxsmOT6QPdwcThYs2hndjlMgHQa2v+ZtbN4ty0xmJikb4ALSjgXC6oBbxIJ6VGe09wmGgiUAAyiwGgCxxtoB01FMsskbrQx7MXOz5cacz5BQnY8Qua76Rlz4eCz7NT7Ymyzip0hDZc17tbNYKpJNri/C3nUderR7ONccP+OS38tehtTzHC57cwFkwND5GtPFS49lY54k+UKj+qlb2WdMSb98SkfJhV8pa8l+p2r+fkPwt/4KD+Pqsr2p7P8TCCyZZlHHJdX/gPHyN+6qzmreazH2jbGEM6yoLLLfMOWdbXPmCD4g9a19nbSdM/dS56FZ9rsbY232ZKqFqsWyNxcTiFDHLCh1BkvnI6hBqPMijcHYoxGJzOLpEA5B4FifcB8wT+7Wr1LaO0XQP3ceepXLHYxK2+/JUJPZb9rEnyiAHzY0reyscsSfOJT/VV9pKxv1O1fz8h+Fo/BQfx9VjO8OxTg5+yLZ/dVg2XLcNflc8wajM1W72of/kxdey/ra34mqdmr1dje6WBr3ZkLBtDQyVzQp7dfY/0tpUU5ZFjEkT/AGZEkUqfC+hq7nfNTgy/DEX7Iw/XE/w5cvG19b9BVY9mT/5xx1hb5OlW4box/wCIHF2HwDT/AHOGb+EDz1rE2g9m/LZcgAR+OhWnZGu3QMeuB/Pcqzt/YgwezQrayyyoZD3gMco7h+JJ51e9jz58PC32o4z6qKontO2kGlihB+AF28X0A9B/NVx3UP8AkcP/AMSfhVa1NcbKyR+ZJPj/AInQECdzG5ABOMftVIgRf37aCx8q87O2ssgUE+/bUWPEcT0pNr7PMwQLYWJux5C3Dv8A/FedkbNMJfNY3tZh01uO7lVCke7rqrVX3+ScbUS8Lj9k/KjZT3gjP7C/IW/KumN/Vv8Adb8K5bI/UR/d/Oof/PvUv39yeUUUUpMTfHj9FJ9x/wDqa4bDN4F8/wAaeTJdSOoI9RUZu294bdD+Qpw/5HqEs/WOilaKWikpiZbajzYaYdYpB/IayHd/BzEtiIBmbDlHKj4iDmvYcx7tiOhraXW4IPMW9azP2dzdhjpYG0LBlH3omv8Ahm9K2tnylkEt0VIoactfJZtrYHSx15/0tE2ZtFMREksZurC/eOoPeDp5VR/aBhnxU7KmowuH7Vx3yuBbxyIW8qn9p4OXBl58IgdT702H4BjzkitfK/UWsel6Yez2VsSmKxEoGaaaxHEBVQAL4ANak2cbmtpZkMuNToe6uKZKd5SF2Z+39rML1Pbj4wR4+EngxKfxqQP5rVFbZwP0fESxfYdgPu8VP8JFNY5SpBBsQQQehBuD61697BPCQMnD1WA1xikBOhX0DS1G7v7YXF4dJV4kWYfZcfEPX5EVJV8+e0scWuzC9W1wcAQiqf7T1H0RDzEy280erhVD9q2LtFBH9p2fyVbfi/yq5s5pNpZTiq9sIEDqpfZUo7Kc886D0U2/E1eqzr2UYsZp4+oRx5EqfxWtGqe1GkWp9eXoFGxEGBqSilpptXaS4eF5X+FAT4nko7ybDzrPa0uNArZIAqVmHtGxofHFR/poieerH/tVYzV6xeLaWR5G+J2LHxY3rxFGXYKouzEADqSbAetfQbPFuYWsOg/1eTlfvJC7iVavZ6rJjInIISQSxA8iwQOR8hWnbT2gmHieWQ2VBfvPQDvJsB41Vt4cKNn4LCsov9GmiY24tfMsnrmb1rph0O1nWR1ZcGhvGjaNOw0zuOSjgBz1ry1qItLxaHYMy8DgOpC24Kwt3Q+rPx+wWebWklkb6RKpHbMzKTwOW3w87AEC/dWwbtR5cHhx0hj/AOorN9/saJ8aIo+EYWIAcMxPvW8CQP3a1bDwhEVRwVQvoLflTdpyF0EVRStTTgNPJQsTKSvoa0156r3S0UVgrVTfHm0T/dNc9kfqI/u/nSbXe0LeQ+detkraCP7g+ev506nyu9L/AH9ydUUtFJTEVC7DOSSWPoxt5HT5GpmoSc9ljAeTgH+k/gDT4sQ5vL0SpMCCpyiikpCalrJN9oWwm0e1j0LFZVPK/wBYeoPrWt1UfaRsXt8N2ij34jfxU8fyPrWlsyYRzgOydge9UrbGXxVGYxU1u9t+PGwiRDY8HTmjdD3dDzp5hMEkWbs1C5mLsBwLG1zble1Y7uXDI+ItBOIZre4GBKSW1ZG8tbWPPhatFO802HH+dwzADjNB+mi8Svxp5g0y22EwylkRry1/vuUbNat4wOeO/wB5Kne0fZrfTropYvCrkKCT7l1Y2HQKtU69aYd5IMVtXBmB84EcyscrLYspIHvAdK5e0Hc1SjYmBbMusqgaMObgdRz6jXjx2LJbdzu4JhSozPUjHwWdPZt5fljNcfwVWdzt6jgpfeuYXtnUcR0de8dOY8q2DC4pZUV42DIwuGGoIr57vUxu/vVNgm/RtdCbtG2qHv8A2T3j50zaOy/iDvI8Hev9qNjt267D8vRbjWO7/wC1u3xrgG6xDsx4rqx/iJHlVmxHtTibDOUVkny2VSMy5jpmDDkOOtuFZkXvx1NVtkWCSOR0kopTAfcp20LUx7Qxhrqp3c/a30bGROTZScj/AHX0ufA2PlW2V87XrSdk+02KPCIJQ7zqMpAHxZfhcsdBcWvxNwdKltiwvlc2SMVOR+y5s+1NjBY80Gav0swRSzEKoFySbAAcSTWR7773/THyR3ECHTl2jcM5HToPPwY7x74z402Y5I76Rr8PcWPFj46d1QV6bs7ZW4O8l+rQcP7S7Zbt6LjMvVe71Z9wNlmTHRllIVFaUXBF7e6pF+IzH+WpL2f7mCYDEzrdL/o0PBrfXYcxfgOdvWxybZw+H2jiDNIkdoIFXMbXGZ2IUc+K6CuW233r8EQqaYnwFPNFmstLsshoKqc2xshMVGI5L5MysQPrZTfLfkDUVvdvMmAgypbtWW0SC1lA0zkclHzOnWzXEb4y4kFdnQPJy7aQZIV7xmtm+XnWf717JlgkBxEyyTye8wF2KjlckADoABwFZdhsW8kayc0Gd3XvGner1ptN1pdGP/XvNOdxsAcRj4y1yEJlYnW5XUE+LWrZapfsz2L2UDTMPelOncq/3P4VcUmViQCCVNmAIJBtex6aGk7VnEtoIbk3D8plgj3cQJzOK9UUtFZSvqI3kk/RhRxY/wDgfM1KRJlUAcgB6C1Q+MPaYqNOSm5/d1/Gwqap8mDGt70pmLiUtFFFITUVE7xQ+4rjija/dbQ/O1S1eJog6lTwIIPnU43XHByi9t4ELlgcRnjB8j4iokbekbHvAqIIYUVppHazXdbpkHTqT38OZsSYxu0T8QbenA+Y/Gum290cNjHDzISwGW6syZlvfK1uIvVgNjZIQ/IjA5056JJL3MBZmFH4/fxM5iwaNipukf6te9n4W8NO8VP4NmkhAmVQ5UCVAcyglfeW/TX51T4tovNmw2yYliiU5ZMSVsgI45Obt3m58ONPcDLhdlMIjI8uIndc/GSRmOmdlHwjU9576sS2doaGsFHcM3dTTBo5ZpMcprVxw45Du1KoO9exHwGKuhIF88bDQjW4IPUH5ir/ALnb9Ji1EcpCTjS3BZO9O/qvppwlt5dgLjIShtmFyh6Hoe4/2PKsS2ls58PIUcEEH5j8614N1tOEMkNHt19+aoS37FJeZ9J0W2YjdTDvMkwQJKjBg6e6SR9oDRr8NRfWpdluLHhWVbobw7QkDLDJHMUt+jmP6TL1VtCRy1Jtp1qz/wCLbVOgwcKnqZgR6Br1k2ixSsfce9ppxdSnjir8Npjc281px5fhZzvZsf6Ji5Ix8N8yfcbUDy1H7tQ960+fcLE46US46ZFsAoSFeCgk2zNw4nX3qnI938Bs+POyRqBxkls7E+LX17lFbg2vHHG1n1vppx6/hZhsD3uLvpbzWKZqL1pO0/adhhdYsN2o6sFjU+AIJ9QKbSjCzJ2mNwkeCRhdHWUrM/3YVS7DvIq023ygAyREA8wT4YFINmYcGSA9xp45LP70Zqv2FgwaJmwOGTHFRdxJIRMveIWSxHeopxs/2nYcHLLhOyHA5AjAeKlVIrrrfIa7qImnMA+GaBZmD63gdxI8clnOan+w9mHE4iOEfXYAnoo1Y+Sg1ribMwG0Y86pFID9ZBkdT0JFmU9xqFi9n0uDmE2BlQkAjJOtxZuIzL/YeNVf1hjmuYQWP0rx98k79Pe0hwN5vLgrxBAsaKiiyqAqgcAALAVDvudh3xD4iVe1kYg+/qigAAALw4Acb0y/xfaS6HAxOeqYlQvo2tV7ezebaMMY7TscNnNlVG7SYjmb6gAddOIrAs9lmc+6x4BOGDh9qlass8YbVzThy/OCs+9W98WAjyizTEe5EOXRnt8K/jy7s12Ds2XaWMu5LFmzSOenPwsLADwFRGDwkmJlsMzux1JuzEnqTxNbTuru6uChC6Z2sXP9I7h+Na8oj2XCQ01kdqqDC+2yVcKMGiebQx0eDwzOwPZxKNFFzYWAA+VZ9idqYWd2xOF+l4aYm7SJE0kTH/cVSQf/AHQ1Z9n7bbGY2QxyAYXDhkf4T2zsNSb8EW3Hnbv0aQbvQYsfSdnvJhXzMA6KVjkym1zHwZSeY8xes2zhsFd7UHDHTHRwoc89eiuS1lpcpThrhqPYTfdn2htLMuHnTM7HKssasA2nFkcAroLkj0q8TS5VLHkKjdgjE5WGMWLOrWV4/rrb4iPq9OXPSvO38XYBF1Jtp1J4Cq0wZJNSNoHGhqOuidEXMjq817qLzsKPM8kp65R+Lfl6VNU3wGF7KNU6DU9SdSfWnFVZXXnEhPY262iKKSilqaWiiihChNvYYqyzLysr+H1W9dPMVJYLFCRAefOu0kYYEEXBFiOoNV7Du2FmyNqv1T9pf7irLfmsu6j0SD2HV0Kjo9g4/DqcNhXhXDlmKym/bRq5LFbcCQSbH5jkxmkh2c4w+EAn2hKcpkkIJUtzYnh1y+t+d7xKGWJgjlCykK62JUkaMAdLiqDt7ZEGEw4wcSGfGYghg3+pmBv2xb6oBvYX635mr9mm3zrr9cwBSvFzjwGZHoqs0e7FW+J05DmeKmtg46fDYlcHipBM0iGWOUcbi5kjYHkCCVPQW7g73r3TTGJcACQDQ8mtyP5HlUXjNjps3DTYtnkkxPZZBJI5cqzAKFQnlmPjYU62JvHFh4sNhpZWkxBVQwUGRlJ1s5W9rXC666a9ag4OvCeDMcBSpGJNNBkpNLabqXzPgOqy7FYOfAzZhmR0OjDQr48rEeRFXXY/tbXKBiojmH14rEHvKEi3kTV12zsGLFLaQagaMPiH9x3Gsv3j9n8sBLKLp9pQSvmOKfhWrHarLtABtoFHcffoqL4Z7IS6I1arJtH2uQqv6CJ3bkXsijxsST8qo02KxW1cQAbyOfhUaRxjmQOCjqT86iZ8MyfECO/l60uFxrxNmjd0a1roxU26XFa0Gz4bO0ugAvaE4++5UJbVJKQJDhwCu2Jgw+xlHw4jHEXF9Y4b87del9T+yKpeOx8k8hklYu7cSfwHQdwrjJIWJLEkk3JJJJPUk8a83p9ns277Tzeccz9hwHJKlmv9loo3h7zK64fEtG4dGKupuGU2IPcauuBxGH2uOzntDjbWWZQAs1uTLwLd3HoeVUW9Aa3Cu2izCXEGjhk4e8RyRFMWYHEahTk8OK2VieJjccGGqSLf0Ze48O41dNle1yMqBiYmVvtR2ZT5Egr86zbFY+SUgySO9hYZ3Z7DoLnSvEOHZ/hBP4etV5rBHaGA2gC9xGCbHanxOO6OHA4rTNq+1yMKRh4mZuTSWVR32BJPyqjhcRtCfM5Z3Y2vb+VBwAHoKld3dwZcQQxFk+0bhPLm/lpWo7E3eiwi2QXa1i5tc9w+yO4VkyWiybPBEAq/jmr7Ip7WQZTRqj90t0EwaBmAMpHHiFvxAPM9T+VPdt4iZoGOCaNpUcXU2YHLq0fH3WOg1+XGo7aW8uIaWWPBQLL2Fu1Z3y3Yi/Zxgasbc6h9r7CxMMbYvAh4HlS8+GFmILC5ZANMwuTpr06VktY+WQSTOFTlXLoRmARlgr5c1jLsYNBw+3Fcm2TBtVJJMOThcYAVmjuVDX0ZZFHEE6ZgPEE11gxeKxAj2f2JwrJbtpENkEKWt2R6sdOJ/G3nZ270M+Hin2ZIY8RELEsdXPFknHU9eFu61r9ESFGe2awzWuFvbW19bXptotAj7IxoTQOzafuOFf8AVxRF+JwrmRk4fY8V5llEaXPIczcnz51DbKiM0xlb4UOnex/sPxFedp4pppBHHz+Q5sam8JhhEgReAHr1J7yaof8AJnM+it/W7kF2oooqqnpKKWihCKKKShCWme1NnCZLcGGqt0P9jzp5RUmuLTULhAIoVX9lbSKMY5BYg2I6d4qb7FSwewLAEBrC9msSAehsPSmW19k9qMy6SLwPI/st3fhTHZm1ShKOCCNCp4irLmiUX2Z6hIBuG67JR+3tmzbRxX0d1aLCRZXd9AZmI0CHoLnw1vyqwbJ2FBhFywRqnUjVm+8x1NPo5AwuNa8YmbIjNYnKpaw4mwvYelQfO9zRGMANBx4nmpNia0l5xPFQm1d4XXGQYWBVZ2u8172jiHPTgTy8B1qVj2pE0zwhwZUUMya3AbgenMeo61Td3ccsGEn2nOQ0s5YgX4AErHEvmPQDpTObDyYbZ7M1/pm0JFU8mHaHRe6yk+Bfuq6bI0m4MKUbXi79x6NH2VYWhwF4649Bp3lW3ae5+HnucuRjzSwv4rwPpVR2l7LG1MZRvAmNvTVae7E3jOE2SssjNLIzyLEGYsWIcqo11ygKWPdUtsffQSx4VpYmRsS7omUhl9ywzG9iAdevCmsfbLPW4atBI8PPRQc2zzUvChIr4rPMVuBiE+pJ5LnHqhqOfdeUcQR4o4/Ktsw+2oZJ3gV7yxgF1sdAbc7WPxDnzobb2HChjPEFJKhjIgBZeKg34jpVlu2rSMCxJOzoTiHLE03XlPAE+COfyqQwu4OIf/Tk/gyD1c1ribew7K7LPEVQXciRSFB5tY6CnBxi9l2oOZMmcFRmuuXNdQOOlcftu0fxout2bD/KqzvZ3stbQyFV8SZG9BZfnVt2Zubh4LHL2jDm9rDwUafjUa2/zSSiLDYWV5GUsvalYAVH1hmuSKTejC4sxTyvieyhRGZI4VtI1l0DyHUe9p7vGq0stqlcGzPu10/oVPimsZBGC6Ntae9cFNba3mhwllclpGHuRRrmkbkLKOA7zUPtzaWMGGixaxtEYnLS4clWzxcLkgaELrblcnlUbjtmSrs7B4uMk4jDRpISbkvGwu6tzICn0zdamd3sRI8X0zFYlDFJHpGAFgjBPMtqWFiDfvGtLETImh4oaEg1rieAHMY1KmZHSOLThUVFNOfcdFF4nH/RZhtGC8mExKr9IA1KEaCS3dwPfccxT/GbwdpjsF9GnEkcgkEkakEBct+0a2qkd/TvNe93tiyYTETQqofBSDtEJIIjZtDHY8QR5WA6mpzBbHgw2YxRRx3+IqoW/jb8KjLLEDleNKA4YgjCvAt+3euxxvI4Y49dacijCbHhhkkljRVeWxcjnbu4DiSbcTTLa+1be6ut9NOJPICk2rti3urz004nurrsjZJU9pL+sPAckB/PvpAF0byXE6JxNewxddj7M7JSzfrG+LuHJRUlRSVVc4uNSnNaGigS0UUlRUktFFFCElLRRQhJS0UUISUx2nslZhf4XHwsPwPUU/oqTXFpqFwtDhQqsQ46TDvkkFjyPFWHUHnU7hserjoa6YnCrIuVwGHf+I6HvqBxOxpYdYiXX7J+MeH2vxq1WObPApFHR5Yhe33EwhlEnZnRs/Zhm7HN9rs+H5Uz29gpZMaJWQiDDYeWRG0IaVlPADW4Fj+7TvBbf5HiOIOhH5ipiHaCNztUy+eN1X44Ux4HNQuRvFG4LJoMLI2BhLD3pLYXCJ0EjEzz26tcrfofCrbvRCmFfZnKOGQi/wCykQuf5atc+zIpHjkZQzREmNvs5hY2tpwqL3t3VG0EjUyFMj5tFzXBFiOItpzqz8c2WVt/BvaryrUe+ZKT8M5jDdxOFO734UVFwWOfCtPiGv2s+DMwHMPPiCsYHgpU+VPtvbLXCQbLjeMyZZSZEChzIzBWdQp+K5JFqn9rbmmfHwTXUQRqgZNcx7JmZBa1iLlefI123w2VPM+Fkw6K7QymQhnCA6Cwv5U74tjpGEHOpOlMCGju+6XuHBjqjLLxBJTUJDNg8YsWEfDEwsDngWHP7rEWt8ViPnUpuTiM+z8Mf9sL/ASv9Ne9lTYqXOuKhjjUrZSkmcknQgjlpUFsLYW0sNAkKSYVEUtYlZJH95i3cOdU3UexzC4A1Bzroa4410VhtWuDgCcCMqa8F33u/QY3AYngO0MDnulGl/C7Gu/tJxGTZ0o4ZzGnq4J+QNS+3NhpjIhHKWADK91IDAqdLEg9/rT2aFWFnAYaGzAEXBuDr30ps7W7pxFS30rUfdMMRN8aO/FCq/sXeIYgpFDh5WgC5TMy5I7KtgFDauDa3nTfZ/s5gjY9ozyxh2aKFiexjDG9st/ePefSrJLjUXn6VE47eADgbeHGpMfISRCC0H3WvHpRRc1gA3mJClpcSsYtpoLADlbl3VBYzajytkjBZjwA5d56DvNJBs6bEateNO/4z4Dl4n0qdwWASFbILdTxJ7yedQ+XDzKn2pOQTTZexRF77nNJ15L3L/epOloqq95ealOa0NFAiiiioqSKKKKEIopKKEIpaKKEIopKWhCKKSloQiiiihCaY3Zcc3xrc8mGjDzFRE270iaxSZh9l9D/ABDQ+gqxUU5kz2YA4cEt0bXZqqnGzQ/rEde+119RpTiDeUHmDVhpvPs2KT440PeVF/XjTd/G762+CXunj6XJkm3VPSuo2yv/AKa5vuzAeCkeDsPzpBuzD+3/ABmisB4rvzeS6nbK/wDprm+3VHSk/wD8zD+3/GaVN2YBxVj4u396Kwc0fN5JpPvIBzApr/ikkv6tHfvANvU6VPwbJhT4Y0B65QT6nWnVqN9G36W+K5u3n6nKuRbCmk1kcIOg95v7D51LYHY0UOqrdvtN7zevLyp9RSnzvfhXDgFNsTW4pKWikpKalooooQiiiihCKKKKEJKKKKEIpaKKEIooooQiiiihCQUtFFCElLRRQhFFFFCElLRRQuJKWiihCSloooXUhooooQiiiihCKKKKEIooooQloFFFCEUUUUIX/9k="/>
          <p:cNvSpPr>
            <a:spLocks noChangeAspect="1" noChangeArrowheads="1"/>
          </p:cNvSpPr>
          <p:nvPr/>
        </p:nvSpPr>
        <p:spPr bwMode="auto">
          <a:xfrm>
            <a:off x="215900" y="-664369"/>
            <a:ext cx="2143125" cy="16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" name="AutoShape 8" descr="data:image/jpeg;base64,/9j/4AAQSkZJRgABAQAAAQABAAD/2wCEAAkGBhQQEBQUEhQVFRQWFRQWFhYWFBUUFBUYFBQYFxYVFhcXHSYeFx0lGRUXIC8gIycpLCwsFR4xNTAqNSYrLikBCQoKDgwOGg8PGiwkHyUuLzAyKSwyLC81LC00NCwvKSw0Lyw1LiwpLCksMjAvLCktLC8sLCwsLCo0LCwsLCkpLP/AABEIAOEA4QMBIgACEQEDEQH/xAAcAAABBQEBAQAAAAAAAAAAAAAAAQQFBgcDAgj/xABFEAACAQIDBQUEBggGAgIDAQABAgMAEQQSIQUGMUFRE2FxgZEHIjKhFEJScrHBIzNigpKiwtEVJENjc7Lh8FOTNLPxFv/EABsBAAIDAQEBAAAAAAAAAAAAAAADAgQFAQYH/8QANREAAQMBBQUGBQUBAQEAAAAAAQACAxEEEiExQQUTUWFxIoGRobHwFCMywdEVQlLh8TOCQ//aAAwDAQACEQMRAD8A2+loooQikpaKEIpKWihCKKKKEIorliMSsYu7BR1Jt5DrTX6c7/qozb7Ul0XyX4j6CpBpKiXAJ/Xl3AFyQB1OlM/oUjfrJW+7GBGPXVvmKG2ZCgLMqmwJLOS9gNSSXvXaN4+CKngvT7XhHGVPJgT8qT/GIurHwjkP4LXDZe8GGncxwSI7KMxCcLXte9rHUjh1rzvBvNFgVVps1nJUZVzagX11poiJfcumvD2EveC7evCnFOTtiPq3nHIP6aVdsQn/AFEHicv41H7V3xw+G7LtS47ZcyWQnTTjbh8Qp7tXa8GHCmd1QMcoLXsTa9uGmlG6OHZOOXPjojeDHtDBPI5QwupBHcQfwr3URh2weI1jaFj1jZQ38hvTn/D2X9XK47n/AEi/ze9/NSywA0OHVTDicRj0T6imP0qVP1keYfaiN/VDr6XrvhsYkg9xgbcRzHiDqPOolpGK6HArvRRRUVJFFFFCEUUUUIRRRRQhFFJRQhLSUtFCElLSUtCElLRTfF41YwL3LHRVGrMegH58BXQCTQLhNF2kkCgkkADUk6AUx+lvL+qGVP8A5HHH7icT4mw8aI8C0hDz2NtVjGqJ3n7bd506U/qeDeZUcSo2VYMMO1mcA/8AySsL+C30HgortFtFZ4WfDOkmjZSDmXMBoGsettKyjaUCptR02k8kkXvZXzNcKwvGwC8uVl5+FO/ZxvBDhppUeRlSVlEdxpoWAZyNFJBUVsP2Z8neNJcaA5YEHQdNVnNtvzLhAAqRniCrP7Pd7Jcb2yzkdohDABQtlbQi3cw/mqc3snyYHEt/syD1Uj86oaSDZu3WzEJFLckk2ULMM1z0AkHyqW3x3yw0+DxEUMmd8qcAQpBlQGxI148q5NZL1pY+JvYddOGQrmuxz0hc157QqOqp+xXOAfBYvXJJ2iyeCyFG/kKnxWrR7YHvDh7cC7n+Qf3qCw25WIn2aswmZwAzR4fKx+uQ2XW1yLnQa3qV2pu/isZsvDhomE+HZlKNYM6WsGF+dguh6GtKV8RtMcxeKtcWnzpnwyrkqbGyCF0d04gEeVfFNfaIPe2eP9pfmYxTj2v4u8mHjvoA7n94hQf5WrnNszF7RxOF7TDNAkKors1wCFYFiLgcbWAF/Gue/MrLtVZpIZHhi7L6hyuF98gEjKdWI8jUbOAJIm1BLWvNARmTgK5VXZaljzo4tH5UtupsnZkuJSTCtJ2sQL5GzW4ZbnOOrDg1X+qruZtbB4l5Gw0HYuqqHOREuGJsLobHVTUzvDtcYTDSzH6q+6OrHRR/ERWHa78k9w3q4CjsStOz3WRXsKZ4ZKA2j7S4cPi3gdGKIQpkUhrNb3gV6DhoeR0qcwuIw+NXtInV7fXQ5ZEvyP1l8DWTbuY/6MXxGKwrTwzAqZCtxfPdyMwykk9SOGlaFi58PsnBvLDHkMpDJGxNy7L7qm5JAAuSL6a1dtdiZEWxxA3jQAgggnXmFWs9pc8FzyLudNQNOqnO1lh+Idqn2lH6RfvKNG8V17qeQYhXUMhDA8xVQ3J3zfEYeWTFZFWEqDL8IbN1XgCNOH2hpVjfCBv0sDAM2txrHIOWa3H7w1rNngdE8skFCNRl790VyOUPaHNy80/optg8dnJVhkkX4kPHxU/WXvp1VYgg0KeDXJJS0UVxdRSUUtCEUUUUIRSUtFCEUlLTfG4wRJmOp4Ko4sx4KK6ASaBcJpivOOxvZ2AGZ20RBxJ6noBzNNjkwyNPiHGa3vudAo+wg5Du4k0RgQI8+IYBst3Y/Cij6i9w+ZqEx0UO3METEWQqxyFgRldRwYDRgQeV7X6i1Wo4waVqGVALgkPedPqpgFD4j2ruJAy4Y/RixUOcwdrcSp+G/wCzr4itBwuJWRFdDdXUMp6hhcH0NYwMZiXRdly5EtMAGk0KW4Lfpc3B53A4Gp7ZW3cXszFrhsVmlibKqZRmNuCtEALkcinL8de17OYWgRABwqaVreboeqoWe1uB+ZUjpkeClPapsDtYBiEHvw6N1MbHX+E6+BaqviWm2z9HSKDK0SZJZrWTW3MCwAtfLx942Fa9JGHUqwurAggjQgixBHhUVj9uwYRQgtcCwjQAW8baLVWy257Y2xtbec2t08K59U6eytc4vLqA0rzom229yIcY8TTFyY0ye6QucaEZja/Xh9o05wmxsHgh7qRR/tNbMf3m1NVbaG+E0uins16Lx824+lqhXlJNyST1JufU01ljtD2BkjyBw94KDp4muvMbjxWhzb2YZfrlvuqx+fCmzb7w8lkPko/qqiZqL00bMiGdVA2yTkr2u+8P2ZB5Kf6qcw724dvrlfvKw+Y0rO70ZqDsyI5VQLZJyWp4OaJrmIob2uUy3NuF7a8+dRG+m7LY+FY0l7PK2axF1c2sM1tRa568aoiyEG4Nj1Gh9amdn73TxaE9ovR+Pk3H1vSPgJYXiSF1SOKZ8UyRpZIMCu+7UuOwjphMRAjYcBh2osERVBYksND4MAdar+19oHaeJlmN/omFRmHINb4R4yMB+6K0TZm8kOJGX4WIsUe2t+IB4N4fKo7eTdLNgpIMGqR53EjLqA9jcqDy1C25aW0rsVpDJ6yNuuNBXQVPad1pwRJCXR0Y680aegWc4APikw+Bg+s5lmYcMzcz+yiAeZ8K0nE7fweyo44CxGVQAijM9ubNbhc3OvG5qr4KD/BcCZnUfS5zkRTY9mONjbp8R6nKKZ7tbKhWWOfaTXfEEtEkgJDf7kpOgBJAUHTUd1XbQ2OerjXdgmgGb3anoOPBVoS6KgFL5pWuTRp4rRcNiocdEskL3sfdddHRuYIOo71PEU4wWNJJjkGWRenBh9te7u5VVdzNhT4fHYtnQRwt8Kr+rYl8ylO4LccrZrVasTAs63RhmRjldSDlYaEG3oRWFOxjH3GmrcKHhXT8rTic5zbxFDw4p5S00wGM7QEMMrqbOvQ9R1B4indVCCDQqwDUVCKKSlri6iiiihCKSlpKEIJtxqNwQ7Z+2b4RcRDu5yeJ5d1LtNjIywL9bVz0QcR5nT1qJ3y3mbBpHFh1DYiUhY1tfKOF7c9bADx6VZhic8hjMz5DX3wSJJA0Fzsh6qG9q0GJaNCovhl1fLfNmvoXH2RyPXjypjs3eeXFPhcLs9Po6RgNJezABfiv9pde4sWHCvS7943BuE2hBmRueUKxHPKV9x/D51x2juysgGO2S50NzGmjo3PIOXeh66XBtW9FGGRNimApjdfm0k8efAlZb3Fzy+Mnm3I05KV322dh8fMYYnUY2NLgcFkGpMRbhmA1HS/ja1bHwTQ4eIYl1kkjU3kIHu6a+8ddBoW0vbWojcrdX6HG005viJAWkYm+QH3itz6sevhUJvPvQcQxSMkRA/xkfWPd0Hn4USx05FnjdVjf3HzpyOgVm8IgZnijjp6V580+29vmXumHJVeBfgzfd+yO/j4VWYo2dgqgsxOgGpJpzJsWVY0dhlMjqkaH43LAm4HIafOr/sDYC4WPkZCPeb+kdBVp80NjjpHiUlsclof21SsbsD6ND2uJkWPkqfE7NyUcvS9dNlbqTTgNYRoeDNe58F4+tqkto7lSyT/SZcSjshugePLFGAbgWzEW8fOm7+0d4myvDHPbjJhpCUPgHX8yO+uCaaRlICHO10pyFaV6oMcbHfMFBpz8Fx2ls3B4X3ZsUTJwyRqGe/TKLkedq5QbrTy+8kbKp+HtSEa3evEHyrhtHfHDTtmbBSrJylXIsinkQwGvnTjZntGliGXERmVOUiWWS37acCfC1MuWtrKtFXa1p5U+6hegLqE4cq+dUYjdDEoL5A33WBPobVDNcEg6EcRTvamPwc8nbxSTPbWTCtJLGT1MZvp90G34VO4XZGDx0ObCNkcDVCxJU9HViSPEaeNTE7omgzA+FKdcfOiiYmvJEZHjWqqualBpJ4mjYowsykgjoRXmPFyREPE2V11UkXHgR0I086vZirVXyOK6NcHUEHv0NWXYO+TR2Sclk4B+LL4/aHz8aaj2gRTx9njcM6m3xxjOoP2lvqvzrzsTZ8WMSSEe5PF7yNwEsbH3Sy+NweYuKz5u0wi0MpTXPvBVqPsuG6dX3krNvXu2m0sOoVwGHvRuPeXUWINuII/AVS8RsXGY7E9njXCQYYe/IF7OPLbilwASwHxcABy4F/sDb74OQxy37PMQy80N9WH5jnVn3t2H9PwhSN7HR0IY5GIGga2hBv5GxqoySSxuEbiLpydSt2uZHvmnuay0AvAx1HGmQVI3m9oGZRhsCckQATtSSGYD3QFLaqv7R18OfbYf0jY2Jjjm/SQYjLql2Ac2F15kjn1GvKvO6OysPi8NNgpIxFikJYuRd7qbBtfsk5SvCx76sU238PsnDxwyymeaMe6osXGht/xgA2Fze3WrUrmMHw0TK8Rq7g68kxhzvnPdTgdBxbRWDaMJUiZB7yj3h9tOY8RxFPIZg6hlNwRcVXNyt6JcesrSRZFDDs2AORlP1cx+JgRqRprUphf0Mxi+o93j7j9dPz9awpYnMJjf9TffktNkgcA9uRUlS0UlVk9LRRRQhFeXcAEnQAXPgK9VG7bclFjHGRgvlxb5aedSY284BRcaCqNjoWDTNxkNx3INFFVvfHcN8TL9Jw8pWYAWVmsPdGmRhqh+Vzyq6RoFAA4AADyr1T4rS+GTeR4fjglvhbIy472VlmH30eO+F2rAXXgWKjOByYjg/wB5dfGpL2U4Ej6TKuYQu4WMNxOQsbnvAYC/W/SrntbYsOKTJMgccr/Ep6qw1U+FNMbLHs7BWjFljULGOrHhfrrqfOr77WyWIxRMo55FRp1A0JVRtncx4e91Q2tDr3qB353g1+jxn/kI9Qn5ny76abj7DEzmVxdENlB4M/HXwFvMiofY2y3xkj3J0V3duZOth4lvzq+7kxgYGIj6wZv4mP5W9KsWktstn3UZxwr3/wCJUIM8192Wig95sTPJtGIYaPtDhkZtVJQSSiwDHQCyWPH61cttby7Rw8a9oMJE7myqC7yd7WvlAHnVn3j3jiwMRd9WN8iD4nboO7qeVZPPi5MRK085vI3AckXkijkP/etdsMW/a0uYLrcKnM+zn4LlqfuiQ1xvHyXvHYmfFG+JneQfYHuoP3RYfKkjjCiygAd1JelgjeVxHEjSSH6q8h1Y8FHea28GtoKADuCzczxK93pC1WnZvs0kcA4mbL/tw8u4yN+Qqbh9nGBUaxFz1eSQn5ECs6TaVnYaVJ6D80VtljmdjSnVZ1YE3sCeul65SYYFswJVhwZTlb1FaXL7OcC3CEr3rJID/wBqhto+zJlF8NOfuTe8D3B1Fx6Gux7Us7jSpHUfiqH2KVugPRVPOT8TM5+0xux8Tzpb0mLw8kD9nOhjfkDqrDqjDRhXjNWgKEVGSqHDArtHipIyGhco44MPwI5irbsX2kxmy4xOykGnaBS0beYuV8NRVMzV2wW0zh3EmUOg0kjYAh0PxCx0vzHhVe0WWOZvabU6UwPj+U6Kd0ZwOHirdiEw2NxxVHV1lgY50N8siEa+OXlXbdTajYeZsHNyYhDyB45R3MNR499SGzd3cK7w4rC2QasAnwOHUqQV+qdeXAjhUJ7QsNlnikW4ZlI043jIsfH3vlWMxzJnfD40prmCK/ZaDg6Mb3CtdNQU89ofbQYdpsLaPMwGIZFAlYWCoc/EAcOuo76j9ydwsPJEmJmbty4zBdcim+oYHV2BuDfTuq17Fxq47Ce+AcymOVeV7Wb1Bv5163b3dTAw9lGzsCxYlzfU9ANANKT8U6GB0AN1wOY1HXPD0TNw2SUSZtp4HpzUoiAAAAADQAaADoBTPa+GLR3X40OdfFdbeYp9SVmNcQaq8RUUXLCYkSIrjgwv4dR612qM2X7kksXIHOv3X5eR/GpOuvbddQLjTUIoooqCkiov48Z3RJ/M/wD4tUnUXsX3mmf7UhA8F0HytTWYBx5eqW7EgKVpKWilJiKz32jbUzSpCDogzt95uHov/atBrGNu43tsTNJyLtbwBsvyArX2TFfmvHQLPt8l2O7xV+9nuCy4Uvzkc+i+6B65vWondXb8/YLh8PBndC69q7ZYUGc2zkak/sjjVj3JP+Qh8H//AGNXXaeLi2dhHcKFVASqj6zsdB3ksdT41B8t6aRhbeJdh3VCk1lI2OBoAMfJZrvPBbFkSTGeZVHaNayKzahI1+qALetR2auSyMxZ3N3di7nqzG5pS1erjYWMDToFhOcHOJUhsnZUmLmEUWh4s5FxGvNj1PIDmfOtW2JsKLBx5IltzZjq7n7THmfkOVRm6mBiwWHAkdFlezyEuoNyNE1PBRp6nnUnJvFhl4zxf/Yp/A15e32mS0PuMBujz5/hbdlhZE287M+SkKqW+O97YZxFCBnyhmZhfKDwAHXTnUq++OEH+unlmP4CqVvrisPiHEsMys2UKy5XF7cCCVtztbwqFhsxMw3rDToaVUrVPSM7twr1UvunvtJNMIZ8pLXysBlNwL2IGmoB1q71k+6EkEc4mnlCZL5VyuSSRa5sLAC9X5N8cIf9dPPMPxFS2jZaS/KYaU0BpVRsk9WfMcK9U92rsiLFRmOZQyn1U8mU8VPeKynbuxJMFL2bnMpuY5PtqOIPRhzHeDWox7x4ZuGIi/8AsUfiaabfwkOOw7RrJGW+KNg6nK4+E6HgeB7iajYbTJZn0eDdOfLmu2mFkzatIve8FlOalzVzNxoRYjQjoRoR60Xr1tFhVVk3Nx0+HWVoR20SkNJhx8YDA/pIup903XnVk2dtiLaWLieMMUhjkY51y++5CgW52F6q24m0exxyAn3ZVMZ+98SfMEfvVpOD2PHFLLIgsZcuYcrrfUeObWvObRLY5XEjtEYEc8DXzxWvZA57BQ4A4jzFFUNzsT9Hx02GJ90s4XxjJt6pf0FX2sjxW0cm0XmXguILX7g9j6i/rWtg1V2lHdc1/wDICvVPsT6hzeB8ktFFFZavKLx3uYiF+TXjPnw+dqlKjN4F/Q5hxVlYeRqRR7gHqAfWmuxY09yW3BxC9UUUUpMXiRrKT0BPoKj93VtAp6kmnePP6KT7jf8AU1w2IP0Cef4mmj/meo+6WfrHRe8dtNIrgn3rXAsdelctm7XWQKCf0nAix1I5jlS7XwJmVQoF82pPIW//AJ6Vz2Tswws97G4FmHHncd3KpgR7uuqiS+/yTzHzZIpG+yjt6KTWc7h7OTEjExyaho015g5msw7wav28B/ymI/4ZP+hrPfZtjAmMKH/UjYDxUhh8g1aFjafhZXNzw8sVUtJG/jByx81ZdzsWMNHPh52VWw7kkkgDI2oYX5Xuf3hVa3uxsmOT6QPdwcThYs2hndjlMgHQa2v+ZtbN4ty0xmJikb4ALSjgXC6oBbxIJ6VGe09wmGgiUAAyiwGgCxxtoB01FMsskbrQx7MXOz5cacz5BQnY8Qua76Rlz4eCz7NT7Ymyzip0hDZc17tbNYKpJNri/C3nUderR7ONccP+OS38tehtTzHC57cwFkwND5GtPFS49lY54k+UKj+qlb2WdMSb98SkfJhV8pa8l+p2r+fkPwt/4KD+Pqsr2p7P8TCCyZZlHHJdX/gPHyN+6qzmreazH2jbGEM6yoLLLfMOWdbXPmCD4g9a19nbSdM/dS56FZ9rsbY232ZKqFqsWyNxcTiFDHLCh1BkvnI6hBqPMijcHYoxGJzOLpEA5B4FifcB8wT+7Wr1LaO0XQP3ceepXLHYxK2+/JUJPZb9rEnyiAHzY0reyscsSfOJT/VV9pKxv1O1fz8h+Fo/BQfx9VjO8OxTg5+yLZ/dVg2XLcNflc8wajM1W72of/kxdey/ra34mqdmr1dje6WBr3ZkLBtDQyVzQp7dfY/0tpUU5ZFjEkT/AGZEkUqfC+hq7nfNTgy/DEX7Iw/XE/w5cvG19b9BVY9mT/5xx1hb5OlW4box/wCIHF2HwDT/AHOGb+EDz1rE2g9m/LZcgAR+OhWnZGu3QMeuB/Pcqzt/YgwezQrayyyoZD3gMco7h+JJ51e9jz58PC32o4z6qKontO2kGlihB+AF28X0A9B/NVx3UP8AkcP/AMSfhVa1NcbKyR+ZJPj/AInQECdzG5ABOMftVIgRf37aCx8q87O2ssgUE+/bUWPEcT0pNr7PMwQLYWJux5C3Dv8A/FedkbNMJfNY3tZh01uO7lVCke7rqrVX3+ScbUS8Lj9k/KjZT3gjP7C/IW/KumN/Vv8Adb8K5bI/UR/d/Oof/PvUv39yeUUUUpMTfHj9FJ9x/wDqa4bDN4F8/wAaeTJdSOoI9RUZu294bdD+Qpw/5HqEs/WOilaKWikpiZbajzYaYdYpB/IayHd/BzEtiIBmbDlHKj4iDmvYcx7tiOhraXW4IPMW9azP2dzdhjpYG0LBlH3omv8Ahm9K2tnylkEt0VIoactfJZtrYHSx15/0tE2ZtFMREksZurC/eOoPeDp5VR/aBhnxU7KmowuH7Vx3yuBbxyIW8qn9p4OXBl58IgdT702H4BjzkitfK/UWsel6Yez2VsSmKxEoGaaaxHEBVQAL4ANak2cbmtpZkMuNToe6uKZKd5SF2Z+39rML1Pbj4wR4+EngxKfxqQP5rVFbZwP0fESxfYdgPu8VP8JFNY5SpBBsQQQehBuD61697BPCQMnD1WA1xikBOhX0DS1G7v7YXF4dJV4kWYfZcfEPX5EVJV8+e0scWuzC9W1wcAQiqf7T1H0RDzEy280erhVD9q2LtFBH9p2fyVbfi/yq5s5pNpZTiq9sIEDqpfZUo7Kc886D0U2/E1eqzr2UYsZp4+oRx5EqfxWtGqe1GkWp9eXoFGxEGBqSilpptXaS4eF5X+FAT4nko7ybDzrPa0uNArZIAqVmHtGxofHFR/poieerH/tVYzV6xeLaWR5G+J2LHxY3rxFGXYKouzEADqSbAetfQbPFuYWsOg/1eTlfvJC7iVavZ6rJjInIISQSxA8iwQOR8hWnbT2gmHieWQ2VBfvPQDvJsB41Vt4cKNn4LCsov9GmiY24tfMsnrmb1rph0O1nWR1ZcGhvGjaNOw0zuOSjgBz1ry1qItLxaHYMy8DgOpC24Kwt3Q+rPx+wWebWklkb6RKpHbMzKTwOW3w87AEC/dWwbtR5cHhx0hj/AOorN9/saJ8aIo+EYWIAcMxPvW8CQP3a1bDwhEVRwVQvoLflTdpyF0EVRStTTgNPJQsTKSvoa0156r3S0UVgrVTfHm0T/dNc9kfqI/u/nSbXe0LeQ+detkraCP7g+ev506nyu9L/AH9ydUUtFJTEVC7DOSSWPoxt5HT5GpmoSc9ljAeTgH+k/gDT4sQ5vL0SpMCCpyiikpCalrJN9oWwm0e1j0LFZVPK/wBYeoPrWt1UfaRsXt8N2ij34jfxU8fyPrWlsyYRzgOydge9UrbGXxVGYxU1u9t+PGwiRDY8HTmjdD3dDzp5hMEkWbs1C5mLsBwLG1zble1Y7uXDI+ItBOIZre4GBKSW1ZG8tbWPPhatFO802HH+dwzADjNB+mi8Svxp5g0y22EwylkRry1/vuUbNat4wOeO/wB5Kne0fZrfTropYvCrkKCT7l1Y2HQKtU69aYd5IMVtXBmB84EcyscrLYspIHvAdK5e0Hc1SjYmBbMusqgaMObgdRz6jXjx2LJbdzu4JhSozPUjHwWdPZt5fljNcfwVWdzt6jgpfeuYXtnUcR0de8dOY8q2DC4pZUV42DIwuGGoIr57vUxu/vVNgm/RtdCbtG2qHv8A2T3j50zaOy/iDvI8Hev9qNjt267D8vRbjWO7/wC1u3xrgG6xDsx4rqx/iJHlVmxHtTibDOUVkny2VSMy5jpmDDkOOtuFZkXvx1NVtkWCSOR0kopTAfcp20LUx7Qxhrqp3c/a30bGROTZScj/AHX0ufA2PlW2V87XrSdk+02KPCIJQ7zqMpAHxZfhcsdBcWvxNwdKltiwvlc2SMVOR+y5s+1NjBY80Gav0swRSzEKoFySbAAcSTWR7773/THyR3ECHTl2jcM5HToPPwY7x74z402Y5I76Rr8PcWPFj46d1QV6bs7ZW4O8l+rQcP7S7Zbt6LjMvVe71Z9wNlmTHRllIVFaUXBF7e6pF+IzH+WpL2f7mCYDEzrdL/o0PBrfXYcxfgOdvWxybZw+H2jiDNIkdoIFXMbXGZ2IUc+K6CuW233r8EQqaYnwFPNFmstLsshoKqc2xshMVGI5L5MysQPrZTfLfkDUVvdvMmAgypbtWW0SC1lA0zkclHzOnWzXEb4y4kFdnQPJy7aQZIV7xmtm+XnWf717JlgkBxEyyTye8wF2KjlckADoABwFZdhsW8kayc0Gd3XvGner1ptN1pdGP/XvNOdxsAcRj4y1yEJlYnW5XUE+LWrZapfsz2L2UDTMPelOncq/3P4VcUmViQCCVNmAIJBtex6aGk7VnEtoIbk3D8plgj3cQJzOK9UUtFZSvqI3kk/RhRxY/wDgfM1KRJlUAcgB6C1Q+MPaYqNOSm5/d1/Gwqap8mDGt70pmLiUtFFFITUVE7xQ+4rjija/dbQ/O1S1eJog6lTwIIPnU43XHByi9t4ELlgcRnjB8j4iokbekbHvAqIIYUVppHazXdbpkHTqT38OZsSYxu0T8QbenA+Y/Gum290cNjHDzISwGW6syZlvfK1uIvVgNjZIQ/IjA5056JJL3MBZmFH4/fxM5iwaNipukf6te9n4W8NO8VP4NmkhAmVQ5UCVAcyglfeW/TX51T4tovNmw2yYliiU5ZMSVsgI45Obt3m58ONPcDLhdlMIjI8uIndc/GSRmOmdlHwjU9576sS2doaGsFHcM3dTTBo5ZpMcprVxw45Du1KoO9exHwGKuhIF88bDQjW4IPUH5ir/ALnb9Ji1EcpCTjS3BZO9O/qvppwlt5dgLjIShtmFyh6Hoe4/2PKsS2ls58PIUcEEH5j8614N1tOEMkNHt19+aoS37FJeZ9J0W2YjdTDvMkwQJKjBg6e6SR9oDRr8NRfWpdluLHhWVbobw7QkDLDJHMUt+jmP6TL1VtCRy1Jtp1qz/wCLbVOgwcKnqZgR6Br1k2ixSsfce9ppxdSnjir8Npjc281px5fhZzvZsf6Ji5Ix8N8yfcbUDy1H7tQ960+fcLE46US46ZFsAoSFeCgk2zNw4nX3qnI938Bs+POyRqBxkls7E+LX17lFbg2vHHG1n1vppx6/hZhsD3uLvpbzWKZqL1pO0/adhhdYsN2o6sFjU+AIJ9QKbSjCzJ2mNwkeCRhdHWUrM/3YVS7DvIq023ygAyREA8wT4YFINmYcGSA9xp45LP70Zqv2FgwaJmwOGTHFRdxJIRMveIWSxHeopxs/2nYcHLLhOyHA5AjAeKlVIrrrfIa7qImnMA+GaBZmD63gdxI8clnOan+w9mHE4iOEfXYAnoo1Y+Sg1ribMwG0Y86pFID9ZBkdT0JFmU9xqFi9n0uDmE2BlQkAjJOtxZuIzL/YeNVf1hjmuYQWP0rx98k79Pe0hwN5vLgrxBAsaKiiyqAqgcAALAVDvudh3xD4iVe1kYg+/qigAAALw4Acb0y/xfaS6HAxOeqYlQvo2tV7ezebaMMY7TscNnNlVG7SYjmb6gAddOIrAs9lmc+6x4BOGDh9qlass8YbVzThy/OCs+9W98WAjyizTEe5EOXRnt8K/jy7s12Ds2XaWMu5LFmzSOenPwsLADwFRGDwkmJlsMzux1JuzEnqTxNbTuru6uChC6Z2sXP9I7h+Na8oj2XCQ01kdqqDC+2yVcKMGiebQx0eDwzOwPZxKNFFzYWAA+VZ9idqYWd2xOF+l4aYm7SJE0kTH/cVSQf/AHQ1Z9n7bbGY2QxyAYXDhkf4T2zsNSb8EW3Hnbv0aQbvQYsfSdnvJhXzMA6KVjkym1zHwZSeY8xes2zhsFd7UHDHTHRwoc89eiuS1lpcpThrhqPYTfdn2htLMuHnTM7HKssasA2nFkcAroLkj0q8TS5VLHkKjdgjE5WGMWLOrWV4/rrb4iPq9OXPSvO38XYBF1Jtp1J4Cq0wZJNSNoHGhqOuidEXMjq817qLzsKPM8kp65R+Lfl6VNU3wGF7KNU6DU9SdSfWnFVZXXnEhPY262iKKSilqaWiiihChNvYYqyzLysr+H1W9dPMVJYLFCRAefOu0kYYEEXBFiOoNV7Du2FmyNqv1T9pf7irLfmsu6j0SD2HV0Kjo9g4/DqcNhXhXDlmKym/bRq5LFbcCQSbH5jkxmkh2c4w+EAn2hKcpkkIJUtzYnh1y+t+d7xKGWJgjlCykK62JUkaMAdLiqDt7ZEGEw4wcSGfGYghg3+pmBv2xb6oBvYX635mr9mm3zrr9cwBSvFzjwGZHoqs0e7FW+J05DmeKmtg46fDYlcHipBM0iGWOUcbi5kjYHkCCVPQW7g73r3TTGJcACQDQ8mtyP5HlUXjNjps3DTYtnkkxPZZBJI5cqzAKFQnlmPjYU62JvHFh4sNhpZWkxBVQwUGRlJ1s5W9rXC666a9ag4OvCeDMcBSpGJNNBkpNLabqXzPgOqy7FYOfAzZhmR0OjDQr48rEeRFXXY/tbXKBiojmH14rEHvKEi3kTV12zsGLFLaQagaMPiH9x3Gsv3j9n8sBLKLp9pQSvmOKfhWrHarLtABtoFHcffoqL4Z7IS6I1arJtH2uQqv6CJ3bkXsijxsST8qo02KxW1cQAbyOfhUaRxjmQOCjqT86iZ8MyfECO/l60uFxrxNmjd0a1roxU26XFa0Gz4bO0ugAvaE4++5UJbVJKQJDhwCu2Jgw+xlHw4jHEXF9Y4b87del9T+yKpeOx8k8hklYu7cSfwHQdwrjJIWJLEkk3JJJJPUk8a83p9ns277Tzeccz9hwHJKlmv9loo3h7zK64fEtG4dGKupuGU2IPcauuBxGH2uOzntDjbWWZQAs1uTLwLd3HoeVUW9Aa3Cu2izCXEGjhk4e8RyRFMWYHEahTk8OK2VieJjccGGqSLf0Ze48O41dNle1yMqBiYmVvtR2ZT5Egr86zbFY+SUgySO9hYZ3Z7DoLnSvEOHZ/hBP4etV5rBHaGA2gC9xGCbHanxOO6OHA4rTNq+1yMKRh4mZuTSWVR32BJPyqjhcRtCfM5Z3Y2vb+VBwAHoKld3dwZcQQxFk+0bhPLm/lpWo7E3eiwi2QXa1i5tc9w+yO4VkyWiybPBEAq/jmr7Ip7WQZTRqj90t0EwaBmAMpHHiFvxAPM9T+VPdt4iZoGOCaNpUcXU2YHLq0fH3WOg1+XGo7aW8uIaWWPBQLL2Fu1Z3y3Yi/Zxgasbc6h9r7CxMMbYvAh4HlS8+GFmILC5ZANMwuTpr06VktY+WQSTOFTlXLoRmARlgr5c1jLsYNBw+3Fcm2TBtVJJMOThcYAVmjuVDX0ZZFHEE6ZgPEE11gxeKxAj2f2JwrJbtpENkEKWt2R6sdOJ/G3nZ270M+Hin2ZIY8RELEsdXPFknHU9eFu61r9ESFGe2awzWuFvbW19bXptotAj7IxoTQOzafuOFf8AVxRF+JwrmRk4fY8V5llEaXPIczcnz51DbKiM0xlb4UOnex/sPxFedp4pppBHHz+Q5sam8JhhEgReAHr1J7yaof8AJnM+it/W7kF2oooqqnpKKWihCKKKShCWme1NnCZLcGGqt0P9jzp5RUmuLTULhAIoVX9lbSKMY5BYg2I6d4qb7FSwewLAEBrC9msSAehsPSmW19k9qMy6SLwPI/st3fhTHZm1ShKOCCNCp4irLmiUX2Z6hIBuG67JR+3tmzbRxX0d1aLCRZXd9AZmI0CHoLnw1vyqwbJ2FBhFywRqnUjVm+8x1NPo5AwuNa8YmbIjNYnKpaw4mwvYelQfO9zRGMANBx4nmpNia0l5xPFQm1d4XXGQYWBVZ2u8172jiHPTgTy8B1qVj2pE0zwhwZUUMya3AbgenMeo61Td3ccsGEn2nOQ0s5YgX4AErHEvmPQDpTObDyYbZ7M1/pm0JFU8mHaHRe6yk+Bfuq6bI0m4MKUbXi79x6NH2VYWhwF4649Bp3lW3ae5+HnucuRjzSwv4rwPpVR2l7LG1MZRvAmNvTVae7E3jOE2SssjNLIzyLEGYsWIcqo11ygKWPdUtsffQSx4VpYmRsS7omUhl9ywzG9iAdevCmsfbLPW4atBI8PPRQc2zzUvChIr4rPMVuBiE+pJ5LnHqhqOfdeUcQR4o4/Ktsw+2oZJ3gV7yxgF1sdAbc7WPxDnzobb2HChjPEFJKhjIgBZeKg34jpVlu2rSMCxJOzoTiHLE03XlPAE+COfyqQwu4OIf/Tk/gyD1c1ribew7K7LPEVQXciRSFB5tY6CnBxi9l2oOZMmcFRmuuXNdQOOlcftu0fxout2bD/KqzvZ3stbQyFV8SZG9BZfnVt2Zubh4LHL2jDm9rDwUafjUa2/zSSiLDYWV5GUsvalYAVH1hmuSKTejC4sxTyvieyhRGZI4VtI1l0DyHUe9p7vGq0stqlcGzPu10/oVPimsZBGC6Ntae9cFNba3mhwllclpGHuRRrmkbkLKOA7zUPtzaWMGGixaxtEYnLS4clWzxcLkgaELrblcnlUbjtmSrs7B4uMk4jDRpISbkvGwu6tzICn0zdamd3sRI8X0zFYlDFJHpGAFgjBPMtqWFiDfvGtLETImh4oaEg1rieAHMY1KmZHSOLThUVFNOfcdFF4nH/RZhtGC8mExKr9IA1KEaCS3dwPfccxT/GbwdpjsF9GnEkcgkEkakEBct+0a2qkd/TvNe93tiyYTETQqofBSDtEJIIjZtDHY8QR5WA6mpzBbHgw2YxRRx3+IqoW/jb8KjLLEDleNKA4YgjCvAt+3euxxvI4Y49dacijCbHhhkkljRVeWxcjnbu4DiSbcTTLa+1be6ut9NOJPICk2rti3urz004nurrsjZJU9pL+sPAckB/PvpAF0byXE6JxNewxddj7M7JSzfrG+LuHJRUlRSVVc4uNSnNaGigS0UUlRUktFFFCElLRRQhJS0UUISUx2nslZhf4XHwsPwPUU/oqTXFpqFwtDhQqsQ46TDvkkFjyPFWHUHnU7hserjoa6YnCrIuVwGHf+I6HvqBxOxpYdYiXX7J+MeH2vxq1WObPApFHR5Yhe33EwhlEnZnRs/Zhm7HN9rs+H5Uz29gpZMaJWQiDDYeWRG0IaVlPADW4Fj+7TvBbf5HiOIOhH5ipiHaCNztUy+eN1X44Ux4HNQuRvFG4LJoMLI2BhLD3pLYXCJ0EjEzz26tcrfofCrbvRCmFfZnKOGQi/wCykQuf5atc+zIpHjkZQzREmNvs5hY2tpwqL3t3VG0EjUyFMj5tFzXBFiOItpzqz8c2WVt/BvaryrUe+ZKT8M5jDdxOFO734UVFwWOfCtPiGv2s+DMwHMPPiCsYHgpU+VPtvbLXCQbLjeMyZZSZEChzIzBWdQp+K5JFqn9rbmmfHwTXUQRqgZNcx7JmZBa1iLlefI123w2VPM+Fkw6K7QymQhnCA6Cwv5U74tjpGEHOpOlMCGju+6XuHBjqjLLxBJTUJDNg8YsWEfDEwsDngWHP7rEWt8ViPnUpuTiM+z8Mf9sL/ASv9Ne9lTYqXOuKhjjUrZSkmcknQgjlpUFsLYW0sNAkKSYVEUtYlZJH95i3cOdU3UexzC4A1Bzroa4410VhtWuDgCcCMqa8F33u/QY3AYngO0MDnulGl/C7Gu/tJxGTZ0o4ZzGnq4J+QNS+3NhpjIhHKWADK91IDAqdLEg9/rT2aFWFnAYaGzAEXBuDr30ps7W7pxFS30rUfdMMRN8aO/FCq/sXeIYgpFDh5WgC5TMy5I7KtgFDauDa3nTfZ/s5gjY9ozyxh2aKFiexjDG9st/ePefSrJLjUXn6VE47eADgbeHGpMfISRCC0H3WvHpRRc1gA3mJClpcSsYtpoLADlbl3VBYzajytkjBZjwA5d56DvNJBs6bEateNO/4z4Dl4n0qdwWASFbILdTxJ7yedQ+XDzKn2pOQTTZexRF77nNJ15L3L/epOloqq95ealOa0NFAiiiioqSKKKKEIopKKEIpaKKEIopKWhCKKSloQiiiihCaY3Zcc3xrc8mGjDzFRE270iaxSZh9l9D/ABDQ+gqxUU5kz2YA4cEt0bXZqqnGzQ/rEde+119RpTiDeUHmDVhpvPs2KT440PeVF/XjTd/G762+CXunj6XJkm3VPSuo2yv/AKa5vuzAeCkeDsPzpBuzD+3/ABmisB4rvzeS6nbK/wDprm+3VHSk/wD8zD+3/GaVN2YBxVj4u396Kwc0fN5JpPvIBzApr/ikkv6tHfvANvU6VPwbJhT4Y0B65QT6nWnVqN9G36W+K5u3n6nKuRbCmk1kcIOg95v7D51LYHY0UOqrdvtN7zevLyp9RSnzvfhXDgFNsTW4pKWikpKalooooQiiiihCKKKKEJKKKKEIpaKKEIooooQiiiihCQUtFFCElLRRQhFFFFCElLRRQuJKWiihCSloooXUhooooQiiiihCKKKKEIooooQloFFFCEUUUUIX/9k="/>
          <p:cNvSpPr>
            <a:spLocks noChangeAspect="1" noChangeArrowheads="1"/>
          </p:cNvSpPr>
          <p:nvPr/>
        </p:nvSpPr>
        <p:spPr bwMode="auto">
          <a:xfrm>
            <a:off x="368300" y="-550069"/>
            <a:ext cx="2143125" cy="16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9" y="3004235"/>
            <a:ext cx="1244219" cy="933164"/>
          </a:xfrm>
          <a:prstGeom prst="rect">
            <a:avLst/>
          </a:prstGeom>
        </p:spPr>
      </p:pic>
      <p:sp>
        <p:nvSpPr>
          <p:cNvPr id="24" name="Rectangle 12"/>
          <p:cNvSpPr txBox="1">
            <a:spLocks noChangeArrowheads="1"/>
          </p:cNvSpPr>
          <p:nvPr/>
        </p:nvSpPr>
        <p:spPr>
          <a:xfrm>
            <a:off x="631023" y="360759"/>
            <a:ext cx="8137525" cy="857250"/>
          </a:xfrm>
          <a:prstGeom prst="rect">
            <a:avLst/>
          </a:prstGeom>
        </p:spPr>
        <p:txBody>
          <a:bodyPr lIns="68580" tIns="34290" rIns="68580" bIns="34290"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b="1" dirty="0">
                <a:solidFill>
                  <a:srgbClr val="009900"/>
                </a:solidFill>
                <a:latin typeface="+mn-lt"/>
                <a:ea typeface="ＭＳ Ｐゴシック" pitchFamily="-109" charset="-128"/>
                <a:cs typeface="+mj-cs"/>
              </a:rPr>
              <a:t>I metodi di verifica</a:t>
            </a:r>
          </a:p>
        </p:txBody>
      </p:sp>
    </p:spTree>
    <p:extLst>
      <p:ext uri="{BB962C8B-B14F-4D97-AF65-F5344CB8AC3E}">
        <p14:creationId xmlns:p14="http://schemas.microsoft.com/office/powerpoint/2010/main" val="34270217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538948" y="1066952"/>
            <a:ext cx="8229600" cy="33956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t-IT" sz="2500" dirty="0"/>
              <a:t>Criteri di qualifica ambientale di un prodotto: </a:t>
            </a:r>
          </a:p>
          <a:p>
            <a:pPr lvl="1">
              <a:buFont typeface="Wingdings" pitchFamily="2" charset="2"/>
              <a:buChar char="§"/>
            </a:pPr>
            <a:r>
              <a:rPr lang="it-IT" sz="2500" dirty="0"/>
              <a:t>Quali ecoetichette garantiscono la conformità?</a:t>
            </a:r>
          </a:p>
          <a:p>
            <a:pPr lvl="1">
              <a:buFont typeface="Wingdings" pitchFamily="2" charset="2"/>
              <a:buChar char="§"/>
            </a:pPr>
            <a:r>
              <a:rPr lang="it-IT" sz="2500" dirty="0"/>
              <a:t>Quali ecoetichette possiede il prodotto offerto?</a:t>
            </a:r>
          </a:p>
          <a:p>
            <a:pPr lvl="1">
              <a:buFont typeface="Wingdings" pitchFamily="2" charset="2"/>
              <a:buChar char="§"/>
            </a:pPr>
            <a:r>
              <a:rPr lang="it-IT" sz="2500" dirty="0"/>
              <a:t>Quale altra documentazione è necessario richiedere al fornitore/produttore?</a:t>
            </a:r>
          </a:p>
          <a:p>
            <a:pPr marL="0" indent="0">
              <a:buNone/>
            </a:pPr>
            <a:endParaRPr lang="it-IT" sz="2500" dirty="0"/>
          </a:p>
          <a:p>
            <a:pPr marL="0" indent="0">
              <a:buNone/>
            </a:pPr>
            <a:r>
              <a:rPr lang="it-IT" sz="2500" dirty="0"/>
              <a:t>Condizioni di esecuzione di un servizio:</a:t>
            </a:r>
          </a:p>
          <a:p>
            <a:pPr lvl="1">
              <a:buFont typeface="Wingdings" pitchFamily="2" charset="2"/>
              <a:buChar char="§"/>
            </a:pPr>
            <a:r>
              <a:rPr lang="it-IT" sz="2500" dirty="0"/>
              <a:t>Come vengono controllate?</a:t>
            </a:r>
          </a:p>
          <a:p>
            <a:pPr lvl="1">
              <a:buFont typeface="Wingdings" pitchFamily="2" charset="2"/>
              <a:buChar char="§"/>
            </a:pPr>
            <a:r>
              <a:rPr lang="it-IT" sz="2500" dirty="0"/>
              <a:t>Quale documentazione deve essere presentata dal contraente al momento della selezione?</a:t>
            </a:r>
          </a:p>
          <a:p>
            <a:pPr lvl="1">
              <a:buFont typeface="Wingdings" pitchFamily="2" charset="2"/>
              <a:buChar char="§"/>
            </a:pPr>
            <a:r>
              <a:rPr lang="it-IT" sz="2500" dirty="0"/>
              <a:t>Quale documentazione deve essere presentata durante la fase di realizzazione del servizio?</a:t>
            </a:r>
          </a:p>
          <a:p>
            <a:pPr marL="0" indent="0">
              <a:buNone/>
            </a:pPr>
            <a:endParaRPr lang="it-IT" sz="2500" dirty="0"/>
          </a:p>
          <a:p>
            <a:pPr marL="0" indent="0" algn="ctr">
              <a:buNone/>
            </a:pPr>
            <a:endParaRPr lang="it-IT" sz="1800" b="1" dirty="0"/>
          </a:p>
          <a:p>
            <a:pPr marL="0" indent="0" algn="ctr">
              <a:buNone/>
            </a:pPr>
            <a:r>
              <a:rPr lang="it-IT" sz="2700" b="1" dirty="0"/>
              <a:t>Attraverso la verifica accurata del rispetto dei criteri ambientali si può accertare il buon esito di una procedura d’acquisto in cui siano stati inseriti i criteri ambientali e si possono fornire informazioni utili al monitoraggio del green </a:t>
            </a:r>
            <a:r>
              <a:rPr lang="it-IT" sz="2700" b="1" dirty="0" err="1"/>
              <a:t>procurement</a:t>
            </a:r>
            <a:r>
              <a:rPr lang="it-IT" sz="2700" b="1" dirty="0"/>
              <a:t> e alla stima di costi e benefici.</a:t>
            </a:r>
          </a:p>
        </p:txBody>
      </p:sp>
      <p:sp>
        <p:nvSpPr>
          <p:cNvPr id="4" name="Rectangle 12"/>
          <p:cNvSpPr txBox="1">
            <a:spLocks noChangeArrowheads="1"/>
          </p:cNvSpPr>
          <p:nvPr/>
        </p:nvSpPr>
        <p:spPr>
          <a:xfrm>
            <a:off x="631023" y="360759"/>
            <a:ext cx="8137525" cy="857250"/>
          </a:xfrm>
          <a:prstGeom prst="rect">
            <a:avLst/>
          </a:prstGeom>
        </p:spPr>
        <p:txBody>
          <a:bodyPr lIns="68580" tIns="34290" rIns="68580" bIns="34290"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it-IT" sz="2400" dirty="0">
                <a:solidFill>
                  <a:srgbClr val="FF0000"/>
                </a:solidFill>
              </a:rPr>
              <a:t> </a:t>
            </a:r>
            <a:r>
              <a:rPr lang="it-IT" sz="2400" b="1" dirty="0">
                <a:solidFill>
                  <a:srgbClr val="009900"/>
                </a:solidFill>
                <a:latin typeface="+mn-lt"/>
                <a:ea typeface="ＭＳ Ｐゴシック" pitchFamily="-109" charset="-128"/>
                <a:cs typeface="+mj-cs"/>
              </a:rPr>
              <a:t>I metodi di verifica</a:t>
            </a:r>
          </a:p>
        </p:txBody>
      </p:sp>
    </p:spTree>
    <p:extLst>
      <p:ext uri="{BB962C8B-B14F-4D97-AF65-F5344CB8AC3E}">
        <p14:creationId xmlns:p14="http://schemas.microsoft.com/office/powerpoint/2010/main" val="14102882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 idx="4294967295"/>
          </p:nvPr>
        </p:nvSpPr>
        <p:spPr>
          <a:xfrm>
            <a:off x="1012371" y="308050"/>
            <a:ext cx="6172200" cy="701675"/>
          </a:xfrm>
        </p:spPr>
        <p:txBody>
          <a:bodyPr>
            <a:normAutofit/>
          </a:bodyPr>
          <a:lstStyle/>
          <a:p>
            <a:r>
              <a:rPr lang="it-IT" sz="1800" b="1" dirty="0">
                <a:solidFill>
                  <a:srgbClr val="83BB26"/>
                </a:solidFill>
                <a:latin typeface="Arial"/>
                <a:cs typeface="Arial"/>
              </a:rPr>
              <a:t>Il GPP applicato a ristorazione, attrezzature IT e servizio di pulizie</a:t>
            </a:r>
          </a:p>
        </p:txBody>
      </p:sp>
      <p:sp>
        <p:nvSpPr>
          <p:cNvPr id="6" name="Rettangolo 5"/>
          <p:cNvSpPr/>
          <p:nvPr/>
        </p:nvSpPr>
        <p:spPr>
          <a:xfrm>
            <a:off x="1155144" y="1362979"/>
            <a:ext cx="588665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8588" indent="-128588" defTabSz="342900">
              <a:buFont typeface="Arial" pitchFamily="34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DM 25 luglio 2011 </a:t>
            </a: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(in fase di revisione): 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Servizio di ristorazione collettiva e fornitura derrate alimentari</a:t>
            </a:r>
          </a:p>
          <a:p>
            <a:pPr defTabSz="342900"/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28588" indent="-128588" defTabSz="342900">
              <a:buFont typeface="Arial" pitchFamily="34" charset="0"/>
              <a:buChar char="•"/>
            </a:pP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DM 24 maggio 2012 </a:t>
            </a: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(in fase di revisione): </a:t>
            </a:r>
            <a:r>
              <a:rPr lang="it-IT" alt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Affidamento per il s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ervizio di pulizia e per la fornitura di prodotti per l’igiene</a:t>
            </a:r>
            <a:endParaRPr lang="it-IT" alt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42900"/>
            <a:endParaRPr lang="it-IT" altLang="it-IT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8588" indent="-128588" defTabSz="342900">
              <a:buFont typeface="Arial" pitchFamily="34" charset="0"/>
              <a:buChar char="•"/>
            </a:pP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DM 13 dicembre 2013 (in fase di revisione): </a:t>
            </a:r>
            <a:r>
              <a:rPr lang="it-IT" alt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Forniture di attrezzature elettriche ed elettroniche d’ufficio (personal computer portatili, personal computer da tavolo, stampanti, fotocopiatrici, apparecchiature multifunzione per ufficio)- criteri ambientali per l’acquisto, il noleggio o il leasing </a:t>
            </a:r>
          </a:p>
        </p:txBody>
      </p:sp>
    </p:spTree>
    <p:extLst>
      <p:ext uri="{BB962C8B-B14F-4D97-AF65-F5344CB8AC3E}">
        <p14:creationId xmlns:p14="http://schemas.microsoft.com/office/powerpoint/2010/main" val="17261036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13D3CF-6243-CC4A-B9AA-871A6980CD0C}"/>
              </a:ext>
            </a:extLst>
          </p:cNvPr>
          <p:cNvSpPr txBox="1">
            <a:spLocks/>
          </p:cNvSpPr>
          <p:nvPr/>
        </p:nvSpPr>
        <p:spPr>
          <a:xfrm>
            <a:off x="539750" y="3720662"/>
            <a:ext cx="3584575" cy="8016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it-IT" sz="1600" b="1">
                <a:solidFill>
                  <a:srgbClr val="7BB030"/>
                </a:solidFill>
                <a:latin typeface="Arial"/>
                <a:ea typeface="+mn-ea"/>
                <a:cs typeface="Arial"/>
              </a:rPr>
              <a:t>FONDAZIONE ECOSISTEMI</a:t>
            </a:r>
            <a:br>
              <a:rPr lang="it-IT" sz="1600" b="1">
                <a:solidFill>
                  <a:srgbClr val="7BB030"/>
                </a:solidFill>
                <a:latin typeface="Arial"/>
                <a:ea typeface="+mn-ea"/>
                <a:cs typeface="Arial"/>
              </a:rPr>
            </a:br>
            <a:r>
              <a:rPr lang="it-IT" sz="1200">
                <a:solidFill>
                  <a:srgbClr val="83BB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www.fondazioneecosistemi.org</a:t>
            </a:r>
            <a:br>
              <a:rPr lang="it-IT" sz="2400">
                <a:solidFill>
                  <a:srgbClr val="83BB26"/>
                </a:solidFill>
              </a:rPr>
            </a:br>
            <a:r>
              <a:rPr lang="it-IT" sz="1200">
                <a:solidFill>
                  <a:srgbClr val="83BB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ecosistemi@fondazioneecosistemi.org</a:t>
            </a:r>
            <a:br>
              <a:rPr lang="it-IT" sz="2400" b="1">
                <a:solidFill>
                  <a:srgbClr val="83BB26"/>
                </a:solidFill>
                <a:latin typeface="Arial"/>
                <a:cs typeface="Arial"/>
              </a:rPr>
            </a:br>
            <a:br>
              <a:rPr lang="it-IT" sz="1400" b="1" i="1">
                <a:latin typeface="Arial"/>
                <a:cs typeface="Arial"/>
              </a:rPr>
            </a:br>
            <a:endParaRPr lang="it-IT" sz="1400" b="1" dirty="0">
              <a:solidFill>
                <a:srgbClr val="7BB030"/>
              </a:solidFill>
              <a:latin typeface="Arial"/>
              <a:cs typeface="Arial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EFD5E5F-1652-384C-BB22-C49CCCC0C967}"/>
              </a:ext>
            </a:extLst>
          </p:cNvPr>
          <p:cNvSpPr txBox="1"/>
          <p:nvPr/>
        </p:nvSpPr>
        <p:spPr>
          <a:xfrm>
            <a:off x="539750" y="4522350"/>
            <a:ext cx="4682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Corso del Rinascimento 24, 00186 </a:t>
            </a:r>
            <a:r>
              <a:rPr lang="it-IT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</a:t>
            </a:r>
            <a:b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Strada  Dorneasca 13 bl. P 80 sc.A et.5 ap.23 sector5 - </a:t>
            </a:r>
            <a:r>
              <a:rPr lang="it-IT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Bucarest</a:t>
            </a:r>
            <a:br>
              <a:rPr lang="it-IT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161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www.solidworks.it/sustainability/images/content/design/lca_chart_low_final_ITA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657" y="1400254"/>
            <a:ext cx="3882397" cy="2830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508" name="Rectangle 8"/>
          <p:cNvSpPr>
            <a:spLocks noChangeArrowheads="1"/>
          </p:cNvSpPr>
          <p:nvPr/>
        </p:nvSpPr>
        <p:spPr bwMode="auto">
          <a:xfrm>
            <a:off x="2222600" y="3300412"/>
            <a:ext cx="1620738" cy="1053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 sz="788" i="1">
              <a:latin typeface="Verdana" pitchFamily="34" charset="0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fld id="{59C6F147-A828-4CCF-A3F6-DDE1A0F30DFA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17" name="CasellaDiTesto 16"/>
          <p:cNvSpPr txBox="1"/>
          <p:nvPr/>
        </p:nvSpPr>
        <p:spPr bwMode="auto">
          <a:xfrm>
            <a:off x="5490102" y="2207209"/>
            <a:ext cx="1981577" cy="190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it-IT" b="1" dirty="0">
                <a:solidFill>
                  <a:srgbClr val="000000"/>
                </a:solidFill>
              </a:rPr>
              <a:t>         </a:t>
            </a:r>
          </a:p>
          <a:p>
            <a:r>
              <a:rPr lang="it-IT" b="1" dirty="0">
                <a:solidFill>
                  <a:srgbClr val="000000"/>
                </a:solidFill>
              </a:rPr>
              <a:t>   </a:t>
            </a:r>
            <a:r>
              <a:rPr lang="it-IT" dirty="0">
                <a:solidFill>
                  <a:srgbClr val="000000"/>
                </a:solidFill>
              </a:rPr>
              <a:t>Adeguamento</a:t>
            </a:r>
          </a:p>
          <a:p>
            <a:r>
              <a:rPr lang="it-IT" dirty="0">
                <a:solidFill>
                  <a:srgbClr val="000000"/>
                </a:solidFill>
              </a:rPr>
              <a:t>   </a:t>
            </a:r>
            <a:r>
              <a:rPr lang="it-IT" dirty="0" err="1">
                <a:solidFill>
                  <a:srgbClr val="000000"/>
                </a:solidFill>
              </a:rPr>
              <a:t>Premialità</a:t>
            </a:r>
            <a:endParaRPr lang="it-IT" dirty="0">
              <a:solidFill>
                <a:srgbClr val="000000"/>
              </a:solidFill>
            </a:endParaRPr>
          </a:p>
          <a:p>
            <a:r>
              <a:rPr lang="it-IT" dirty="0">
                <a:solidFill>
                  <a:srgbClr val="000000"/>
                </a:solidFill>
              </a:rPr>
              <a:t>   Innovazione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1734650" y="388759"/>
            <a:ext cx="4629150" cy="4006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rgbClr val="83BB26"/>
                </a:solidFill>
                <a:latin typeface="Arial"/>
                <a:cs typeface="Arial"/>
              </a:rPr>
              <a:t>Il GPP e i CAM agiscono sulle filiere produttive</a:t>
            </a:r>
          </a:p>
        </p:txBody>
      </p:sp>
      <p:sp>
        <p:nvSpPr>
          <p:cNvPr id="2" name="Freccia a destra 1"/>
          <p:cNvSpPr/>
          <p:nvPr/>
        </p:nvSpPr>
        <p:spPr>
          <a:xfrm>
            <a:off x="5490102" y="2571750"/>
            <a:ext cx="162018" cy="16201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>
              <a:solidFill>
                <a:srgbClr val="FF0000"/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>
            <a:off x="5490102" y="2841780"/>
            <a:ext cx="162018" cy="162018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sp>
        <p:nvSpPr>
          <p:cNvPr id="11" name="Freccia a destra 10"/>
          <p:cNvSpPr/>
          <p:nvPr/>
        </p:nvSpPr>
        <p:spPr>
          <a:xfrm>
            <a:off x="5490102" y="3111810"/>
            <a:ext cx="162018" cy="162018"/>
          </a:xfrm>
          <a:prstGeom prst="rightArrow">
            <a:avLst/>
          </a:prstGeom>
          <a:solidFill>
            <a:srgbClr val="008E4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</p:spTree>
    <p:extLst>
      <p:ext uri="{BB962C8B-B14F-4D97-AF65-F5344CB8AC3E}">
        <p14:creationId xmlns:p14="http://schemas.microsoft.com/office/powerpoint/2010/main" val="278212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709682" y="1275606"/>
            <a:ext cx="56706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350" dirty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1439652" y="627534"/>
            <a:ext cx="6534726" cy="54370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025"/>
              </a:lnSpc>
            </a:pPr>
            <a:r>
              <a:rPr lang="it-IT" altLang="it-IT" sz="2000" b="1" dirty="0">
                <a:solidFill>
                  <a:srgbClr val="83BB26"/>
                </a:solidFill>
                <a:latin typeface="Arial"/>
                <a:cs typeface="Arial"/>
              </a:rPr>
              <a:t>I Criteri Ambientali Minimi approvati (giugno 2019)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493658" y="1383618"/>
            <a:ext cx="6750750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12 ottobre 2009: </a:t>
            </a:r>
            <a:r>
              <a:rPr lang="it-IT" altLang="it-IT" sz="1050" b="1" dirty="0"/>
              <a:t>Carta</a:t>
            </a:r>
            <a:r>
              <a:rPr lang="it-IT" altLang="it-IT" sz="1050" dirty="0"/>
              <a:t> in risme, </a:t>
            </a:r>
            <a:r>
              <a:rPr lang="it-IT" altLang="it-IT" sz="1050" b="1" dirty="0"/>
              <a:t>Ammendanti</a:t>
            </a:r>
            <a:r>
              <a:rPr lang="it-IT" altLang="it-IT" sz="1050" dirty="0"/>
              <a:t> (DM 13/12/2013)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22 febbraio 2011:  </a:t>
            </a:r>
            <a:r>
              <a:rPr lang="it-IT" altLang="it-IT" sz="1050" b="1" dirty="0"/>
              <a:t>Prodotti tessili </a:t>
            </a:r>
            <a:r>
              <a:rPr lang="it-IT" altLang="it-IT" sz="1050" dirty="0"/>
              <a:t>, </a:t>
            </a:r>
            <a:r>
              <a:rPr lang="it-IT" altLang="it-IT" sz="1050" b="1" dirty="0"/>
              <a:t>Arredi per ufficio</a:t>
            </a:r>
            <a:r>
              <a:rPr lang="it-IT" altLang="it-IT" sz="1050" dirty="0"/>
              <a:t> (entrambi rivisti con DM 11/1/2017 </a:t>
            </a:r>
            <a:r>
              <a:rPr lang="it-IT" altLang="it-IT" sz="1050" b="1" dirty="0"/>
              <a:t>Illuminazione pubblica </a:t>
            </a:r>
            <a:r>
              <a:rPr lang="it-IT" altLang="it-IT" sz="1050" dirty="0"/>
              <a:t>(DM 23/12/2013), </a:t>
            </a:r>
            <a:r>
              <a:rPr lang="it-IT" altLang="it-IT" sz="1050" b="1" dirty="0"/>
              <a:t>IT prodotti elettronici </a:t>
            </a:r>
            <a:r>
              <a:rPr lang="it-IT" altLang="it-IT" sz="1050" dirty="0"/>
              <a:t>(DM 13/12/2013)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25 luglio 2011: servizi di </a:t>
            </a:r>
            <a:r>
              <a:rPr lang="it-IT" altLang="it-IT" sz="1050" b="1" dirty="0"/>
              <a:t>ristorazione e acquisto derrate alimentari</a:t>
            </a:r>
            <a:r>
              <a:rPr lang="it-IT" altLang="it-IT" sz="1050" dirty="0"/>
              <a:t>, </a:t>
            </a:r>
            <a:r>
              <a:rPr lang="it-IT" altLang="it-IT" sz="1050" b="1" dirty="0"/>
              <a:t>serramenti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7 marzo 2012: </a:t>
            </a:r>
            <a:r>
              <a:rPr lang="it-IT" altLang="it-IT" sz="1050" b="1" dirty="0"/>
              <a:t>Servizi energetici </a:t>
            </a:r>
            <a:r>
              <a:rPr lang="it-IT" altLang="it-IT" sz="1050" dirty="0"/>
              <a:t>(raffrescamento / riscaldamento, forza motrice ed </a:t>
            </a:r>
            <a:r>
              <a:rPr lang="it-IT" altLang="it-IT" sz="1050" b="1" dirty="0"/>
              <a:t>illuminazione</a:t>
            </a:r>
            <a:r>
              <a:rPr lang="it-IT" altLang="it-IT" sz="1050" dirty="0"/>
              <a:t> di edifici) 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6 maggio 2012: </a:t>
            </a:r>
            <a:r>
              <a:rPr lang="it-IT" altLang="it-IT" sz="1050" b="1" dirty="0"/>
              <a:t>Veicoli</a:t>
            </a:r>
            <a:r>
              <a:rPr lang="it-IT" altLang="it-IT" sz="1050" dirty="0"/>
              <a:t> su strada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24 maggio 2012: Servizi di </a:t>
            </a:r>
            <a:r>
              <a:rPr lang="it-IT" altLang="it-IT" sz="1050" b="1" dirty="0"/>
              <a:t>pulizia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6 giugno 2012: </a:t>
            </a:r>
            <a:r>
              <a:rPr lang="it-IT" altLang="it-IT" sz="1050" b="1" dirty="0"/>
              <a:t>Criteri sociali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4 aprile 2013: </a:t>
            </a:r>
            <a:r>
              <a:rPr lang="it-IT" altLang="it-IT" sz="1050" b="1" dirty="0"/>
              <a:t>Carta per copia e carta grafica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13 dicembre 2013: Acquisto </a:t>
            </a:r>
            <a:r>
              <a:rPr lang="it-IT" altLang="it-IT" sz="1050" b="1" dirty="0"/>
              <a:t>piante ornamentali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13 febbraio 2014  </a:t>
            </a:r>
            <a:r>
              <a:rPr lang="it-IT" altLang="it-IT" sz="1050" b="1" dirty="0"/>
              <a:t>Toner</a:t>
            </a:r>
            <a:r>
              <a:rPr lang="it-IT" altLang="it-IT" sz="1050" dirty="0"/>
              <a:t>, Gestione dei </a:t>
            </a:r>
            <a:r>
              <a:rPr lang="it-IT" altLang="it-IT" sz="1050" b="1" dirty="0"/>
              <a:t>Rifiuti Urbani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5 febbraio 2015 </a:t>
            </a:r>
            <a:r>
              <a:rPr lang="it-IT" altLang="it-IT" sz="1050" b="1" dirty="0"/>
              <a:t>Arredo urbano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5 febbraio 2015: articoli per l’</a:t>
            </a:r>
            <a:r>
              <a:rPr lang="it-IT" altLang="it-IT" sz="1050" b="1" dirty="0"/>
              <a:t>arredo urbano</a:t>
            </a:r>
            <a:r>
              <a:rPr lang="it-IT" altLang="it-IT" sz="1050" dirty="0"/>
              <a:t>.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24 Dicembre 2015: </a:t>
            </a:r>
            <a:r>
              <a:rPr lang="it-IT" altLang="it-IT" sz="1050" b="1" dirty="0"/>
              <a:t>Ausili per l’incontinenza; Servizio di progettazione e lavori, per la costruzione e la ristrutturazione degli edifici</a:t>
            </a:r>
            <a:r>
              <a:rPr lang="it-IT" altLang="it-IT" sz="1050" dirty="0"/>
              <a:t> (modificato il DM 11 Gennaio 2017)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18 Ottobre 2016 </a:t>
            </a:r>
            <a:r>
              <a:rPr lang="it-IT" altLang="it-IT" sz="1050" b="1" dirty="0"/>
              <a:t>Sanificazione delle strutture ospedaliere </a:t>
            </a:r>
            <a:r>
              <a:rPr lang="it-IT" altLang="it-IT" sz="1050" dirty="0"/>
              <a:t>e </a:t>
            </a:r>
            <a:r>
              <a:rPr lang="it-IT" altLang="it-IT" sz="1050" b="1" dirty="0"/>
              <a:t>prodotti detergenti</a:t>
            </a:r>
          </a:p>
          <a:p>
            <a:pPr marL="128588" indent="-128588" defTabSz="342900">
              <a:buFont typeface="Arial" pitchFamily="34" charset="0"/>
              <a:buChar char="•"/>
            </a:pPr>
            <a:r>
              <a:rPr lang="it-IT" altLang="it-IT" sz="1050" dirty="0"/>
              <a:t>DM 27 Settembre 2017  </a:t>
            </a:r>
            <a:r>
              <a:rPr lang="it-IT" altLang="it-IT" sz="1050" b="1" dirty="0"/>
              <a:t>Illuminazione Pubblica </a:t>
            </a:r>
            <a:r>
              <a:rPr lang="it-IT" altLang="it-IT" sz="1050" dirty="0"/>
              <a:t>(</a:t>
            </a:r>
            <a:r>
              <a:rPr lang="it-IT" sz="1050" dirty="0"/>
              <a:t>fornitura e progettazione)</a:t>
            </a:r>
            <a:endParaRPr lang="it-IT" altLang="it-IT" sz="1050" dirty="0"/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11 Ottobre 2017 </a:t>
            </a:r>
            <a:r>
              <a:rPr lang="it-IT" altLang="it-IT" sz="1050" b="1" dirty="0"/>
              <a:t>Edilizia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28 Marzo 2018 </a:t>
            </a:r>
            <a:r>
              <a:rPr lang="it-IT" altLang="it-IT" sz="1050" b="1" dirty="0"/>
              <a:t>Servizio Illuminazione Pubblica </a:t>
            </a:r>
            <a:r>
              <a:rPr lang="it-IT" altLang="it-IT" sz="1050" dirty="0"/>
              <a:t>(servizio)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t-IT" altLang="it-IT" sz="1050" dirty="0"/>
              <a:t>DM 17 maggio 2018   </a:t>
            </a:r>
            <a:r>
              <a:rPr lang="it-IT" altLang="it-IT" sz="1050" b="1" dirty="0"/>
              <a:t>Calzature da lavoro, articoli e accessori in pelle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it-IT" altLang="it-IT" sz="900" b="1" dirty="0">
              <a:solidFill>
                <a:schemeClr val="tx2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709682" y="1275606"/>
            <a:ext cx="56706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350" dirty="0">
              <a:solidFill>
                <a:prstClr val="black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2195736" y="357504"/>
            <a:ext cx="5562618" cy="54370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25"/>
              </a:lnSpc>
            </a:pPr>
            <a:r>
              <a:rPr lang="it-IT" altLang="it-IT" sz="2000" b="1" dirty="0">
                <a:solidFill>
                  <a:srgbClr val="83BB26"/>
                </a:solidFill>
                <a:latin typeface="Arial"/>
                <a:cs typeface="Arial"/>
              </a:rPr>
              <a:t>I CAM in corso o programmati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493658" y="789552"/>
            <a:ext cx="64807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429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050" b="1" dirty="0"/>
              <a:t>CAM IN CORSO 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it-IT" altLang="it-IT" sz="1050" dirty="0"/>
              <a:t>Forniture di </a:t>
            </a:r>
            <a:r>
              <a:rPr lang="it-IT" altLang="it-IT" sz="1050" b="1" dirty="0"/>
              <a:t>stampanti ed apparecchiature multifunzione </a:t>
            </a:r>
            <a:r>
              <a:rPr lang="it-IT" altLang="it-IT" sz="1050" dirty="0"/>
              <a:t>e noleggio di stampanti e apparecchiature multifunzione (revisione DM 13 dicembre 2013, G.U. n. 13 del 17 gennaio 2014), Servizio di stampa gestita (nuovo)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it-IT" altLang="it-IT" sz="1050" dirty="0"/>
              <a:t>Forniture di </a:t>
            </a:r>
            <a:r>
              <a:rPr lang="it-IT" altLang="it-IT" sz="1050" b="1" dirty="0"/>
              <a:t>cartucce toner e cartucce a getto di inchiostro </a:t>
            </a:r>
            <a:r>
              <a:rPr lang="it-IT" altLang="it-IT" sz="1050" dirty="0"/>
              <a:t>e servizio integrato di raccolta di cartucce esauste e fornitura di cartucce di toner e a getto di inchiostro (revisione DM 13 febbraio 2014, G.U. n. 58 dell’11 marzo 2014)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it-IT" altLang="it-IT" sz="1050" dirty="0"/>
              <a:t>Servizio di </a:t>
            </a:r>
            <a:r>
              <a:rPr lang="it-IT" altLang="it-IT" sz="1050" b="1" dirty="0"/>
              <a:t>ristorazione collettiva e fornitura derrate alimentari</a:t>
            </a:r>
            <a:r>
              <a:rPr lang="it-IT" altLang="it-IT" sz="1050" dirty="0"/>
              <a:t>: servizio di ristorazione scolastica, servizio di ristorazione collettiva per uffici e per università, servizio  di ristorazione assistenziale ed ospedaliera (revisione DM 25 luglio 2011, G.U. n. 220 del 21 settembre 2011)</a:t>
            </a:r>
          </a:p>
          <a:p>
            <a:pPr marL="128588" indent="-128588" defTabSz="3429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it-IT" altLang="it-IT" sz="1050" dirty="0"/>
              <a:t>Servizi di progettazione e lavori per la nuova costruzione e manutenzione di </a:t>
            </a:r>
            <a:r>
              <a:rPr lang="it-IT" altLang="it-IT" sz="1050" b="1" dirty="0"/>
              <a:t>strade </a:t>
            </a:r>
            <a:r>
              <a:rPr lang="it-IT" altLang="it-IT" sz="1050" dirty="0"/>
              <a:t> (nuovo)</a:t>
            </a:r>
          </a:p>
          <a:p>
            <a:pPr defTabSz="342900" fontAlgn="base">
              <a:spcBef>
                <a:spcPct val="0"/>
              </a:spcBef>
              <a:spcAft>
                <a:spcPct val="0"/>
              </a:spcAft>
            </a:pPr>
            <a:endParaRPr lang="it-IT" altLang="it-IT" sz="1050" dirty="0"/>
          </a:p>
          <a:p>
            <a:pPr defTabSz="3429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1050" b="1" dirty="0"/>
              <a:t>CAM IN PREVISIONE</a:t>
            </a:r>
          </a:p>
          <a:p>
            <a:pPr marL="128588" indent="-128588">
              <a:buFont typeface="Wingdings" panose="05000000000000000000" pitchFamily="2" charset="2"/>
              <a:buChar char="Ø"/>
            </a:pPr>
            <a:r>
              <a:rPr lang="it-IT" sz="1050" dirty="0"/>
              <a:t>Servizio di </a:t>
            </a:r>
            <a:r>
              <a:rPr lang="it-IT" sz="1050" b="1" dirty="0" err="1"/>
              <a:t>lavanolo</a:t>
            </a:r>
            <a:r>
              <a:rPr lang="it-IT" sz="1050" dirty="0"/>
              <a:t> (nuovo)</a:t>
            </a:r>
          </a:p>
          <a:p>
            <a:pPr marL="128588" indent="-128588">
              <a:buFont typeface="Wingdings" panose="05000000000000000000" pitchFamily="2" charset="2"/>
              <a:buChar char="Ø"/>
            </a:pPr>
            <a:r>
              <a:rPr lang="it-IT" sz="1050" dirty="0"/>
              <a:t>Servizio di </a:t>
            </a:r>
            <a:r>
              <a:rPr lang="it-IT" sz="1050" b="1" dirty="0"/>
              <a:t>sanificazione</a:t>
            </a:r>
            <a:r>
              <a:rPr lang="it-IT" sz="1050" dirty="0"/>
              <a:t> per le strutture ospedaliere e per la fornitura di prodotti detergenti (Revisione </a:t>
            </a:r>
            <a:r>
              <a:rPr lang="it-IT" sz="1050" b="1" dirty="0"/>
              <a:t>DM 18 ottobre 2016</a:t>
            </a:r>
            <a:r>
              <a:rPr lang="it-IT" sz="1050" dirty="0"/>
              <a:t>)</a:t>
            </a:r>
          </a:p>
          <a:p>
            <a:pPr marL="128588" indent="-128588">
              <a:buFont typeface="Wingdings" panose="05000000000000000000" pitchFamily="2" charset="2"/>
              <a:buChar char="Ø"/>
            </a:pPr>
            <a:r>
              <a:rPr lang="it-IT" sz="1050" dirty="0"/>
              <a:t>Servizio di pulizia e per la fornitura di </a:t>
            </a:r>
            <a:r>
              <a:rPr lang="it-IT" sz="1050" b="1" dirty="0"/>
              <a:t>prodotti per l’igiene</a:t>
            </a:r>
            <a:r>
              <a:rPr lang="it-IT" sz="1050" dirty="0"/>
              <a:t> (Revisione </a:t>
            </a:r>
            <a:r>
              <a:rPr lang="it-IT" sz="1050" b="1" dirty="0"/>
              <a:t>DM 24 maggio 2012</a:t>
            </a:r>
            <a:r>
              <a:rPr lang="it-IT" sz="1050" dirty="0"/>
              <a:t>)</a:t>
            </a:r>
          </a:p>
          <a:p>
            <a:pPr marL="128588" indent="-128588">
              <a:buFont typeface="Wingdings" panose="05000000000000000000" pitchFamily="2" charset="2"/>
              <a:buChar char="Ø"/>
            </a:pPr>
            <a:r>
              <a:rPr lang="it-IT" sz="1050" dirty="0"/>
              <a:t>Servizio gestione </a:t>
            </a:r>
            <a:r>
              <a:rPr lang="it-IT" sz="1050" b="1" dirty="0"/>
              <a:t>rifiuti urbani </a:t>
            </a:r>
            <a:r>
              <a:rPr lang="it-IT" sz="1050" dirty="0"/>
              <a:t>(revisione </a:t>
            </a:r>
            <a:r>
              <a:rPr lang="it-IT" sz="1050" b="1" dirty="0"/>
              <a:t>DM 13 febbraio 2014</a:t>
            </a:r>
            <a:r>
              <a:rPr lang="it-IT" sz="1050" dirty="0"/>
              <a:t>)</a:t>
            </a:r>
          </a:p>
          <a:p>
            <a:pPr marL="128588" indent="-128588">
              <a:buFont typeface="Wingdings" panose="05000000000000000000" pitchFamily="2" charset="2"/>
              <a:buChar char="Ø"/>
            </a:pPr>
            <a:r>
              <a:rPr lang="it-IT" sz="1050" dirty="0"/>
              <a:t>Servizio </a:t>
            </a:r>
            <a:r>
              <a:rPr lang="it-IT" sz="1050" b="1" dirty="0"/>
              <a:t>trasporto pubblico </a:t>
            </a:r>
            <a:r>
              <a:rPr lang="it-IT" sz="1050" dirty="0"/>
              <a:t>(nuovo) e veicoli adibiti a trasporto su strada (revisione </a:t>
            </a:r>
            <a:r>
              <a:rPr lang="it-IT" sz="1050" b="1" dirty="0"/>
              <a:t>DM 8 maggio 2012</a:t>
            </a:r>
            <a:r>
              <a:rPr lang="it-IT" sz="1050" dirty="0"/>
              <a:t>)</a:t>
            </a:r>
          </a:p>
          <a:p>
            <a:pPr marL="128588" indent="-128588">
              <a:buFont typeface="Wingdings" panose="05000000000000000000" pitchFamily="2" charset="2"/>
              <a:buChar char="Ø"/>
            </a:pPr>
            <a:r>
              <a:rPr lang="it-IT" sz="1050" dirty="0"/>
              <a:t>Servizio </a:t>
            </a:r>
            <a:r>
              <a:rPr lang="it-IT" sz="1050" b="1" dirty="0"/>
              <a:t>gestione verde pubblico </a:t>
            </a:r>
            <a:r>
              <a:rPr lang="it-IT" sz="1050" dirty="0"/>
              <a:t>(revisione </a:t>
            </a:r>
            <a:r>
              <a:rPr lang="it-IT" sz="1050" b="1" dirty="0"/>
              <a:t>DM 13 dicembre 2013</a:t>
            </a:r>
            <a:r>
              <a:rPr lang="it-IT" sz="1050" dirty="0"/>
              <a:t>)</a:t>
            </a:r>
          </a:p>
          <a:p>
            <a:pPr marL="128588" indent="-128588">
              <a:buFont typeface="Wingdings" panose="05000000000000000000" pitchFamily="2" charset="2"/>
              <a:buChar char="Ø"/>
            </a:pPr>
            <a:r>
              <a:rPr lang="it-IT" sz="1050" b="1" dirty="0"/>
              <a:t>Servizi energetici per gli edifici </a:t>
            </a:r>
            <a:r>
              <a:rPr lang="it-IT" sz="1050" dirty="0"/>
              <a:t>(revisione </a:t>
            </a:r>
            <a:r>
              <a:rPr lang="it-IT" sz="1050" b="1" dirty="0"/>
              <a:t>DM 7 marzo 2012</a:t>
            </a:r>
            <a:r>
              <a:rPr lang="it-IT" sz="1050" dirty="0"/>
              <a:t>)</a:t>
            </a:r>
          </a:p>
          <a:p>
            <a:pPr marL="128588" indent="-128588">
              <a:buFont typeface="Wingdings" panose="05000000000000000000" pitchFamily="2" charset="2"/>
              <a:buChar char="Ø"/>
            </a:pPr>
            <a:r>
              <a:rPr lang="it-IT" sz="1050" b="1" dirty="0"/>
              <a:t>Eventi sostenibili </a:t>
            </a:r>
            <a:r>
              <a:rPr lang="it-IT" sz="1050" dirty="0"/>
              <a:t>(nuovo)      GREEN FEST</a:t>
            </a:r>
          </a:p>
          <a:p>
            <a:pPr defTabSz="342900" fontAlgn="base">
              <a:spcBef>
                <a:spcPct val="0"/>
              </a:spcBef>
              <a:spcAft>
                <a:spcPct val="0"/>
              </a:spcAft>
            </a:pPr>
            <a:endParaRPr lang="it-IT" altLang="it-IT" sz="9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216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D9631B43-D840-4CB2-9294-97CBC9D2495F}"/>
              </a:ext>
            </a:extLst>
          </p:cNvPr>
          <p:cNvSpPr txBox="1">
            <a:spLocks/>
          </p:cNvSpPr>
          <p:nvPr/>
        </p:nvSpPr>
        <p:spPr>
          <a:xfrm>
            <a:off x="559815" y="257176"/>
            <a:ext cx="6357452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 dirty="0">
                <a:solidFill>
                  <a:srgbClr val="83BB26"/>
                </a:solidFill>
                <a:latin typeface="Arial"/>
                <a:cs typeface="Arial"/>
              </a:rPr>
              <a:t>IL CODICE DEI CONTRATTI PUBBLICI E IL GPP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E42AA80-898F-4F37-B09D-F5B5E6A5A848}"/>
              </a:ext>
            </a:extLst>
          </p:cNvPr>
          <p:cNvSpPr/>
          <p:nvPr/>
        </p:nvSpPr>
        <p:spPr>
          <a:xfrm>
            <a:off x="762122" y="1206475"/>
            <a:ext cx="6697012" cy="382027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4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  Principi relativi all’affidamento di contratti pubblici esclusi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30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Principi per l'aggiudicazione e l’esecuzione di appalti e concessioni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34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Criteri di sostenibilità energetica e ambientale (Obbligo GPP)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50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-  Clausole sociali del bando di gara e degli avvisi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68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Specifiche tecniche, formulate tenendo conto delle caratteristiche</a:t>
            </a:r>
            <a:b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</a:b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                ambientali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69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Etichettature, per le caratteristiche ambientali e sociali</a:t>
            </a:r>
          </a:p>
          <a:p>
            <a:r>
              <a:rPr lang="it-IT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Art. 71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Bandi di gara conformi ai Bandi Tipo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82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-  Rapporti di prova, certificazione e altri mezzi di prova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86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-  Mezzi di prova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87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Certificazione della qualità ambientale degli operatori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95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Criterio di aggiudicazione sulla base del criterio dell’offerta </a:t>
            </a:r>
            <a:b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</a:b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                 economicamente più vantaggiosa 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/>
                <a:cs typeface="Arial"/>
              </a:rPr>
              <a:t>Art. 96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Valutazione del costo lungo il Ciclo di Vita (LCC)</a:t>
            </a:r>
          </a:p>
          <a:p>
            <a:r>
              <a:rPr lang="it-IT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Art. 100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Condizioni esecuzione dell’appalto</a:t>
            </a:r>
          </a:p>
          <a:p>
            <a:r>
              <a:rPr lang="it-IT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Art. 144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– Servizi di ristorazione (no settori speciali)</a:t>
            </a:r>
          </a:p>
          <a:p>
            <a:r>
              <a:rPr lang="it-IT" sz="1400" b="1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Art. 213 </a:t>
            </a:r>
            <a:r>
              <a:rPr lang="it-IT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Arial"/>
                <a:cs typeface="Arial"/>
              </a:rPr>
              <a:t>- ANAC</a:t>
            </a:r>
          </a:p>
        </p:txBody>
      </p:sp>
    </p:spTree>
    <p:extLst>
      <p:ext uri="{BB962C8B-B14F-4D97-AF65-F5344CB8AC3E}">
        <p14:creationId xmlns:p14="http://schemas.microsoft.com/office/powerpoint/2010/main" val="1804242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44EB9846-8D00-4221-8FC5-7EBBFED7CCF9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3 E ART. 30: LA SOSTENIBILITA’ NEI PRINCIPI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605D043-D1DB-4DAF-8EBB-0510F5CB9E68}"/>
              </a:ext>
            </a:extLst>
          </p:cNvPr>
          <p:cNvSpPr/>
          <p:nvPr/>
        </p:nvSpPr>
        <p:spPr>
          <a:xfrm>
            <a:off x="719033" y="1077524"/>
            <a:ext cx="6879945" cy="360098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4 (Principi relativi all’affidamento di contratti pubblici esclusi)</a:t>
            </a:r>
          </a:p>
          <a:p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1. L'affidamento dei contratti pubblici aventi ad oggetto lavori, servizi e forniture, dei contratti attivi, esclusi, in tutto o in parte, dall'ambito di applicazione oggettiva del presente codice, avviene nel rispetto dei principi di economicità, efficacia, imparzialità, parità di trattamento, trasparenza, proporzionalità, pubblicità,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tutela dell'ambiente ed efficienza energetica.</a:t>
            </a:r>
          </a:p>
          <a:p>
            <a:endParaRPr lang="it-IT" sz="1400" b="1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30 (Principi per l'aggiudicazione e l’esecuzione di appalti e concessioni)</a:t>
            </a:r>
          </a:p>
          <a:p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Nell'affidamento degli appalti e delle concessioni, le stazioni appaltanti rispettano, altresì, i principi di libera concorrenza, non discriminazione, trasparenza, proporzionalità, nonché di pubblicità con le modalità indicate nel presente codice. Il principio di </a:t>
            </a:r>
            <a:r>
              <a:rPr lang="it-IT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economicità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può essere subordinato, nei limiti in cui è espressamente consentito dalle norme vigenti e dal presente codice, ai criteri, previsti nel bando, ispirati a esigenze sociali, nonché alla</a:t>
            </a:r>
            <a:r>
              <a:rPr lang="it-IT" sz="1400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tutela della salute, dell’ambiente, del patrimonio culturale e alla promozione dello sviluppo sostenibile, anche dal punto di vista energetico.</a:t>
            </a:r>
          </a:p>
        </p:txBody>
      </p:sp>
    </p:spTree>
    <p:extLst>
      <p:ext uri="{BB962C8B-B14F-4D97-AF65-F5344CB8AC3E}">
        <p14:creationId xmlns:p14="http://schemas.microsoft.com/office/powerpoint/2010/main" val="1731113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A8604FA-2307-5D47-AC50-EABA282EB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721C07E-6ECB-1E4D-B61E-6B0583E84734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470170FF-3358-4484-AD4C-07E9DC390267}"/>
              </a:ext>
            </a:extLst>
          </p:cNvPr>
          <p:cNvSpPr txBox="1">
            <a:spLocks/>
          </p:cNvSpPr>
          <p:nvPr/>
        </p:nvSpPr>
        <p:spPr>
          <a:xfrm>
            <a:off x="719035" y="276756"/>
            <a:ext cx="6994099" cy="415925"/>
          </a:xfrm>
          <a:prstGeom prst="rect">
            <a:avLst/>
          </a:prstGeom>
        </p:spPr>
        <p:txBody>
          <a:bodyPr vert="horz" lIns="91438" tIns="45719" rIns="91438" bIns="45719" rtlCol="0" anchor="t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sz="2000" b="1">
                <a:solidFill>
                  <a:srgbClr val="83BB26"/>
                </a:solidFill>
                <a:latin typeface="Arial"/>
                <a:cs typeface="Arial"/>
              </a:rPr>
              <a:t>ART. 34: I CAM E IL GPP OBBLIGATORIO</a:t>
            </a:r>
            <a:endParaRPr lang="it-IT" sz="2000" b="1" dirty="0">
              <a:solidFill>
                <a:srgbClr val="83BB26"/>
              </a:solidFill>
              <a:latin typeface="Arial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3AE9D41-4CDF-4B55-A955-CCB276772B74}"/>
              </a:ext>
            </a:extLst>
          </p:cNvPr>
          <p:cNvSpPr/>
          <p:nvPr/>
        </p:nvSpPr>
        <p:spPr>
          <a:xfrm>
            <a:off x="719034" y="1077525"/>
            <a:ext cx="6748566" cy="3162401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1.Le stazioni appaltanti contribuiscono al conseguimento degli obiettivi ambientali previsti dal PAN GPP attraverso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l’inserimento, nella documentazione progettuale e di gara, almeno delle specifiche tecniche e delle clausole contrattuali contenute nei CAM 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adottati con decreto del </a:t>
            </a:r>
            <a:r>
              <a:rPr lang="it-IT" sz="1400" dirty="0" err="1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Minambiente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 conformemente, in riferimento all'acquisto di prodotti e servizi nei settori della ristorazione collettiva e fornitura di derrate alimentari, (anche a quanto specificamente previsto nell'articolo 144).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I CAM, in particolare 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 premianti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sono tenuti in considerazione anche ai fini della stesura dei documenti di gara per l'applicazione del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 dell'offerta economicamente più vantaggiosa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it-IT" sz="140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L'obbligo si applica per gli </a:t>
            </a:r>
            <a:r>
              <a:rPr lang="it-IT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affidamenti di qualunque importo</a:t>
            </a:r>
            <a:r>
              <a:rPr lang="it-IT" sz="14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relativamente alle categorie di forniture e di affidamenti di servizi e lavori oggetto dei CAM adottati nell'ambito del PAN GPP.</a:t>
            </a:r>
          </a:p>
        </p:txBody>
      </p:sp>
    </p:spTree>
    <p:extLst>
      <p:ext uri="{BB962C8B-B14F-4D97-AF65-F5344CB8AC3E}">
        <p14:creationId xmlns:p14="http://schemas.microsoft.com/office/powerpoint/2010/main" val="3119146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3357</TotalTime>
  <Words>4142</Words>
  <Application>Microsoft Office PowerPoint</Application>
  <PresentationFormat>Presentazione su schermo (16:9)</PresentationFormat>
  <Paragraphs>279</Paragraphs>
  <Slides>37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44" baseType="lpstr">
      <vt:lpstr>Arial</vt:lpstr>
      <vt:lpstr>Calibri</vt:lpstr>
      <vt:lpstr>Myriad Pro</vt:lpstr>
      <vt:lpstr>Trebuchet MS</vt:lpstr>
      <vt:lpstr>Verdana</vt:lpstr>
      <vt:lpstr>Wingdings</vt:lpstr>
      <vt:lpstr>Tema di Office</vt:lpstr>
      <vt:lpstr>Laboratorio tecnico La redazione di bandi di gara verdi  24 giugno 2019   Livia Mazzà Fondazione Ecosistemi </vt:lpstr>
      <vt:lpstr>Il programma di oggi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Struttura dei documenti CAM</vt:lpstr>
      <vt:lpstr>Ambiti di intervento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I metodi di verifica</vt:lpstr>
      <vt:lpstr>Presentazione standard di PowerPoint</vt:lpstr>
      <vt:lpstr>Presentazione standard di PowerPoint</vt:lpstr>
      <vt:lpstr>Il GPP applicato a ristorazione, attrezzature IT e servizio di pulizie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 e strumenti  per lo sviluppo sostenibile  Per amministrazioni pubbliche  e imprese più verdi e responsabili</dc:title>
  <dc:creator>Utente di Microsoft Office</dc:creator>
  <cp:lastModifiedBy>Susanna Picchio</cp:lastModifiedBy>
  <cp:revision>191</cp:revision>
  <dcterms:created xsi:type="dcterms:W3CDTF">2018-10-10T12:37:14Z</dcterms:created>
  <dcterms:modified xsi:type="dcterms:W3CDTF">2019-06-25T10:36:03Z</dcterms:modified>
</cp:coreProperties>
</file>