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8" r:id="rId9"/>
    <p:sldId id="266" r:id="rId10"/>
    <p:sldId id="265" r:id="rId11"/>
    <p:sldId id="270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2B5AD1-F02A-4BCB-BDA6-7DA3F65085DD}" v="40" dt="2019-10-07T13:14:23.3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AB6E-CA9A-47F0-AB89-FC75F08D4B8E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1EBC-DBE1-44D7-8FB4-2CEE11E29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842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AB6E-CA9A-47F0-AB89-FC75F08D4B8E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1EBC-DBE1-44D7-8FB4-2CEE11E29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943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AB6E-CA9A-47F0-AB89-FC75F08D4B8E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1EBC-DBE1-44D7-8FB4-2CEE11E29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42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8958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AB6E-CA9A-47F0-AB89-FC75F08D4B8E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1EBC-DBE1-44D7-8FB4-2CEE11E29895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91938BEB-45C1-4007-8600-22B46AB459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7549" y="0"/>
            <a:ext cx="3596451" cy="137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073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AB6E-CA9A-47F0-AB89-FC75F08D4B8E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1EBC-DBE1-44D7-8FB4-2CEE11E29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20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AB6E-CA9A-47F0-AB89-FC75F08D4B8E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1EBC-DBE1-44D7-8FB4-2CEE11E29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65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AB6E-CA9A-47F0-AB89-FC75F08D4B8E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1EBC-DBE1-44D7-8FB4-2CEE11E29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57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AB6E-CA9A-47F0-AB89-FC75F08D4B8E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1EBC-DBE1-44D7-8FB4-2CEE11E29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597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AB6E-CA9A-47F0-AB89-FC75F08D4B8E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1EBC-DBE1-44D7-8FB4-2CEE11E29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39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AB6E-CA9A-47F0-AB89-FC75F08D4B8E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1EBC-DBE1-44D7-8FB4-2CEE11E29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328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AB6E-CA9A-47F0-AB89-FC75F08D4B8E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1EBC-DBE1-44D7-8FB4-2CEE11E29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312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8AB6E-CA9A-47F0-AB89-FC75F08D4B8E}" type="datetimeFigureOut">
              <a:rPr lang="en-GB" smtClean="0"/>
              <a:t>07/10/2019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C1EBC-DBE1-44D7-8FB4-2CEE11E298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93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ivan.simic@rea-sjever.h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enis.premec@rea-sjever.h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3515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58969-6A53-40B4-A2E4-F4F160A7A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76516"/>
            <a:ext cx="7886700" cy="1120877"/>
          </a:xfrm>
        </p:spPr>
        <p:txBody>
          <a:bodyPr/>
          <a:lstStyle/>
          <a:p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takeaways</a:t>
            </a:r>
            <a:r>
              <a:rPr lang="hr-HR" dirty="0"/>
              <a:t> for </a:t>
            </a:r>
            <a:r>
              <a:rPr lang="hr-HR" dirty="0" err="1"/>
              <a:t>public</a:t>
            </a:r>
            <a:r>
              <a:rPr lang="hr-HR" dirty="0"/>
              <a:t> </a:t>
            </a:r>
            <a:r>
              <a:rPr lang="hr-HR" dirty="0" err="1"/>
              <a:t>buyers</a:t>
            </a:r>
            <a:endParaRPr lang="hr-H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CF62C-5229-44E8-80C4-C24ABBDF3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393"/>
            <a:ext cx="7886700" cy="3679569"/>
          </a:xfrm>
        </p:spPr>
        <p:txBody>
          <a:bodyPr/>
          <a:lstStyle/>
          <a:p>
            <a:r>
              <a:rPr lang="hr-HR" dirty="0" err="1"/>
              <a:t>It’s</a:t>
            </a:r>
            <a:r>
              <a:rPr lang="hr-HR" dirty="0"/>
              <a:t>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about</a:t>
            </a:r>
            <a:r>
              <a:rPr lang="hr-HR" dirty="0"/>
              <a:t> </a:t>
            </a:r>
            <a:r>
              <a:rPr lang="hr-HR" dirty="0" err="1"/>
              <a:t>devising</a:t>
            </a:r>
            <a:r>
              <a:rPr lang="hr-HR" dirty="0"/>
              <a:t> how to </a:t>
            </a:r>
            <a:r>
              <a:rPr lang="hr-HR" dirty="0" err="1"/>
              <a:t>get</a:t>
            </a:r>
            <a:r>
              <a:rPr lang="hr-HR" dirty="0"/>
              <a:t> to </a:t>
            </a:r>
            <a:r>
              <a:rPr lang="hr-HR" dirty="0" err="1"/>
              <a:t>the</a:t>
            </a:r>
            <a:r>
              <a:rPr lang="hr-HR" dirty="0"/>
              <a:t> Mars…</a:t>
            </a:r>
          </a:p>
          <a:p>
            <a:r>
              <a:rPr lang="hr-HR" dirty="0"/>
              <a:t>… but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have</a:t>
            </a:r>
            <a:r>
              <a:rPr lang="hr-HR" dirty="0"/>
              <a:t> to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ambitious</a:t>
            </a:r>
            <a:endParaRPr lang="hr-HR" dirty="0"/>
          </a:p>
          <a:p>
            <a:r>
              <a:rPr lang="hr-HR" dirty="0" err="1"/>
              <a:t>It’s</a:t>
            </a:r>
            <a:r>
              <a:rPr lang="hr-HR" dirty="0"/>
              <a:t> </a:t>
            </a:r>
            <a:r>
              <a:rPr lang="hr-HR" dirty="0" err="1"/>
              <a:t>about</a:t>
            </a:r>
            <a:r>
              <a:rPr lang="hr-HR" dirty="0"/>
              <a:t> </a:t>
            </a:r>
            <a:r>
              <a:rPr lang="hr-HR" dirty="0" err="1"/>
              <a:t>changing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mindset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treat</a:t>
            </a:r>
            <a:r>
              <a:rPr lang="hr-HR" dirty="0"/>
              <a:t> </a:t>
            </a:r>
            <a:r>
              <a:rPr lang="hr-HR" dirty="0" err="1"/>
              <a:t>procurement</a:t>
            </a:r>
            <a:r>
              <a:rPr lang="hr-HR" dirty="0"/>
              <a:t> as a </a:t>
            </a:r>
            <a:r>
              <a:rPr lang="hr-HR" dirty="0" err="1"/>
              <a:t>strategic</a:t>
            </a:r>
            <a:r>
              <a:rPr lang="hr-HR" dirty="0"/>
              <a:t> </a:t>
            </a:r>
            <a:r>
              <a:rPr lang="hr-HR" dirty="0" err="1"/>
              <a:t>tool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not</a:t>
            </a:r>
            <a:r>
              <a:rPr lang="hr-HR" dirty="0"/>
              <a:t> as </a:t>
            </a:r>
            <a:r>
              <a:rPr lang="hr-HR" dirty="0" err="1"/>
              <a:t>an</a:t>
            </a:r>
            <a:r>
              <a:rPr lang="hr-HR" dirty="0"/>
              <a:t> </a:t>
            </a:r>
            <a:r>
              <a:rPr lang="hr-HR" dirty="0" err="1"/>
              <a:t>administrative</a:t>
            </a:r>
            <a:r>
              <a:rPr lang="hr-HR" dirty="0"/>
              <a:t> </a:t>
            </a:r>
            <a:r>
              <a:rPr lang="hr-HR" dirty="0" err="1"/>
              <a:t>burden</a:t>
            </a:r>
            <a:endParaRPr lang="hr-HR" dirty="0"/>
          </a:p>
          <a:p>
            <a:r>
              <a:rPr lang="hr-HR" dirty="0" err="1"/>
              <a:t>It’s</a:t>
            </a:r>
            <a:r>
              <a:rPr lang="hr-HR" dirty="0"/>
              <a:t> </a:t>
            </a:r>
            <a:r>
              <a:rPr lang="hr-HR" dirty="0" err="1"/>
              <a:t>about</a:t>
            </a:r>
            <a:r>
              <a:rPr lang="hr-HR" dirty="0"/>
              <a:t> </a:t>
            </a:r>
            <a:r>
              <a:rPr lang="hr-HR" dirty="0" err="1"/>
              <a:t>being</a:t>
            </a:r>
            <a:r>
              <a:rPr lang="hr-HR" dirty="0"/>
              <a:t> brave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taking</a:t>
            </a:r>
            <a:r>
              <a:rPr lang="hr-HR" dirty="0"/>
              <a:t> some </a:t>
            </a:r>
            <a:r>
              <a:rPr lang="hr-HR" dirty="0" err="1"/>
              <a:t>risks</a:t>
            </a:r>
            <a:r>
              <a:rPr lang="hr-HR" dirty="0"/>
              <a:t> – </a:t>
            </a:r>
            <a:r>
              <a:rPr lang="hr-HR" dirty="0" err="1"/>
              <a:t>non</a:t>
            </a:r>
            <a:r>
              <a:rPr lang="hr-HR" dirty="0"/>
              <a:t>-standard </a:t>
            </a:r>
            <a:r>
              <a:rPr lang="hr-HR" dirty="0" err="1"/>
              <a:t>procurement</a:t>
            </a:r>
            <a:r>
              <a:rPr lang="hr-HR" dirty="0"/>
              <a:t> </a:t>
            </a:r>
            <a:r>
              <a:rPr lang="hr-HR" dirty="0" err="1"/>
              <a:t>takes</a:t>
            </a:r>
            <a:r>
              <a:rPr lang="hr-HR" dirty="0"/>
              <a:t> more time </a:t>
            </a:r>
          </a:p>
          <a:p>
            <a:r>
              <a:rPr lang="hr-HR" dirty="0" err="1"/>
              <a:t>It’s</a:t>
            </a:r>
            <a:r>
              <a:rPr lang="hr-HR" dirty="0"/>
              <a:t> </a:t>
            </a:r>
            <a:r>
              <a:rPr lang="hr-HR" dirty="0" err="1"/>
              <a:t>about</a:t>
            </a:r>
            <a:r>
              <a:rPr lang="hr-HR" dirty="0"/>
              <a:t> </a:t>
            </a:r>
            <a:r>
              <a:rPr lang="hr-HR" dirty="0" err="1"/>
              <a:t>being</a:t>
            </a:r>
            <a:r>
              <a:rPr lang="hr-HR" dirty="0"/>
              <a:t> </a:t>
            </a:r>
            <a:r>
              <a:rPr lang="hr-HR" dirty="0" err="1"/>
              <a:t>open-minded</a:t>
            </a:r>
            <a:r>
              <a:rPr lang="hr-HR" dirty="0"/>
              <a:t>, </a:t>
            </a:r>
            <a:r>
              <a:rPr lang="hr-HR" dirty="0" err="1"/>
              <a:t>go</a:t>
            </a:r>
            <a:r>
              <a:rPr lang="hr-HR" dirty="0"/>
              <a:t> </a:t>
            </a:r>
            <a:r>
              <a:rPr lang="hr-HR" dirty="0" err="1"/>
              <a:t>out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ask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market </a:t>
            </a: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dirty="0" err="1"/>
              <a:t>If</a:t>
            </a:r>
            <a:r>
              <a:rPr lang="hr-HR" dirty="0"/>
              <a:t>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don’t</a:t>
            </a:r>
            <a:r>
              <a:rPr lang="hr-HR" dirty="0"/>
              <a:t> </a:t>
            </a:r>
            <a:r>
              <a:rPr lang="hr-HR" dirty="0" err="1"/>
              <a:t>ask</a:t>
            </a:r>
            <a:r>
              <a:rPr lang="hr-HR" dirty="0"/>
              <a:t>,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don’t</a:t>
            </a:r>
            <a:r>
              <a:rPr lang="hr-HR" dirty="0"/>
              <a:t> </a:t>
            </a:r>
            <a:r>
              <a:rPr lang="hr-HR" dirty="0" err="1"/>
              <a:t>get</a:t>
            </a:r>
            <a:r>
              <a:rPr lang="hr-HR" dirty="0"/>
              <a:t>!</a:t>
            </a:r>
          </a:p>
          <a:p>
            <a:r>
              <a:rPr lang="hr-HR" dirty="0" err="1"/>
              <a:t>Innovation</a:t>
            </a:r>
            <a:r>
              <a:rPr lang="hr-HR" dirty="0"/>
              <a:t> </a:t>
            </a:r>
            <a:r>
              <a:rPr lang="hr-HR" dirty="0" err="1"/>
              <a:t>or</a:t>
            </a:r>
            <a:r>
              <a:rPr lang="hr-HR" dirty="0"/>
              <a:t> no </a:t>
            </a:r>
            <a:r>
              <a:rPr lang="hr-HR" dirty="0" err="1"/>
              <a:t>innovation</a:t>
            </a:r>
            <a:r>
              <a:rPr lang="hr-HR" dirty="0"/>
              <a:t>, </a:t>
            </a:r>
            <a:r>
              <a:rPr lang="hr-HR" dirty="0" err="1"/>
              <a:t>it’s</a:t>
            </a:r>
            <a:r>
              <a:rPr lang="hr-HR" dirty="0"/>
              <a:t> </a:t>
            </a:r>
            <a:r>
              <a:rPr lang="hr-HR" dirty="0" err="1"/>
              <a:t>about</a:t>
            </a:r>
            <a:r>
              <a:rPr lang="hr-HR" dirty="0"/>
              <a:t> </a:t>
            </a:r>
            <a:r>
              <a:rPr lang="hr-HR" dirty="0" err="1"/>
              <a:t>getting</a:t>
            </a:r>
            <a:r>
              <a:rPr lang="hr-HR" dirty="0"/>
              <a:t> </a:t>
            </a:r>
            <a:r>
              <a:rPr lang="hr-HR" dirty="0" err="1"/>
              <a:t>better</a:t>
            </a:r>
            <a:r>
              <a:rPr lang="hr-HR" dirty="0"/>
              <a:t> </a:t>
            </a:r>
            <a:r>
              <a:rPr lang="hr-HR" dirty="0" err="1"/>
              <a:t>value</a:t>
            </a:r>
            <a:r>
              <a:rPr lang="hr-HR" dirty="0"/>
              <a:t> for </a:t>
            </a:r>
            <a:r>
              <a:rPr lang="hr-HR" dirty="0" err="1"/>
              <a:t>money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74333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58969-6A53-40B4-A2E4-F4F160A7A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76516"/>
            <a:ext cx="7886700" cy="1120877"/>
          </a:xfrm>
        </p:spPr>
        <p:txBody>
          <a:bodyPr/>
          <a:lstStyle/>
          <a:p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takeaways</a:t>
            </a:r>
            <a:r>
              <a:rPr lang="hr-HR" dirty="0"/>
              <a:t> for </a:t>
            </a:r>
            <a:r>
              <a:rPr lang="hr-HR" dirty="0" err="1"/>
              <a:t>policy</a:t>
            </a:r>
            <a:r>
              <a:rPr lang="hr-HR" dirty="0"/>
              <a:t> </a:t>
            </a:r>
            <a:r>
              <a:rPr lang="hr-HR" dirty="0" err="1"/>
              <a:t>makers</a:t>
            </a:r>
            <a:endParaRPr lang="hr-H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CF62C-5229-44E8-80C4-C24ABBDF3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393"/>
            <a:ext cx="7886700" cy="3679569"/>
          </a:xfrm>
        </p:spPr>
        <p:txBody>
          <a:bodyPr/>
          <a:lstStyle/>
          <a:p>
            <a:r>
              <a:rPr lang="en-GB" dirty="0"/>
              <a:t>Innovation procurement comes with the risk for public buyers – grants/programmes should reward those willing to take risks</a:t>
            </a:r>
          </a:p>
          <a:p>
            <a:r>
              <a:rPr lang="en-GB" dirty="0"/>
              <a:t>Policy instruments could be divided into sectors but allow flexibility (example: ICT is universally present in almost all sectors)</a:t>
            </a:r>
          </a:p>
          <a:p>
            <a:r>
              <a:rPr lang="en-GB" dirty="0"/>
              <a:t>Allow mistakes when managing programmes </a:t>
            </a:r>
            <a:r>
              <a:rPr lang="hr-HR" dirty="0"/>
              <a:t>- </a:t>
            </a:r>
            <a:r>
              <a:rPr lang="hr-HR" dirty="0" err="1"/>
              <a:t>sometimes</a:t>
            </a:r>
            <a:r>
              <a:rPr lang="en-GB" dirty="0"/>
              <a:t> the outcome of innovation procurement could be disappointing</a:t>
            </a:r>
            <a:endParaRPr lang="hr-HR" dirty="0"/>
          </a:p>
          <a:p>
            <a:r>
              <a:rPr lang="hr-HR" dirty="0" err="1"/>
              <a:t>Assess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maturity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ecosystem</a:t>
            </a:r>
            <a:r>
              <a:rPr lang="hr-HR" dirty="0"/>
              <a:t> – </a:t>
            </a:r>
            <a:r>
              <a:rPr lang="hr-HR" dirty="0" err="1"/>
              <a:t>uptake</a:t>
            </a:r>
            <a:r>
              <a:rPr lang="hr-HR" dirty="0"/>
              <a:t> </a:t>
            </a:r>
            <a:r>
              <a:rPr lang="hr-HR" dirty="0" err="1"/>
              <a:t>phase</a:t>
            </a:r>
            <a:r>
              <a:rPr lang="hr-HR" dirty="0"/>
              <a:t> vs. mature </a:t>
            </a:r>
            <a:r>
              <a:rPr lang="hr-HR" dirty="0" err="1"/>
              <a:t>phase</a:t>
            </a:r>
            <a:endParaRPr lang="hr-HR" dirty="0"/>
          </a:p>
          <a:p>
            <a:r>
              <a:rPr lang="hr-HR" dirty="0" err="1"/>
              <a:t>Ensure</a:t>
            </a:r>
            <a:r>
              <a:rPr lang="hr-HR" dirty="0"/>
              <a:t> (some </a:t>
            </a:r>
            <a:r>
              <a:rPr lang="hr-HR" dirty="0" err="1"/>
              <a:t>kind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) </a:t>
            </a:r>
            <a:r>
              <a:rPr lang="hr-HR" dirty="0" err="1"/>
              <a:t>technical</a:t>
            </a:r>
            <a:r>
              <a:rPr lang="hr-HR" dirty="0"/>
              <a:t> </a:t>
            </a:r>
            <a:r>
              <a:rPr lang="hr-HR" dirty="0" err="1"/>
              <a:t>assistance</a:t>
            </a:r>
            <a:endParaRPr lang="hr-H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9259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58969-6A53-40B4-A2E4-F4F160A7A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76516"/>
            <a:ext cx="7886700" cy="1120877"/>
          </a:xfrm>
        </p:spPr>
        <p:txBody>
          <a:bodyPr/>
          <a:lstStyle/>
          <a:p>
            <a:r>
              <a:rPr lang="hr-HR" dirty="0" err="1"/>
              <a:t>If</a:t>
            </a:r>
            <a:r>
              <a:rPr lang="hr-HR" dirty="0"/>
              <a:t>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want</a:t>
            </a:r>
            <a:r>
              <a:rPr lang="hr-HR" dirty="0"/>
              <a:t> to </a:t>
            </a:r>
            <a:r>
              <a:rPr lang="hr-HR" dirty="0" err="1"/>
              <a:t>learn</a:t>
            </a:r>
            <a:r>
              <a:rPr lang="hr-HR" dirty="0"/>
              <a:t> more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CF62C-5229-44E8-80C4-C24ABBDF3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393"/>
            <a:ext cx="7886700" cy="3679569"/>
          </a:xfrm>
        </p:spPr>
        <p:txBody>
          <a:bodyPr/>
          <a:lstStyle/>
          <a:p>
            <a:r>
              <a:rPr lang="hr-HR" dirty="0" err="1"/>
              <a:t>Join</a:t>
            </a:r>
            <a:r>
              <a:rPr lang="hr-HR" dirty="0"/>
              <a:t> </a:t>
            </a:r>
            <a:r>
              <a:rPr lang="hr-HR" b="1" dirty="0"/>
              <a:t>MED PPI Network </a:t>
            </a:r>
            <a:r>
              <a:rPr lang="hr-HR" dirty="0"/>
              <a:t>@ Procurement Forum</a:t>
            </a:r>
          </a:p>
          <a:p>
            <a:r>
              <a:rPr lang="hr-HR" dirty="0" err="1"/>
              <a:t>Join</a:t>
            </a:r>
            <a:r>
              <a:rPr lang="hr-HR" dirty="0"/>
              <a:t> </a:t>
            </a:r>
            <a:r>
              <a:rPr lang="hr-HR" b="1" dirty="0"/>
              <a:t>MED PPI Network </a:t>
            </a:r>
            <a:r>
              <a:rPr lang="hr-HR" dirty="0"/>
              <a:t>@ LinkedIn</a:t>
            </a:r>
          </a:p>
          <a:p>
            <a:r>
              <a:rPr lang="hr-HR" dirty="0" err="1"/>
              <a:t>Follow</a:t>
            </a:r>
            <a:r>
              <a:rPr lang="hr-HR" dirty="0"/>
              <a:t> </a:t>
            </a:r>
            <a:r>
              <a:rPr lang="hr-HR" dirty="0" err="1"/>
              <a:t>us</a:t>
            </a:r>
            <a:r>
              <a:rPr lang="hr-HR" dirty="0"/>
              <a:t> on Twitter, Facebook </a:t>
            </a:r>
            <a:r>
              <a:rPr lang="hr-HR" dirty="0" err="1"/>
              <a:t>and</a:t>
            </a:r>
            <a:r>
              <a:rPr lang="hr-HR" dirty="0"/>
              <a:t> web </a:t>
            </a:r>
            <a:r>
              <a:rPr lang="hr-HR" dirty="0" err="1"/>
              <a:t>page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… </a:t>
            </a:r>
            <a:r>
              <a:rPr lang="hr-HR" dirty="0" err="1"/>
              <a:t>because</a:t>
            </a:r>
            <a:r>
              <a:rPr lang="hr-HR" dirty="0"/>
              <a:t> </a:t>
            </a:r>
            <a:r>
              <a:rPr lang="hr-HR" dirty="0" err="1"/>
              <a:t>we</a:t>
            </a:r>
            <a:r>
              <a:rPr lang="hr-HR" dirty="0"/>
              <a:t> are </a:t>
            </a:r>
            <a:r>
              <a:rPr lang="hr-HR" dirty="0" err="1"/>
              <a:t>about</a:t>
            </a:r>
            <a:r>
              <a:rPr lang="hr-HR" dirty="0"/>
              <a:t> to </a:t>
            </a:r>
            <a:r>
              <a:rPr lang="hr-HR" dirty="0" err="1"/>
              <a:t>publish</a:t>
            </a:r>
            <a:r>
              <a:rPr lang="hr-HR" dirty="0"/>
              <a:t> </a:t>
            </a:r>
            <a:r>
              <a:rPr lang="hr-HR" dirty="0" err="1"/>
              <a:t>interesting</a:t>
            </a:r>
            <a:r>
              <a:rPr lang="hr-HR" dirty="0"/>
              <a:t> </a:t>
            </a:r>
            <a:r>
              <a:rPr lang="hr-HR" dirty="0" err="1"/>
              <a:t>content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following</a:t>
            </a:r>
            <a:r>
              <a:rPr lang="hr-HR" dirty="0"/>
              <a:t>  </a:t>
            </a:r>
            <a:r>
              <a:rPr lang="hr-HR" dirty="0" err="1"/>
              <a:t>months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err="1"/>
              <a:t>Or</a:t>
            </a:r>
            <a:r>
              <a:rPr lang="hr-HR" dirty="0"/>
              <a:t> </a:t>
            </a:r>
            <a:r>
              <a:rPr lang="hr-HR" dirty="0" err="1"/>
              <a:t>simply</a:t>
            </a:r>
            <a:r>
              <a:rPr lang="hr-HR" dirty="0"/>
              <a:t> </a:t>
            </a:r>
            <a:r>
              <a:rPr lang="hr-HR" dirty="0" err="1"/>
              <a:t>contact</a:t>
            </a:r>
            <a:r>
              <a:rPr lang="hr-HR" dirty="0"/>
              <a:t> </a:t>
            </a:r>
            <a:r>
              <a:rPr lang="hr-HR" dirty="0" err="1"/>
              <a:t>us</a:t>
            </a:r>
            <a:r>
              <a:rPr lang="hr-HR" dirty="0"/>
              <a:t> at</a:t>
            </a:r>
          </a:p>
          <a:p>
            <a:pPr marL="0" indent="0">
              <a:buNone/>
            </a:pPr>
            <a:r>
              <a:rPr lang="hr-HR" b="1" dirty="0">
                <a:hlinkClick r:id="rId3"/>
              </a:rPr>
              <a:t>ivan.simic@rea-sjever.hr</a:t>
            </a:r>
            <a:r>
              <a:rPr lang="hr-HR" dirty="0"/>
              <a:t> </a:t>
            </a:r>
            <a:r>
              <a:rPr lang="hr-HR" dirty="0" err="1"/>
              <a:t>or</a:t>
            </a:r>
            <a:endParaRPr lang="hr-HR" dirty="0"/>
          </a:p>
          <a:p>
            <a:pPr marL="0" indent="0">
              <a:buNone/>
            </a:pPr>
            <a:r>
              <a:rPr lang="hr-HR" b="1" dirty="0">
                <a:hlinkClick r:id="rId4"/>
              </a:rPr>
              <a:t>denis.premec@rea-sjever.hr</a:t>
            </a:r>
            <a:r>
              <a:rPr lang="hr-HR" b="1" dirty="0"/>
              <a:t> </a:t>
            </a:r>
          </a:p>
          <a:p>
            <a:pPr marL="0" indent="0">
              <a:buNone/>
            </a:pP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645488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780731"/>
            <a:ext cx="6858000" cy="2387600"/>
          </a:xfrm>
        </p:spPr>
        <p:txBody>
          <a:bodyPr anchor="ctr" anchorCtr="0">
            <a:normAutofit/>
          </a:bodyPr>
          <a:lstStyle/>
          <a:p>
            <a:r>
              <a:rPr lang="hr-HR" b="1" dirty="0" err="1"/>
              <a:t>Prominent</a:t>
            </a:r>
            <a:r>
              <a:rPr lang="hr-HR" b="1" dirty="0"/>
              <a:t> MED project</a:t>
            </a:r>
            <a:br>
              <a:rPr lang="hr-HR" b="1" dirty="0"/>
            </a:br>
            <a:r>
              <a:rPr lang="hr-HR" sz="2700" dirty="0"/>
              <a:t>E</a:t>
            </a:r>
            <a:r>
              <a:rPr lang="en-US" sz="2700" dirty="0" err="1"/>
              <a:t>xperiences</a:t>
            </a:r>
            <a:r>
              <a:rPr lang="en-US" sz="2700" dirty="0"/>
              <a:t> of PPI in small Mediterranean municipalities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60406"/>
            <a:ext cx="6858000" cy="1655762"/>
          </a:xfrm>
        </p:spPr>
        <p:txBody>
          <a:bodyPr>
            <a:normAutofit/>
          </a:bodyPr>
          <a:lstStyle/>
          <a:p>
            <a:r>
              <a:rPr lang="hr-HR" sz="2400" dirty="0" err="1">
                <a:latin typeface="+mj-lt"/>
              </a:rPr>
              <a:t>Presented</a:t>
            </a:r>
            <a:r>
              <a:rPr lang="hr-HR" sz="2400" dirty="0">
                <a:latin typeface="+mj-lt"/>
              </a:rPr>
              <a:t> </a:t>
            </a:r>
            <a:r>
              <a:rPr lang="hr-HR" sz="2400" dirty="0" err="1">
                <a:latin typeface="+mj-lt"/>
              </a:rPr>
              <a:t>by</a:t>
            </a:r>
            <a:endParaRPr lang="hr-HR" sz="2400" dirty="0">
              <a:latin typeface="+mj-lt"/>
            </a:endParaRPr>
          </a:p>
          <a:p>
            <a:r>
              <a:rPr lang="hr-HR" sz="2400" dirty="0">
                <a:latin typeface="+mj-lt"/>
              </a:rPr>
              <a:t>Ivan Šimić</a:t>
            </a:r>
          </a:p>
          <a:p>
            <a:r>
              <a:rPr lang="hr-HR" sz="2400" dirty="0" err="1">
                <a:latin typeface="+mj-lt"/>
              </a:rPr>
              <a:t>Managing</a:t>
            </a:r>
            <a:r>
              <a:rPr lang="hr-HR" sz="2400" dirty="0">
                <a:latin typeface="+mj-lt"/>
              </a:rPr>
              <a:t> </a:t>
            </a:r>
            <a:r>
              <a:rPr lang="hr-HR" sz="2400" dirty="0" err="1">
                <a:latin typeface="+mj-lt"/>
              </a:rPr>
              <a:t>Director</a:t>
            </a:r>
            <a:r>
              <a:rPr lang="hr-HR" sz="2400" dirty="0">
                <a:latin typeface="+mj-lt"/>
              </a:rPr>
              <a:t> </a:t>
            </a:r>
            <a:r>
              <a:rPr lang="hr-HR" sz="2400" dirty="0" err="1">
                <a:latin typeface="+mj-lt"/>
              </a:rPr>
              <a:t>of</a:t>
            </a:r>
            <a:r>
              <a:rPr lang="hr-HR" sz="2400" dirty="0">
                <a:latin typeface="+mj-lt"/>
              </a:rPr>
              <a:t> Regional Energy </a:t>
            </a:r>
            <a:r>
              <a:rPr lang="hr-HR" sz="2400" dirty="0" err="1">
                <a:latin typeface="+mj-lt"/>
              </a:rPr>
              <a:t>Agency</a:t>
            </a:r>
            <a:r>
              <a:rPr lang="hr-HR" sz="2400" dirty="0">
                <a:latin typeface="+mj-lt"/>
              </a:rPr>
              <a:t> North</a:t>
            </a:r>
            <a:endParaRPr lang="en-GB" sz="2400" dirty="0">
              <a:latin typeface="+mj-lt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ABB1F0F3-DAE5-447A-8E8B-0D9AC83F04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3804" y="0"/>
            <a:ext cx="3600196" cy="138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84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58969-6A53-40B4-A2E4-F4F160A7A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76516"/>
            <a:ext cx="7886700" cy="1120877"/>
          </a:xfrm>
        </p:spPr>
        <p:txBody>
          <a:bodyPr/>
          <a:lstStyle/>
          <a:p>
            <a:r>
              <a:rPr lang="hr-HR" b="1" dirty="0" err="1"/>
              <a:t>About</a:t>
            </a:r>
            <a:r>
              <a:rPr lang="hr-HR" b="1" dirty="0"/>
              <a:t> </a:t>
            </a:r>
            <a:r>
              <a:rPr lang="hr-HR" b="1" dirty="0" err="1"/>
              <a:t>the</a:t>
            </a:r>
            <a:r>
              <a:rPr lang="hr-HR" b="1" dirty="0"/>
              <a:t> project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CF62C-5229-44E8-80C4-C24ABBDF3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393"/>
            <a:ext cx="7886700" cy="3679569"/>
          </a:xfrm>
        </p:spPr>
        <p:txBody>
          <a:bodyPr>
            <a:normAutofit fontScale="92500" lnSpcReduction="10000"/>
          </a:bodyPr>
          <a:lstStyle/>
          <a:p>
            <a:r>
              <a:rPr lang="hr-HR" dirty="0" err="1"/>
              <a:t>Main</a:t>
            </a:r>
            <a:r>
              <a:rPr lang="hr-HR" dirty="0"/>
              <a:t> </a:t>
            </a:r>
            <a:r>
              <a:rPr lang="hr-HR" dirty="0" err="1"/>
              <a:t>goals</a:t>
            </a:r>
            <a:endParaRPr lang="hr-HR" dirty="0"/>
          </a:p>
          <a:p>
            <a:pPr lvl="1"/>
            <a:r>
              <a:rPr lang="hr-HR" dirty="0"/>
              <a:t>To </a:t>
            </a:r>
            <a:r>
              <a:rPr lang="hr-HR" dirty="0" err="1"/>
              <a:t>support</a:t>
            </a:r>
            <a:r>
              <a:rPr lang="hr-HR" dirty="0"/>
              <a:t> </a:t>
            </a:r>
            <a:r>
              <a:rPr lang="hr-HR" dirty="0" err="1"/>
              <a:t>innovation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MED </a:t>
            </a:r>
            <a:r>
              <a:rPr lang="hr-HR" dirty="0" err="1"/>
              <a:t>area</a:t>
            </a:r>
            <a:r>
              <a:rPr lang="hr-HR" dirty="0"/>
              <a:t> </a:t>
            </a:r>
            <a:r>
              <a:rPr lang="hr-HR" dirty="0" err="1"/>
              <a:t>by</a:t>
            </a:r>
            <a:r>
              <a:rPr lang="hr-HR" dirty="0"/>
              <a:t> </a:t>
            </a:r>
            <a:r>
              <a:rPr lang="hr-HR" dirty="0" err="1"/>
              <a:t>using</a:t>
            </a:r>
            <a:r>
              <a:rPr lang="hr-HR" dirty="0"/>
              <a:t> PPI (4 pilot </a:t>
            </a:r>
            <a:r>
              <a:rPr lang="hr-HR" dirty="0" err="1"/>
              <a:t>projects</a:t>
            </a:r>
            <a:r>
              <a:rPr lang="hr-HR" dirty="0"/>
              <a:t>)</a:t>
            </a:r>
          </a:p>
          <a:p>
            <a:pPr lvl="1"/>
            <a:r>
              <a:rPr lang="hr-HR" dirty="0"/>
              <a:t>To test </a:t>
            </a:r>
            <a:r>
              <a:rPr lang="hr-HR" dirty="0" err="1"/>
              <a:t>relevance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small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medium</a:t>
            </a:r>
            <a:r>
              <a:rPr lang="hr-HR" dirty="0"/>
              <a:t> </a:t>
            </a:r>
            <a:r>
              <a:rPr lang="hr-HR" dirty="0" err="1"/>
              <a:t>municipalities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test </a:t>
            </a:r>
            <a:r>
              <a:rPr lang="hr-HR" dirty="0" err="1"/>
              <a:t>relevance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PPI to </a:t>
            </a:r>
            <a:r>
              <a:rPr lang="hr-HR" dirty="0" err="1"/>
              <a:t>needs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challenges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S&amp;M </a:t>
            </a:r>
            <a:r>
              <a:rPr lang="hr-HR" dirty="0" err="1"/>
              <a:t>municipalities</a:t>
            </a:r>
            <a:endParaRPr lang="hr-HR" dirty="0"/>
          </a:p>
          <a:p>
            <a:r>
              <a:rPr lang="hr-HR" dirty="0" err="1"/>
              <a:t>Duration</a:t>
            </a:r>
            <a:r>
              <a:rPr lang="hr-HR" dirty="0"/>
              <a:t> – 36 + 6 </a:t>
            </a:r>
            <a:r>
              <a:rPr lang="hr-HR" dirty="0" err="1"/>
              <a:t>months</a:t>
            </a:r>
            <a:endParaRPr lang="hr-HR" dirty="0"/>
          </a:p>
          <a:p>
            <a:r>
              <a:rPr lang="hr-HR" dirty="0" err="1"/>
              <a:t>Level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support</a:t>
            </a:r>
            <a:r>
              <a:rPr lang="hr-HR" dirty="0"/>
              <a:t> – 200,000 euro per pilot</a:t>
            </a:r>
          </a:p>
          <a:p>
            <a:r>
              <a:rPr lang="hr-HR" dirty="0" err="1"/>
              <a:t>Partnership</a:t>
            </a:r>
            <a:endParaRPr lang="hr-HR" dirty="0"/>
          </a:p>
          <a:p>
            <a:pPr lvl="1"/>
            <a:r>
              <a:rPr lang="hr-HR" dirty="0"/>
              <a:t>CSTB (FR) </a:t>
            </a:r>
            <a:r>
              <a:rPr lang="hr-HR" dirty="0" err="1"/>
              <a:t>providing</a:t>
            </a:r>
            <a:r>
              <a:rPr lang="hr-HR" dirty="0"/>
              <a:t> </a:t>
            </a:r>
            <a:r>
              <a:rPr lang="hr-HR" dirty="0" err="1"/>
              <a:t>overall</a:t>
            </a:r>
            <a:r>
              <a:rPr lang="hr-HR" dirty="0"/>
              <a:t> </a:t>
            </a:r>
            <a:r>
              <a:rPr lang="hr-HR" dirty="0" err="1"/>
              <a:t>expertise</a:t>
            </a:r>
            <a:r>
              <a:rPr lang="hr-HR" dirty="0"/>
              <a:t> on </a:t>
            </a:r>
            <a:r>
              <a:rPr lang="hr-HR" dirty="0" err="1"/>
              <a:t>energy</a:t>
            </a:r>
            <a:r>
              <a:rPr lang="hr-HR" dirty="0"/>
              <a:t> </a:t>
            </a:r>
            <a:r>
              <a:rPr lang="hr-HR" dirty="0" err="1"/>
              <a:t>efficiency</a:t>
            </a:r>
            <a:endParaRPr lang="hr-HR" dirty="0"/>
          </a:p>
          <a:p>
            <a:pPr lvl="1"/>
            <a:r>
              <a:rPr lang="hr-HR" dirty="0"/>
              <a:t>4 </a:t>
            </a:r>
            <a:r>
              <a:rPr lang="hr-HR" dirty="0" err="1"/>
              <a:t>pairs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national</a:t>
            </a:r>
            <a:r>
              <a:rPr lang="hr-HR" dirty="0"/>
              <a:t> </a:t>
            </a:r>
            <a:r>
              <a:rPr lang="hr-HR" dirty="0" err="1"/>
              <a:t>partners</a:t>
            </a:r>
            <a:r>
              <a:rPr lang="hr-HR" dirty="0"/>
              <a:t> – </a:t>
            </a:r>
            <a:r>
              <a:rPr lang="hr-HR" dirty="0" err="1"/>
              <a:t>public</a:t>
            </a:r>
            <a:r>
              <a:rPr lang="hr-HR" dirty="0"/>
              <a:t> </a:t>
            </a:r>
            <a:r>
              <a:rPr lang="hr-HR" dirty="0" err="1"/>
              <a:t>authority</a:t>
            </a:r>
            <a:r>
              <a:rPr lang="hr-HR" dirty="0"/>
              <a:t> + </a:t>
            </a:r>
            <a:r>
              <a:rPr lang="hr-HR" dirty="0" err="1"/>
              <a:t>technical</a:t>
            </a:r>
            <a:r>
              <a:rPr lang="hr-HR" dirty="0"/>
              <a:t> partner</a:t>
            </a:r>
          </a:p>
          <a:p>
            <a:pPr lvl="2"/>
            <a:r>
              <a:rPr lang="hr-HR" dirty="0"/>
              <a:t>PT - CIMBAL (</a:t>
            </a:r>
            <a:r>
              <a:rPr lang="hr-HR" dirty="0" err="1"/>
              <a:t>Mertola</a:t>
            </a:r>
            <a:r>
              <a:rPr lang="hr-HR" dirty="0"/>
              <a:t> – 7,200; </a:t>
            </a:r>
            <a:r>
              <a:rPr lang="hr-HR" dirty="0" err="1"/>
              <a:t>Serpa</a:t>
            </a:r>
            <a:r>
              <a:rPr lang="hr-HR" dirty="0"/>
              <a:t> – 15,600 </a:t>
            </a:r>
            <a:r>
              <a:rPr lang="hr-HR" dirty="0" err="1"/>
              <a:t>inhabitants</a:t>
            </a:r>
            <a:r>
              <a:rPr lang="hr-HR" dirty="0"/>
              <a:t>) + </a:t>
            </a:r>
            <a:r>
              <a:rPr lang="hr-HR" dirty="0" err="1"/>
              <a:t>Irradiare</a:t>
            </a:r>
            <a:endParaRPr lang="hr-HR" dirty="0"/>
          </a:p>
          <a:p>
            <a:pPr lvl="2"/>
            <a:r>
              <a:rPr lang="hr-HR" dirty="0"/>
              <a:t>ES – Consorci de la Ribera (</a:t>
            </a:r>
            <a:r>
              <a:rPr lang="hr-HR" dirty="0" err="1"/>
              <a:t>Alzira</a:t>
            </a:r>
            <a:r>
              <a:rPr lang="hr-HR" dirty="0"/>
              <a:t> – 44,000 </a:t>
            </a:r>
            <a:r>
              <a:rPr lang="hr-HR" dirty="0" err="1"/>
              <a:t>inhabitants</a:t>
            </a:r>
            <a:r>
              <a:rPr lang="hr-HR" dirty="0"/>
              <a:t>) + </a:t>
            </a:r>
            <a:r>
              <a:rPr lang="hr-HR" dirty="0" err="1"/>
              <a:t>Polytechnic</a:t>
            </a:r>
            <a:r>
              <a:rPr lang="hr-HR" dirty="0"/>
              <a:t> University </a:t>
            </a:r>
            <a:r>
              <a:rPr lang="hr-HR" dirty="0" err="1"/>
              <a:t>of</a:t>
            </a:r>
            <a:r>
              <a:rPr lang="hr-HR" dirty="0"/>
              <a:t> Valencia</a:t>
            </a:r>
          </a:p>
          <a:p>
            <a:pPr lvl="2"/>
            <a:r>
              <a:rPr lang="hr-HR" dirty="0"/>
              <a:t>IT – </a:t>
            </a:r>
            <a:r>
              <a:rPr lang="hr-HR" dirty="0" err="1"/>
              <a:t>Municipality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Narni (19,200 </a:t>
            </a:r>
            <a:r>
              <a:rPr lang="hr-HR" dirty="0" err="1"/>
              <a:t>inhabitants</a:t>
            </a:r>
            <a:r>
              <a:rPr lang="hr-HR" dirty="0"/>
              <a:t>) + </a:t>
            </a:r>
            <a:r>
              <a:rPr lang="hr-HR" dirty="0" err="1"/>
              <a:t>Sviluppumbria</a:t>
            </a:r>
            <a:endParaRPr lang="hr-HR" dirty="0"/>
          </a:p>
          <a:p>
            <a:pPr lvl="2"/>
            <a:r>
              <a:rPr lang="hr-HR" dirty="0"/>
              <a:t>HR – City </a:t>
            </a:r>
            <a:r>
              <a:rPr lang="hr-HR" dirty="0" err="1"/>
              <a:t>of</a:t>
            </a:r>
            <a:r>
              <a:rPr lang="hr-HR" dirty="0"/>
              <a:t> Koprivnica (30,800 </a:t>
            </a:r>
            <a:r>
              <a:rPr lang="hr-HR" dirty="0" err="1"/>
              <a:t>inhabitants</a:t>
            </a:r>
            <a:r>
              <a:rPr lang="hr-HR" dirty="0"/>
              <a:t>) + REA North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25577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58969-6A53-40B4-A2E4-F4F160A7A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76516"/>
            <a:ext cx="7886700" cy="1081549"/>
          </a:xfrm>
        </p:spPr>
        <p:txBody>
          <a:bodyPr/>
          <a:lstStyle/>
          <a:p>
            <a:r>
              <a:rPr lang="hr-HR" b="1" dirty="0" err="1"/>
              <a:t>Key</a:t>
            </a:r>
            <a:r>
              <a:rPr lang="hr-HR" b="1" dirty="0"/>
              <a:t> </a:t>
            </a:r>
            <a:r>
              <a:rPr lang="hr-HR" b="1" dirty="0" err="1"/>
              <a:t>challenges</a:t>
            </a:r>
            <a:endParaRPr lang="hr-HR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CF62C-5229-44E8-80C4-C24ABBDF39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2458065"/>
            <a:ext cx="3886200" cy="371889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300" b="1" dirty="0"/>
              <a:t>Big </a:t>
            </a:r>
            <a:r>
              <a:rPr lang="hr-HR" sz="2300" b="1" dirty="0" err="1"/>
              <a:t>picture</a:t>
            </a:r>
            <a:endParaRPr lang="hr-HR" sz="2300" b="1" dirty="0"/>
          </a:p>
          <a:p>
            <a:r>
              <a:rPr lang="hr-HR" dirty="0" err="1"/>
              <a:t>Level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experience</a:t>
            </a:r>
            <a:r>
              <a:rPr lang="hr-HR" dirty="0"/>
              <a:t> per </a:t>
            </a:r>
            <a:r>
              <a:rPr lang="hr-HR" dirty="0" err="1"/>
              <a:t>country</a:t>
            </a:r>
            <a:endParaRPr lang="hr-HR" dirty="0"/>
          </a:p>
          <a:p>
            <a:pPr lvl="1"/>
            <a:r>
              <a:rPr lang="hr-HR" dirty="0"/>
              <a:t>PT – </a:t>
            </a:r>
            <a:r>
              <a:rPr lang="hr-HR" dirty="0" err="1"/>
              <a:t>very</a:t>
            </a:r>
            <a:r>
              <a:rPr lang="hr-HR" dirty="0"/>
              <a:t> </a:t>
            </a:r>
            <a:r>
              <a:rPr lang="hr-HR" dirty="0" err="1"/>
              <a:t>limited</a:t>
            </a:r>
            <a:r>
              <a:rPr lang="hr-HR" dirty="0"/>
              <a:t>, </a:t>
            </a:r>
            <a:r>
              <a:rPr lang="hr-HR" dirty="0" err="1"/>
              <a:t>close</a:t>
            </a:r>
            <a:r>
              <a:rPr lang="hr-HR" dirty="0"/>
              <a:t> to none</a:t>
            </a:r>
          </a:p>
          <a:p>
            <a:pPr lvl="1"/>
            <a:r>
              <a:rPr lang="hr-HR" dirty="0"/>
              <a:t>ES – </a:t>
            </a:r>
            <a:r>
              <a:rPr lang="hr-HR" dirty="0" err="1"/>
              <a:t>medium</a:t>
            </a:r>
            <a:endParaRPr lang="hr-HR" dirty="0"/>
          </a:p>
          <a:p>
            <a:pPr lvl="1"/>
            <a:r>
              <a:rPr lang="hr-HR" dirty="0"/>
              <a:t>IT – </a:t>
            </a:r>
            <a:r>
              <a:rPr lang="hr-HR" dirty="0" err="1"/>
              <a:t>limited</a:t>
            </a:r>
            <a:r>
              <a:rPr lang="hr-HR" dirty="0"/>
              <a:t>, </a:t>
            </a:r>
            <a:r>
              <a:rPr lang="hr-HR" dirty="0" err="1"/>
              <a:t>mainly</a:t>
            </a:r>
            <a:r>
              <a:rPr lang="hr-HR" dirty="0"/>
              <a:t> on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theoretical</a:t>
            </a:r>
            <a:r>
              <a:rPr lang="hr-HR" dirty="0"/>
              <a:t> </a:t>
            </a:r>
            <a:r>
              <a:rPr lang="hr-HR" dirty="0" err="1"/>
              <a:t>level</a:t>
            </a:r>
            <a:endParaRPr lang="hr-HR" dirty="0"/>
          </a:p>
          <a:p>
            <a:pPr lvl="1"/>
            <a:r>
              <a:rPr lang="hr-HR" dirty="0"/>
              <a:t>HR – none</a:t>
            </a:r>
          </a:p>
          <a:p>
            <a:r>
              <a:rPr lang="hr-HR" dirty="0" err="1"/>
              <a:t>Size</a:t>
            </a:r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C6D77-50C5-416D-9B48-37CF674A0E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2458065"/>
            <a:ext cx="3886200" cy="371889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300" b="1" dirty="0" err="1"/>
              <a:t>Small</a:t>
            </a:r>
            <a:r>
              <a:rPr lang="hr-HR" sz="2300" b="1" dirty="0"/>
              <a:t> </a:t>
            </a:r>
            <a:r>
              <a:rPr lang="hr-HR" sz="2300" b="1" dirty="0" err="1"/>
              <a:t>picture</a:t>
            </a:r>
            <a:endParaRPr lang="hr-HR" sz="2300" b="1" dirty="0"/>
          </a:p>
          <a:p>
            <a:r>
              <a:rPr lang="hr-HR" dirty="0" err="1"/>
              <a:t>So</a:t>
            </a:r>
            <a:r>
              <a:rPr lang="hr-HR" dirty="0"/>
              <a:t>, </a:t>
            </a:r>
            <a:r>
              <a:rPr lang="hr-HR" dirty="0" err="1"/>
              <a:t>what</a:t>
            </a:r>
            <a:r>
              <a:rPr lang="hr-HR" dirty="0"/>
              <a:t> </a:t>
            </a:r>
            <a:r>
              <a:rPr lang="hr-HR" dirty="0" err="1"/>
              <a:t>exactly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this</a:t>
            </a:r>
            <a:r>
              <a:rPr lang="hr-HR" dirty="0"/>
              <a:t> PPI?</a:t>
            </a:r>
          </a:p>
          <a:p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legal?</a:t>
            </a:r>
          </a:p>
          <a:p>
            <a:r>
              <a:rPr lang="hr-HR" dirty="0"/>
              <a:t>Do </a:t>
            </a:r>
            <a:r>
              <a:rPr lang="hr-HR" dirty="0" err="1"/>
              <a:t>we</a:t>
            </a:r>
            <a:r>
              <a:rPr lang="hr-HR" dirty="0"/>
              <a:t> </a:t>
            </a:r>
            <a:r>
              <a:rPr lang="hr-HR" dirty="0" err="1"/>
              <a:t>know</a:t>
            </a:r>
            <a:r>
              <a:rPr lang="hr-HR" dirty="0"/>
              <a:t> how to do </a:t>
            </a:r>
            <a:r>
              <a:rPr lang="hr-HR" dirty="0" err="1"/>
              <a:t>that</a:t>
            </a:r>
            <a:r>
              <a:rPr lang="hr-HR" dirty="0"/>
              <a:t>?</a:t>
            </a:r>
          </a:p>
          <a:p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there</a:t>
            </a:r>
            <a:r>
              <a:rPr lang="hr-HR" dirty="0"/>
              <a:t> </a:t>
            </a:r>
            <a:r>
              <a:rPr lang="hr-HR" dirty="0" err="1"/>
              <a:t>anyone</a:t>
            </a:r>
            <a:r>
              <a:rPr lang="hr-HR" dirty="0"/>
              <a:t> </a:t>
            </a:r>
            <a:r>
              <a:rPr lang="hr-HR" dirty="0" err="1"/>
              <a:t>who</a:t>
            </a:r>
            <a:r>
              <a:rPr lang="hr-HR" dirty="0"/>
              <a:t> </a:t>
            </a:r>
            <a:r>
              <a:rPr lang="hr-HR" dirty="0" err="1"/>
              <a:t>did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before</a:t>
            </a:r>
            <a:r>
              <a:rPr lang="hr-HR" dirty="0"/>
              <a:t>?</a:t>
            </a:r>
          </a:p>
          <a:p>
            <a:r>
              <a:rPr lang="hr-HR" dirty="0" err="1"/>
              <a:t>Aren’t</a:t>
            </a:r>
            <a:r>
              <a:rPr lang="hr-HR" dirty="0"/>
              <a:t> </a:t>
            </a:r>
            <a:r>
              <a:rPr lang="hr-HR" dirty="0" err="1"/>
              <a:t>we</a:t>
            </a:r>
            <a:r>
              <a:rPr lang="hr-HR" dirty="0"/>
              <a:t> </a:t>
            </a:r>
            <a:r>
              <a:rPr lang="hr-HR" dirty="0" err="1"/>
              <a:t>too</a:t>
            </a:r>
            <a:r>
              <a:rPr lang="hr-HR" dirty="0"/>
              <a:t> </a:t>
            </a:r>
            <a:r>
              <a:rPr lang="hr-HR" dirty="0" err="1"/>
              <a:t>small</a:t>
            </a:r>
            <a:r>
              <a:rPr lang="hr-HR" dirty="0"/>
              <a:t> for </a:t>
            </a:r>
            <a:r>
              <a:rPr lang="hr-HR" dirty="0" err="1"/>
              <a:t>that</a:t>
            </a:r>
            <a:r>
              <a:rPr lang="hr-HR" dirty="0"/>
              <a:t>?</a:t>
            </a:r>
          </a:p>
          <a:p>
            <a:r>
              <a:rPr lang="hr-HR" dirty="0" err="1"/>
              <a:t>What</a:t>
            </a:r>
            <a:r>
              <a:rPr lang="hr-HR" dirty="0"/>
              <a:t> </a:t>
            </a:r>
            <a:r>
              <a:rPr lang="hr-HR" dirty="0" err="1"/>
              <a:t>if</a:t>
            </a:r>
            <a:r>
              <a:rPr lang="hr-HR" dirty="0"/>
              <a:t> </a:t>
            </a:r>
            <a:r>
              <a:rPr lang="hr-HR" dirty="0" err="1"/>
              <a:t>we</a:t>
            </a:r>
            <a:r>
              <a:rPr lang="hr-HR" dirty="0"/>
              <a:t> </a:t>
            </a:r>
            <a:r>
              <a:rPr lang="hr-HR" dirty="0" err="1"/>
              <a:t>fail</a:t>
            </a:r>
            <a:r>
              <a:rPr lang="hr-HR" dirty="0"/>
              <a:t>?</a:t>
            </a:r>
          </a:p>
          <a:p>
            <a:r>
              <a:rPr lang="hr-HR" dirty="0" err="1"/>
              <a:t>What</a:t>
            </a:r>
            <a:r>
              <a:rPr lang="hr-HR" dirty="0"/>
              <a:t> do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mean</a:t>
            </a:r>
            <a:r>
              <a:rPr lang="hr-HR" dirty="0"/>
              <a:t> </a:t>
            </a:r>
            <a:r>
              <a:rPr lang="hr-HR" dirty="0" err="1"/>
              <a:t>by</a:t>
            </a:r>
            <a:r>
              <a:rPr lang="hr-HR" dirty="0"/>
              <a:t> </a:t>
            </a:r>
            <a:r>
              <a:rPr lang="hr-HR" dirty="0" err="1"/>
              <a:t>innovation</a:t>
            </a:r>
            <a:r>
              <a:rPr lang="hr-H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99380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58969-6A53-40B4-A2E4-F4F160A7A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76516"/>
            <a:ext cx="7886700" cy="1120877"/>
          </a:xfrm>
        </p:spPr>
        <p:txBody>
          <a:bodyPr/>
          <a:lstStyle/>
          <a:p>
            <a:r>
              <a:rPr lang="hr-HR" b="1" dirty="0"/>
              <a:t>Legal </a:t>
            </a:r>
            <a:r>
              <a:rPr lang="hr-HR" b="1" dirty="0" err="1"/>
              <a:t>framework</a:t>
            </a:r>
            <a:endParaRPr lang="hr-HR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CF62C-5229-44E8-80C4-C24ABBDF3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393"/>
            <a:ext cx="7886700" cy="3679569"/>
          </a:xfrm>
        </p:spPr>
        <p:txBody>
          <a:bodyPr/>
          <a:lstStyle/>
          <a:p>
            <a:r>
              <a:rPr lang="en-GB" dirty="0"/>
              <a:t>Public Procurement Directive (2014) transposed to all partner countries, so the legal framework is there but…</a:t>
            </a:r>
          </a:p>
          <a:p>
            <a:r>
              <a:rPr lang="en-GB" dirty="0"/>
              <a:t>… national legal frameworks often more </a:t>
            </a:r>
            <a:r>
              <a:rPr lang="hr-HR" dirty="0" err="1"/>
              <a:t>strict</a:t>
            </a:r>
            <a:r>
              <a:rPr lang="en-GB" dirty="0"/>
              <a:t> than </a:t>
            </a:r>
            <a:r>
              <a:rPr lang="hr-HR" dirty="0"/>
              <a:t>PPD,</a:t>
            </a:r>
            <a:r>
              <a:rPr lang="en-GB" dirty="0"/>
              <a:t> making procedures to implement PPI even more challenging</a:t>
            </a:r>
          </a:p>
          <a:p>
            <a:r>
              <a:rPr lang="en-GB" dirty="0"/>
              <a:t>Therefore, the first thing partners heard was „… </a:t>
            </a:r>
            <a:r>
              <a:rPr lang="en-GB" i="1" dirty="0"/>
              <a:t>don’t do that, that’s impossible</a:t>
            </a:r>
            <a:r>
              <a:rPr lang="en-GB" dirty="0"/>
              <a:t>”. The thing is – the procurement experts in public administration are afraid of unknown because there are no real cases that could be used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5978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58969-6A53-40B4-A2E4-F4F160A7A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76516"/>
            <a:ext cx="7886700" cy="1120877"/>
          </a:xfrm>
        </p:spPr>
        <p:txBody>
          <a:bodyPr/>
          <a:lstStyle/>
          <a:p>
            <a:r>
              <a:rPr lang="hr-HR" dirty="0" err="1"/>
              <a:t>Mindset</a:t>
            </a:r>
            <a:r>
              <a:rPr lang="hr-HR" dirty="0"/>
              <a:t>, </a:t>
            </a:r>
            <a:r>
              <a:rPr lang="hr-HR" dirty="0" err="1"/>
              <a:t>resources</a:t>
            </a:r>
            <a:r>
              <a:rPr lang="hr-HR" dirty="0"/>
              <a:t>, </a:t>
            </a:r>
            <a:r>
              <a:rPr lang="hr-HR" dirty="0" err="1"/>
              <a:t>capacities</a:t>
            </a:r>
            <a:endParaRPr lang="hr-H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CF62C-5229-44E8-80C4-C24ABBDF3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393"/>
            <a:ext cx="7886700" cy="3679569"/>
          </a:xfrm>
        </p:spPr>
        <p:txBody>
          <a:bodyPr>
            <a:normAutofit fontScale="92500" lnSpcReduction="10000"/>
          </a:bodyPr>
          <a:lstStyle/>
          <a:p>
            <a:r>
              <a:rPr lang="hr-HR" dirty="0" err="1"/>
              <a:t>Mindset</a:t>
            </a:r>
            <a:endParaRPr lang="hr-HR" dirty="0"/>
          </a:p>
          <a:p>
            <a:pPr lvl="1"/>
            <a:r>
              <a:rPr lang="hr-HR" dirty="0" err="1"/>
              <a:t>Decision-making</a:t>
            </a:r>
            <a:r>
              <a:rPr lang="hr-HR" dirty="0"/>
              <a:t> </a:t>
            </a:r>
            <a:r>
              <a:rPr lang="hr-HR" dirty="0" err="1"/>
              <a:t>level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other</a:t>
            </a:r>
            <a:r>
              <a:rPr lang="hr-HR" dirty="0"/>
              <a:t> </a:t>
            </a:r>
            <a:r>
              <a:rPr lang="hr-HR" dirty="0" err="1"/>
              <a:t>departments</a:t>
            </a:r>
            <a:r>
              <a:rPr lang="hr-HR" dirty="0"/>
              <a:t> (</a:t>
            </a:r>
            <a:r>
              <a:rPr lang="hr-HR" dirty="0" err="1"/>
              <a:t>usually</a:t>
            </a:r>
            <a:r>
              <a:rPr lang="hr-HR" dirty="0"/>
              <a:t>) </a:t>
            </a:r>
            <a:r>
              <a:rPr lang="hr-HR" dirty="0" err="1"/>
              <a:t>see</a:t>
            </a:r>
            <a:r>
              <a:rPr lang="hr-HR" dirty="0"/>
              <a:t> </a:t>
            </a:r>
            <a:r>
              <a:rPr lang="hr-HR" dirty="0" err="1"/>
              <a:t>procurement</a:t>
            </a:r>
            <a:r>
              <a:rPr lang="hr-HR" dirty="0"/>
              <a:t> as a </a:t>
            </a:r>
            <a:r>
              <a:rPr lang="hr-HR" dirty="0" err="1"/>
              <a:t>black</a:t>
            </a:r>
            <a:r>
              <a:rPr lang="hr-HR" dirty="0"/>
              <a:t> </a:t>
            </a:r>
            <a:r>
              <a:rPr lang="hr-HR" dirty="0" err="1"/>
              <a:t>box</a:t>
            </a:r>
            <a:r>
              <a:rPr lang="hr-HR" dirty="0"/>
              <a:t>, </a:t>
            </a:r>
            <a:r>
              <a:rPr lang="hr-HR" dirty="0" err="1"/>
              <a:t>think</a:t>
            </a:r>
            <a:r>
              <a:rPr lang="hr-HR" dirty="0"/>
              <a:t> </a:t>
            </a:r>
            <a:r>
              <a:rPr lang="hr-HR" dirty="0" err="1"/>
              <a:t>procurement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merely</a:t>
            </a:r>
            <a:r>
              <a:rPr lang="hr-HR" dirty="0"/>
              <a:t> </a:t>
            </a:r>
            <a:r>
              <a:rPr lang="hr-HR" dirty="0" err="1"/>
              <a:t>an</a:t>
            </a:r>
            <a:r>
              <a:rPr lang="hr-HR" dirty="0"/>
              <a:t> </a:t>
            </a:r>
            <a:r>
              <a:rPr lang="hr-HR" dirty="0" err="1"/>
              <a:t>administrative</a:t>
            </a:r>
            <a:r>
              <a:rPr lang="hr-HR" dirty="0"/>
              <a:t> </a:t>
            </a:r>
            <a:r>
              <a:rPr lang="hr-HR" dirty="0" err="1"/>
              <a:t>process</a:t>
            </a:r>
            <a:r>
              <a:rPr lang="hr-HR" dirty="0"/>
              <a:t>, </a:t>
            </a:r>
            <a:r>
              <a:rPr lang="hr-HR" dirty="0" err="1"/>
              <a:t>not</a:t>
            </a:r>
            <a:r>
              <a:rPr lang="hr-HR" dirty="0"/>
              <a:t> a </a:t>
            </a:r>
            <a:r>
              <a:rPr lang="hr-HR" dirty="0" err="1"/>
              <a:t>strategic</a:t>
            </a:r>
            <a:r>
              <a:rPr lang="hr-HR" dirty="0"/>
              <a:t> </a:t>
            </a:r>
            <a:r>
              <a:rPr lang="hr-HR" dirty="0" err="1"/>
              <a:t>tool</a:t>
            </a:r>
            <a:endParaRPr lang="hr-HR" dirty="0"/>
          </a:p>
          <a:p>
            <a:pPr lvl="1"/>
            <a:r>
              <a:rPr lang="hr-HR" dirty="0" err="1"/>
              <a:t>Innovation</a:t>
            </a:r>
            <a:r>
              <a:rPr lang="hr-HR" dirty="0"/>
              <a:t> </a:t>
            </a:r>
            <a:r>
              <a:rPr lang="hr-HR" dirty="0" err="1"/>
              <a:t>procurement</a:t>
            </a:r>
            <a:r>
              <a:rPr lang="hr-HR" dirty="0"/>
              <a:t> </a:t>
            </a:r>
            <a:r>
              <a:rPr lang="hr-HR" dirty="0" err="1"/>
              <a:t>requires</a:t>
            </a:r>
            <a:r>
              <a:rPr lang="hr-HR" dirty="0"/>
              <a:t> </a:t>
            </a:r>
            <a:r>
              <a:rPr lang="hr-HR" dirty="0" err="1"/>
              <a:t>long-term</a:t>
            </a:r>
            <a:r>
              <a:rPr lang="hr-HR" dirty="0"/>
              <a:t> </a:t>
            </a:r>
            <a:r>
              <a:rPr lang="hr-HR" dirty="0" err="1"/>
              <a:t>planning</a:t>
            </a:r>
            <a:r>
              <a:rPr lang="hr-HR" dirty="0"/>
              <a:t> </a:t>
            </a:r>
            <a:r>
              <a:rPr lang="hr-HR" dirty="0" err="1"/>
              <a:t>which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strongest</a:t>
            </a:r>
            <a:r>
              <a:rPr lang="hr-HR" dirty="0"/>
              <a:t> </a:t>
            </a:r>
            <a:r>
              <a:rPr lang="hr-HR" dirty="0" err="1"/>
              <a:t>perspective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local</a:t>
            </a:r>
            <a:r>
              <a:rPr lang="hr-HR" dirty="0"/>
              <a:t> </a:t>
            </a:r>
            <a:r>
              <a:rPr lang="hr-HR" dirty="0" err="1"/>
              <a:t>authorities</a:t>
            </a:r>
            <a:r>
              <a:rPr lang="hr-HR" dirty="0"/>
              <a:t> </a:t>
            </a:r>
          </a:p>
          <a:p>
            <a:r>
              <a:rPr lang="hr-HR" dirty="0" err="1"/>
              <a:t>Internal</a:t>
            </a:r>
            <a:r>
              <a:rPr lang="hr-HR" dirty="0"/>
              <a:t> human </a:t>
            </a:r>
            <a:r>
              <a:rPr lang="hr-HR" dirty="0" err="1"/>
              <a:t>resources</a:t>
            </a:r>
            <a:r>
              <a:rPr lang="hr-HR" dirty="0"/>
              <a:t> </a:t>
            </a:r>
            <a:r>
              <a:rPr lang="hr-HR" dirty="0" err="1"/>
              <a:t>scarce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capacities</a:t>
            </a:r>
            <a:r>
              <a:rPr lang="hr-HR" dirty="0"/>
              <a:t> </a:t>
            </a:r>
            <a:r>
              <a:rPr lang="hr-HR" dirty="0" err="1"/>
              <a:t>limited</a:t>
            </a:r>
            <a:r>
              <a:rPr lang="hr-HR" dirty="0"/>
              <a:t> to </a:t>
            </a:r>
            <a:r>
              <a:rPr lang="hr-HR" dirty="0" err="1"/>
              <a:t>business</a:t>
            </a:r>
            <a:r>
              <a:rPr lang="hr-HR" dirty="0"/>
              <a:t>-as-</a:t>
            </a:r>
            <a:r>
              <a:rPr lang="hr-HR" dirty="0" err="1"/>
              <a:t>usual</a:t>
            </a:r>
            <a:r>
              <a:rPr lang="hr-HR" dirty="0"/>
              <a:t> </a:t>
            </a:r>
            <a:r>
              <a:rPr lang="hr-HR" dirty="0" err="1"/>
              <a:t>procedures</a:t>
            </a:r>
            <a:r>
              <a:rPr lang="hr-HR" dirty="0"/>
              <a:t> (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simple</a:t>
            </a:r>
            <a:r>
              <a:rPr lang="hr-HR" dirty="0"/>
              <a:t> MEAT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already</a:t>
            </a:r>
            <a:r>
              <a:rPr lang="hr-HR" dirty="0"/>
              <a:t> complex </a:t>
            </a:r>
            <a:r>
              <a:rPr lang="hr-HR" dirty="0" err="1"/>
              <a:t>enough</a:t>
            </a:r>
            <a:r>
              <a:rPr lang="hr-HR" dirty="0"/>
              <a:t>)</a:t>
            </a:r>
          </a:p>
          <a:p>
            <a:r>
              <a:rPr lang="hr-HR" dirty="0" err="1"/>
              <a:t>External</a:t>
            </a:r>
            <a:r>
              <a:rPr lang="hr-HR" dirty="0"/>
              <a:t> </a:t>
            </a:r>
            <a:r>
              <a:rPr lang="hr-HR" dirty="0" err="1"/>
              <a:t>experts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relevant</a:t>
            </a:r>
            <a:r>
              <a:rPr lang="hr-HR" dirty="0"/>
              <a:t> </a:t>
            </a:r>
            <a:r>
              <a:rPr lang="hr-HR" dirty="0" err="1"/>
              <a:t>experience</a:t>
            </a:r>
            <a:r>
              <a:rPr lang="hr-HR" dirty="0"/>
              <a:t> </a:t>
            </a:r>
            <a:r>
              <a:rPr lang="hr-HR" dirty="0" err="1"/>
              <a:t>difficult</a:t>
            </a:r>
            <a:r>
              <a:rPr lang="hr-HR" dirty="0"/>
              <a:t> to </a:t>
            </a:r>
            <a:r>
              <a:rPr lang="hr-HR" dirty="0" err="1"/>
              <a:t>find</a:t>
            </a:r>
            <a:endParaRPr lang="hr-HR" dirty="0"/>
          </a:p>
          <a:p>
            <a:pPr lvl="1"/>
            <a:r>
              <a:rPr lang="hr-HR" dirty="0"/>
              <a:t>Croatian </a:t>
            </a:r>
            <a:r>
              <a:rPr lang="hr-HR" dirty="0" err="1"/>
              <a:t>example</a:t>
            </a:r>
            <a:r>
              <a:rPr lang="hr-HR" dirty="0"/>
              <a:t> – </a:t>
            </a:r>
            <a:r>
              <a:rPr lang="hr-HR" dirty="0" err="1"/>
              <a:t>mentoring</a:t>
            </a:r>
            <a:r>
              <a:rPr lang="hr-HR" dirty="0"/>
              <a:t> </a:t>
            </a:r>
            <a:r>
              <a:rPr lang="hr-HR" dirty="0" err="1"/>
              <a:t>acquired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expert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UK, </a:t>
            </a:r>
            <a:r>
              <a:rPr lang="hr-HR" dirty="0" err="1"/>
              <a:t>partners</a:t>
            </a:r>
            <a:r>
              <a:rPr lang="hr-HR" dirty="0"/>
              <a:t> </a:t>
            </a:r>
            <a:r>
              <a:rPr lang="hr-HR" dirty="0" err="1"/>
              <a:t>eventually</a:t>
            </a:r>
            <a:r>
              <a:rPr lang="hr-HR" dirty="0"/>
              <a:t> </a:t>
            </a:r>
            <a:r>
              <a:rPr lang="hr-HR" dirty="0" err="1"/>
              <a:t>found</a:t>
            </a:r>
            <a:r>
              <a:rPr lang="hr-HR" dirty="0"/>
              <a:t> </a:t>
            </a:r>
            <a:r>
              <a:rPr lang="hr-HR" dirty="0" err="1"/>
              <a:t>open-minded</a:t>
            </a:r>
            <a:r>
              <a:rPr lang="hr-HR" dirty="0"/>
              <a:t> </a:t>
            </a:r>
            <a:r>
              <a:rPr lang="hr-HR" dirty="0" err="1"/>
              <a:t>national</a:t>
            </a:r>
            <a:r>
              <a:rPr lang="hr-HR" dirty="0"/>
              <a:t> </a:t>
            </a:r>
            <a:r>
              <a:rPr lang="hr-HR" dirty="0" err="1"/>
              <a:t>procurement</a:t>
            </a:r>
            <a:r>
              <a:rPr lang="hr-HR" dirty="0"/>
              <a:t> </a:t>
            </a:r>
            <a:r>
              <a:rPr lang="hr-HR" dirty="0" err="1"/>
              <a:t>expert</a:t>
            </a:r>
            <a:r>
              <a:rPr lang="hr-HR" dirty="0"/>
              <a:t> </a:t>
            </a:r>
            <a:r>
              <a:rPr lang="hr-HR" dirty="0" err="1"/>
              <a:t>willing</a:t>
            </a:r>
            <a:r>
              <a:rPr lang="hr-HR" dirty="0"/>
              <a:t> to </a:t>
            </a:r>
            <a:r>
              <a:rPr lang="hr-HR" dirty="0" err="1"/>
              <a:t>investigate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try</a:t>
            </a:r>
            <a:r>
              <a:rPr lang="hr-HR" dirty="0"/>
              <a:t> </a:t>
            </a:r>
            <a:r>
              <a:rPr lang="hr-HR" dirty="0" err="1"/>
              <a:t>something</a:t>
            </a:r>
            <a:r>
              <a:rPr lang="hr-HR" dirty="0"/>
              <a:t> </a:t>
            </a:r>
            <a:r>
              <a:rPr lang="hr-HR" dirty="0" err="1"/>
              <a:t>new</a:t>
            </a:r>
            <a:endParaRPr lang="hr-HR" dirty="0"/>
          </a:p>
          <a:p>
            <a:r>
              <a:rPr lang="hr-HR" dirty="0" err="1"/>
              <a:t>Cases</a:t>
            </a:r>
            <a:r>
              <a:rPr lang="hr-HR" dirty="0"/>
              <a:t> </a:t>
            </a:r>
            <a:r>
              <a:rPr lang="hr-HR" dirty="0" err="1"/>
              <a:t>studies</a:t>
            </a:r>
            <a:r>
              <a:rPr lang="hr-HR" dirty="0"/>
              <a:t> </a:t>
            </a:r>
            <a:r>
              <a:rPr lang="hr-HR" dirty="0" err="1"/>
              <a:t>rare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limited</a:t>
            </a:r>
            <a:r>
              <a:rPr lang="hr-HR" dirty="0"/>
              <a:t> </a:t>
            </a:r>
            <a:r>
              <a:rPr lang="hr-HR" dirty="0" err="1"/>
              <a:t>details</a:t>
            </a:r>
            <a:r>
              <a:rPr lang="hr-HR" dirty="0"/>
              <a:t> on </a:t>
            </a:r>
            <a:r>
              <a:rPr lang="hr-HR" dirty="0" err="1"/>
              <a:t>crucial</a:t>
            </a:r>
            <a:r>
              <a:rPr lang="hr-HR" dirty="0"/>
              <a:t> </a:t>
            </a:r>
            <a:r>
              <a:rPr lang="hr-HR" dirty="0" err="1"/>
              <a:t>details</a:t>
            </a:r>
            <a:r>
              <a:rPr lang="hr-HR" dirty="0"/>
              <a:t> (</a:t>
            </a:r>
            <a:r>
              <a:rPr lang="hr-HR" b="1" dirty="0" err="1">
                <a:solidFill>
                  <a:srgbClr val="FF0000"/>
                </a:solidFill>
              </a:rPr>
              <a:t>and</a:t>
            </a:r>
            <a:r>
              <a:rPr lang="hr-HR" b="1" dirty="0">
                <a:solidFill>
                  <a:srgbClr val="FF0000"/>
                </a:solidFill>
              </a:rPr>
              <a:t> </a:t>
            </a:r>
            <a:r>
              <a:rPr lang="hr-HR" b="1" dirty="0" err="1">
                <a:solidFill>
                  <a:srgbClr val="FF0000"/>
                </a:solidFill>
              </a:rPr>
              <a:t>devil</a:t>
            </a:r>
            <a:r>
              <a:rPr lang="hr-HR" b="1" dirty="0">
                <a:solidFill>
                  <a:srgbClr val="FF0000"/>
                </a:solidFill>
              </a:rPr>
              <a:t> </a:t>
            </a:r>
            <a:r>
              <a:rPr lang="hr-HR" b="1" dirty="0" err="1">
                <a:solidFill>
                  <a:srgbClr val="FF0000"/>
                </a:solidFill>
              </a:rPr>
              <a:t>is</a:t>
            </a:r>
            <a:r>
              <a:rPr lang="hr-HR" b="1" dirty="0">
                <a:solidFill>
                  <a:srgbClr val="FF0000"/>
                </a:solidFill>
              </a:rPr>
              <a:t> </a:t>
            </a:r>
            <a:r>
              <a:rPr lang="hr-HR" b="1" dirty="0" err="1">
                <a:solidFill>
                  <a:srgbClr val="FF0000"/>
                </a:solidFill>
              </a:rPr>
              <a:t>in</a:t>
            </a:r>
            <a:r>
              <a:rPr lang="hr-HR" b="1" dirty="0">
                <a:solidFill>
                  <a:srgbClr val="FF0000"/>
                </a:solidFill>
              </a:rPr>
              <a:t> </a:t>
            </a:r>
            <a:r>
              <a:rPr lang="hr-HR" b="1" dirty="0" err="1">
                <a:solidFill>
                  <a:srgbClr val="FF0000"/>
                </a:solidFill>
              </a:rPr>
              <a:t>details</a:t>
            </a:r>
            <a:r>
              <a:rPr lang="hr-HR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733179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58969-6A53-40B4-A2E4-F4F160A7A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76516"/>
            <a:ext cx="7886700" cy="1120877"/>
          </a:xfrm>
        </p:spPr>
        <p:txBody>
          <a:bodyPr/>
          <a:lstStyle/>
          <a:p>
            <a:r>
              <a:rPr lang="hr-HR" dirty="0" err="1"/>
              <a:t>What</a:t>
            </a:r>
            <a:r>
              <a:rPr lang="hr-HR" dirty="0"/>
              <a:t> </a:t>
            </a:r>
            <a:r>
              <a:rPr lang="hr-HR" dirty="0" err="1"/>
              <a:t>we</a:t>
            </a:r>
            <a:r>
              <a:rPr lang="hr-HR" dirty="0"/>
              <a:t> had to </a:t>
            </a:r>
            <a:r>
              <a:rPr lang="hr-HR" dirty="0" err="1"/>
              <a:t>learn</a:t>
            </a:r>
            <a:r>
              <a:rPr lang="hr-HR" dirty="0"/>
              <a:t>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CF62C-5229-44E8-80C4-C24ABBDF3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393"/>
            <a:ext cx="7886700" cy="367956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Needs definition turned out to be a real challenge due to the pervasive culture of finding the immediate, usually existing solution and making compromises between needs and available market solutions</a:t>
            </a:r>
          </a:p>
          <a:p>
            <a:r>
              <a:rPr lang="en-GB" dirty="0"/>
              <a:t>Outcome based requirements – </a:t>
            </a:r>
            <a:r>
              <a:rPr lang="hr-HR" dirty="0" err="1"/>
              <a:t>not</a:t>
            </a:r>
            <a:r>
              <a:rPr lang="hr-HR" dirty="0"/>
              <a:t> to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confused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specifications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tender</a:t>
            </a:r>
            <a:endParaRPr lang="hr-HR" dirty="0">
              <a:highlight>
                <a:srgbClr val="FFFF00"/>
              </a:highlight>
            </a:endParaRPr>
          </a:p>
          <a:p>
            <a:r>
              <a:rPr lang="en-GB" dirty="0"/>
              <a:t>Market engagement was a rather new concept both for market as well as public authorities. Construction market players are usually fragmented and want detailed specifications; public authorities </a:t>
            </a:r>
            <a:r>
              <a:rPr lang="hr-HR" dirty="0"/>
              <a:t>do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like</a:t>
            </a:r>
            <a:r>
              <a:rPr lang="hr-HR" dirty="0"/>
              <a:t> </a:t>
            </a:r>
            <a:r>
              <a:rPr lang="hr-HR" dirty="0" err="1"/>
              <a:t>imprecise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ambiguous</a:t>
            </a:r>
            <a:r>
              <a:rPr lang="hr-HR" dirty="0"/>
              <a:t> </a:t>
            </a:r>
            <a:r>
              <a:rPr lang="hr-HR" dirty="0" err="1"/>
              <a:t>projects</a:t>
            </a:r>
            <a:r>
              <a:rPr lang="hr-HR" dirty="0"/>
              <a:t> </a:t>
            </a:r>
            <a:r>
              <a:rPr lang="hr-HR" dirty="0">
                <a:sym typeface="Wingdings" panose="05000000000000000000" pitchFamily="2" charset="2"/>
              </a:rPr>
              <a:t> a </a:t>
            </a:r>
            <a:r>
              <a:rPr lang="hr-HR" dirty="0" err="1">
                <a:sym typeface="Wingdings" panose="05000000000000000000" pitchFamily="2" charset="2"/>
              </a:rPr>
              <a:t>lot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of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explanatory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sessions</a:t>
            </a:r>
            <a:r>
              <a:rPr lang="hr-HR" dirty="0">
                <a:sym typeface="Wingdings" panose="05000000000000000000" pitchFamily="2" charset="2"/>
              </a:rPr>
              <a:t> for market on how to </a:t>
            </a:r>
            <a:r>
              <a:rPr lang="hr-HR" dirty="0" err="1">
                <a:sym typeface="Wingdings" panose="05000000000000000000" pitchFamily="2" charset="2"/>
              </a:rPr>
              <a:t>approach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the</a:t>
            </a:r>
            <a:r>
              <a:rPr lang="hr-HR" dirty="0">
                <a:sym typeface="Wingdings" panose="05000000000000000000" pitchFamily="2" charset="2"/>
              </a:rPr>
              <a:t> project + </a:t>
            </a:r>
            <a:r>
              <a:rPr lang="hr-HR" dirty="0" err="1">
                <a:sym typeface="Wingdings" panose="05000000000000000000" pitchFamily="2" charset="2"/>
              </a:rPr>
              <a:t>numerous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meetings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with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public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authorities</a:t>
            </a:r>
            <a:r>
              <a:rPr lang="hr-HR" dirty="0">
                <a:sym typeface="Wingdings" panose="05000000000000000000" pitchFamily="2" charset="2"/>
              </a:rPr>
              <a:t> to </a:t>
            </a:r>
            <a:r>
              <a:rPr lang="hr-HR" dirty="0" err="1">
                <a:sym typeface="Wingdings" panose="05000000000000000000" pitchFamily="2" charset="2"/>
              </a:rPr>
              <a:t>explain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the</a:t>
            </a:r>
            <a:r>
              <a:rPr lang="hr-HR" dirty="0">
                <a:sym typeface="Wingdings" panose="05000000000000000000" pitchFamily="2" charset="2"/>
              </a:rPr>
              <a:t> procedure </a:t>
            </a:r>
            <a:r>
              <a:rPr lang="hr-HR" dirty="0" err="1">
                <a:sym typeface="Wingdings" panose="05000000000000000000" pitchFamily="2" charset="2"/>
              </a:rPr>
              <a:t>and</a:t>
            </a:r>
            <a:r>
              <a:rPr lang="hr-HR" dirty="0">
                <a:sym typeface="Wingdings" panose="05000000000000000000" pitchFamily="2" charset="2"/>
              </a:rPr>
              <a:t> </a:t>
            </a:r>
            <a:r>
              <a:rPr lang="hr-HR" dirty="0" err="1">
                <a:sym typeface="Wingdings" panose="05000000000000000000" pitchFamily="2" charset="2"/>
              </a:rPr>
              <a:t>outcomes</a:t>
            </a:r>
            <a:r>
              <a:rPr lang="hr-HR" dirty="0">
                <a:sym typeface="Wingdings" panose="05000000000000000000" pitchFamily="2" charset="2"/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854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58969-6A53-40B4-A2E4-F4F160A7A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76516"/>
            <a:ext cx="7886700" cy="1120877"/>
          </a:xfrm>
        </p:spPr>
        <p:txBody>
          <a:bodyPr/>
          <a:lstStyle/>
          <a:p>
            <a:r>
              <a:rPr lang="hr-HR" dirty="0" err="1"/>
              <a:t>What</a:t>
            </a:r>
            <a:r>
              <a:rPr lang="hr-HR" dirty="0"/>
              <a:t> </a:t>
            </a:r>
            <a:r>
              <a:rPr lang="hr-HR" dirty="0" err="1"/>
              <a:t>we</a:t>
            </a:r>
            <a:r>
              <a:rPr lang="hr-HR" dirty="0"/>
              <a:t> had to </a:t>
            </a:r>
            <a:r>
              <a:rPr lang="hr-HR" dirty="0" err="1"/>
              <a:t>learn</a:t>
            </a:r>
            <a:r>
              <a:rPr lang="hr-HR" dirty="0"/>
              <a:t>? (2)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CF62C-5229-44E8-80C4-C24ABBDF3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393"/>
            <a:ext cx="7886700" cy="3679569"/>
          </a:xfrm>
        </p:spPr>
        <p:txBody>
          <a:bodyPr>
            <a:normAutofit/>
          </a:bodyPr>
          <a:lstStyle/>
          <a:p>
            <a:r>
              <a:rPr lang="hr-HR" dirty="0" err="1"/>
              <a:t>Coping</a:t>
            </a:r>
            <a:r>
              <a:rPr lang="hr-HR" dirty="0"/>
              <a:t> </a:t>
            </a:r>
            <a:r>
              <a:rPr lang="hr-HR" dirty="0" err="1"/>
              <a:t>with</a:t>
            </a:r>
            <a:r>
              <a:rPr lang="hr-HR" dirty="0"/>
              <a:t> </a:t>
            </a:r>
            <a:r>
              <a:rPr lang="hr-HR" dirty="0" err="1"/>
              <a:t>reality</a:t>
            </a:r>
            <a:endParaRPr lang="hr-HR" dirty="0"/>
          </a:p>
          <a:p>
            <a:pPr lvl="1"/>
            <a:r>
              <a:rPr lang="hr-HR" dirty="0"/>
              <a:t>Companies </a:t>
            </a:r>
            <a:r>
              <a:rPr lang="hr-HR" dirty="0" err="1"/>
              <a:t>in</a:t>
            </a:r>
            <a:r>
              <a:rPr lang="hr-HR" dirty="0"/>
              <a:t> MED </a:t>
            </a:r>
            <a:r>
              <a:rPr lang="hr-HR" dirty="0" err="1"/>
              <a:t>area</a:t>
            </a:r>
            <a:r>
              <a:rPr lang="hr-HR" dirty="0"/>
              <a:t>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keen</a:t>
            </a:r>
            <a:r>
              <a:rPr lang="hr-HR" dirty="0"/>
              <a:t> on </a:t>
            </a:r>
            <a:r>
              <a:rPr lang="hr-HR" dirty="0" err="1"/>
              <a:t>deploying</a:t>
            </a:r>
            <a:r>
              <a:rPr lang="hr-HR" dirty="0"/>
              <a:t> </a:t>
            </a:r>
            <a:r>
              <a:rPr lang="hr-HR" dirty="0" err="1"/>
              <a:t>innovation</a:t>
            </a:r>
            <a:r>
              <a:rPr lang="hr-HR" dirty="0"/>
              <a:t> </a:t>
            </a:r>
            <a:r>
              <a:rPr lang="hr-HR" dirty="0" err="1"/>
              <a:t>through</a:t>
            </a:r>
            <a:r>
              <a:rPr lang="hr-HR" dirty="0"/>
              <a:t> </a:t>
            </a:r>
            <a:r>
              <a:rPr lang="hr-HR" dirty="0" err="1"/>
              <a:t>public</a:t>
            </a:r>
            <a:r>
              <a:rPr lang="hr-HR" dirty="0"/>
              <a:t> </a:t>
            </a:r>
            <a:r>
              <a:rPr lang="hr-HR" dirty="0" err="1"/>
              <a:t>procurement</a:t>
            </a:r>
            <a:r>
              <a:rPr lang="hr-HR" dirty="0"/>
              <a:t> </a:t>
            </a:r>
            <a:r>
              <a:rPr lang="hr-HR" dirty="0" err="1"/>
              <a:t>procedures</a:t>
            </a:r>
            <a:endParaRPr lang="hr-HR" dirty="0"/>
          </a:p>
          <a:p>
            <a:pPr lvl="1"/>
            <a:r>
              <a:rPr lang="hr-HR" dirty="0"/>
              <a:t>Market </a:t>
            </a:r>
            <a:r>
              <a:rPr lang="hr-HR" dirty="0" err="1"/>
              <a:t>size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possibility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scaling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very</a:t>
            </a:r>
            <a:r>
              <a:rPr lang="hr-HR" dirty="0"/>
              <a:t> </a:t>
            </a:r>
            <a:r>
              <a:rPr lang="hr-HR" dirty="0" err="1"/>
              <a:t>important</a:t>
            </a:r>
            <a:r>
              <a:rPr lang="hr-HR" dirty="0"/>
              <a:t> </a:t>
            </a:r>
            <a:r>
              <a:rPr lang="hr-HR" dirty="0" err="1"/>
              <a:t>when</a:t>
            </a:r>
            <a:r>
              <a:rPr lang="hr-HR" dirty="0"/>
              <a:t> </a:t>
            </a:r>
            <a:r>
              <a:rPr lang="hr-HR" dirty="0" err="1"/>
              <a:t>it</a:t>
            </a:r>
            <a:r>
              <a:rPr lang="hr-HR" dirty="0"/>
              <a:t> </a:t>
            </a:r>
            <a:r>
              <a:rPr lang="hr-HR" dirty="0" err="1"/>
              <a:t>comes</a:t>
            </a:r>
            <a:r>
              <a:rPr lang="hr-HR" dirty="0"/>
              <a:t> to market </a:t>
            </a:r>
            <a:r>
              <a:rPr lang="hr-HR" dirty="0" err="1"/>
              <a:t>appetite</a:t>
            </a:r>
            <a:r>
              <a:rPr lang="hr-HR" dirty="0"/>
              <a:t> – </a:t>
            </a:r>
            <a:r>
              <a:rPr lang="hr-HR" dirty="0" err="1"/>
              <a:t>small</a:t>
            </a:r>
            <a:r>
              <a:rPr lang="hr-HR" dirty="0"/>
              <a:t> </a:t>
            </a:r>
            <a:r>
              <a:rPr lang="hr-HR" dirty="0" err="1"/>
              <a:t>scale</a:t>
            </a:r>
            <a:r>
              <a:rPr lang="hr-HR" dirty="0"/>
              <a:t> </a:t>
            </a:r>
            <a:r>
              <a:rPr lang="hr-HR" dirty="0" err="1"/>
              <a:t>projects</a:t>
            </a:r>
            <a:r>
              <a:rPr lang="hr-HR" dirty="0"/>
              <a:t> </a:t>
            </a:r>
            <a:r>
              <a:rPr lang="hr-HR" dirty="0" err="1"/>
              <a:t>not</a:t>
            </a:r>
            <a:r>
              <a:rPr lang="hr-HR" dirty="0"/>
              <a:t> </a:t>
            </a:r>
            <a:r>
              <a:rPr lang="hr-HR" dirty="0" err="1"/>
              <a:t>that</a:t>
            </a:r>
            <a:r>
              <a:rPr lang="hr-HR" dirty="0"/>
              <a:t> </a:t>
            </a:r>
            <a:r>
              <a:rPr lang="hr-HR" dirty="0" err="1"/>
              <a:t>attractive</a:t>
            </a:r>
            <a:r>
              <a:rPr lang="hr-HR" dirty="0"/>
              <a:t> for </a:t>
            </a:r>
            <a:r>
              <a:rPr lang="hr-HR" dirty="0" err="1"/>
              <a:t>the</a:t>
            </a:r>
            <a:r>
              <a:rPr lang="hr-HR" dirty="0"/>
              <a:t> market, </a:t>
            </a:r>
            <a:r>
              <a:rPr lang="hr-HR" dirty="0" err="1"/>
              <a:t>be</a:t>
            </a:r>
            <a:r>
              <a:rPr lang="hr-HR" dirty="0"/>
              <a:t> </a:t>
            </a:r>
            <a:r>
              <a:rPr lang="hr-HR" dirty="0" err="1"/>
              <a:t>prepared</a:t>
            </a:r>
            <a:r>
              <a:rPr lang="hr-HR" dirty="0"/>
              <a:t> for </a:t>
            </a:r>
            <a:r>
              <a:rPr lang="hr-HR" dirty="0" err="1"/>
              <a:t>incremental</a:t>
            </a:r>
            <a:r>
              <a:rPr lang="hr-HR" dirty="0"/>
              <a:t>, </a:t>
            </a:r>
            <a:r>
              <a:rPr lang="hr-HR" dirty="0" err="1"/>
              <a:t>rather</a:t>
            </a:r>
            <a:r>
              <a:rPr lang="hr-HR" dirty="0"/>
              <a:t> </a:t>
            </a:r>
            <a:r>
              <a:rPr lang="hr-HR" dirty="0" err="1"/>
              <a:t>than</a:t>
            </a:r>
            <a:r>
              <a:rPr lang="hr-HR" dirty="0"/>
              <a:t> </a:t>
            </a:r>
            <a:r>
              <a:rPr lang="hr-HR" dirty="0" err="1"/>
              <a:t>revolutionary</a:t>
            </a:r>
            <a:r>
              <a:rPr lang="hr-HR" dirty="0"/>
              <a:t> </a:t>
            </a:r>
            <a:r>
              <a:rPr lang="hr-HR" dirty="0" err="1"/>
              <a:t>proposals</a:t>
            </a:r>
            <a:endParaRPr lang="hr-HR" dirty="0"/>
          </a:p>
          <a:p>
            <a:pPr lvl="1"/>
            <a:r>
              <a:rPr lang="hr-HR" dirty="0" err="1"/>
              <a:t>Many</a:t>
            </a:r>
            <a:r>
              <a:rPr lang="hr-HR" dirty="0"/>
              <a:t> </a:t>
            </a:r>
            <a:r>
              <a:rPr lang="hr-HR" dirty="0" err="1"/>
              <a:t>small</a:t>
            </a:r>
            <a:r>
              <a:rPr lang="hr-HR" dirty="0"/>
              <a:t>- to </a:t>
            </a:r>
            <a:r>
              <a:rPr lang="hr-HR" dirty="0" err="1"/>
              <a:t>mid-sized</a:t>
            </a:r>
            <a:r>
              <a:rPr lang="hr-HR" dirty="0"/>
              <a:t> </a:t>
            </a:r>
            <a:r>
              <a:rPr lang="hr-HR" dirty="0" err="1"/>
              <a:t>companies</a:t>
            </a:r>
            <a:r>
              <a:rPr lang="hr-HR" dirty="0"/>
              <a:t> </a:t>
            </a:r>
            <a:r>
              <a:rPr lang="hr-HR" dirty="0" err="1"/>
              <a:t>have</a:t>
            </a:r>
            <a:r>
              <a:rPr lang="hr-HR" dirty="0"/>
              <a:t> no </a:t>
            </a:r>
            <a:r>
              <a:rPr lang="hr-HR" dirty="0" err="1"/>
              <a:t>experience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public</a:t>
            </a:r>
            <a:r>
              <a:rPr lang="hr-HR" dirty="0"/>
              <a:t> </a:t>
            </a:r>
            <a:r>
              <a:rPr lang="hr-HR" dirty="0" err="1"/>
              <a:t>procurement</a:t>
            </a:r>
            <a:r>
              <a:rPr lang="hr-HR" dirty="0"/>
              <a:t> </a:t>
            </a:r>
            <a:r>
              <a:rPr lang="hr-HR" dirty="0" err="1"/>
              <a:t>which</a:t>
            </a:r>
            <a:r>
              <a:rPr lang="hr-HR" dirty="0"/>
              <a:t> </a:t>
            </a:r>
            <a:r>
              <a:rPr lang="hr-HR" dirty="0" err="1"/>
              <a:t>may</a:t>
            </a:r>
            <a:r>
              <a:rPr lang="hr-HR" dirty="0"/>
              <a:t> </a:t>
            </a:r>
            <a:r>
              <a:rPr lang="hr-HR" dirty="0" err="1"/>
              <a:t>result</a:t>
            </a:r>
            <a:r>
              <a:rPr lang="hr-HR" dirty="0"/>
              <a:t> </a:t>
            </a:r>
            <a:r>
              <a:rPr lang="hr-HR" dirty="0" err="1"/>
              <a:t>in</a:t>
            </a:r>
            <a:r>
              <a:rPr lang="hr-HR" dirty="0"/>
              <a:t> </a:t>
            </a:r>
            <a:r>
              <a:rPr lang="hr-HR" dirty="0" err="1"/>
              <a:t>significant</a:t>
            </a:r>
            <a:r>
              <a:rPr lang="hr-HR" dirty="0"/>
              <a:t> </a:t>
            </a:r>
            <a:r>
              <a:rPr lang="hr-HR" dirty="0" err="1"/>
              <a:t>loss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opportunities</a:t>
            </a:r>
            <a:r>
              <a:rPr lang="hr-HR" dirty="0"/>
              <a:t> for </a:t>
            </a:r>
            <a:r>
              <a:rPr lang="hr-HR" dirty="0" err="1"/>
              <a:t>public</a:t>
            </a:r>
            <a:r>
              <a:rPr lang="hr-HR" dirty="0"/>
              <a:t> </a:t>
            </a:r>
            <a:r>
              <a:rPr lang="hr-HR" dirty="0" err="1"/>
              <a:t>authorities</a:t>
            </a:r>
            <a:r>
              <a:rPr lang="hr-HR" dirty="0"/>
              <a:t> – </a:t>
            </a:r>
            <a:r>
              <a:rPr lang="hr-HR" dirty="0" err="1"/>
              <a:t>finding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right</a:t>
            </a:r>
            <a:r>
              <a:rPr lang="hr-HR" dirty="0"/>
              <a:t> </a:t>
            </a:r>
            <a:r>
              <a:rPr lang="hr-HR" dirty="0" err="1"/>
              <a:t>way</a:t>
            </a:r>
            <a:r>
              <a:rPr lang="hr-HR" dirty="0"/>
              <a:t> to </a:t>
            </a:r>
            <a:r>
              <a:rPr lang="hr-HR" dirty="0" err="1"/>
              <a:t>tap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market </a:t>
            </a:r>
            <a:r>
              <a:rPr lang="hr-HR" dirty="0" err="1"/>
              <a:t>can</a:t>
            </a:r>
            <a:r>
              <a:rPr lang="hr-HR" dirty="0"/>
              <a:t> </a:t>
            </a:r>
            <a:r>
              <a:rPr lang="hr-HR" dirty="0" err="1"/>
              <a:t>be</a:t>
            </a:r>
            <a:r>
              <a:rPr lang="hr-HR" dirty="0"/>
              <a:t> a </a:t>
            </a:r>
            <a:r>
              <a:rPr lang="hr-HR" dirty="0" err="1"/>
              <a:t>real</a:t>
            </a:r>
            <a:r>
              <a:rPr lang="hr-HR" dirty="0"/>
              <a:t> </a:t>
            </a:r>
            <a:r>
              <a:rPr lang="hr-HR" dirty="0" err="1"/>
              <a:t>challenge</a:t>
            </a:r>
            <a:endParaRPr lang="hr-HR" dirty="0"/>
          </a:p>
          <a:p>
            <a:pPr lvl="2"/>
            <a:r>
              <a:rPr lang="hr-HR" dirty="0"/>
              <a:t>Croatian </a:t>
            </a:r>
            <a:r>
              <a:rPr lang="hr-HR" dirty="0" err="1"/>
              <a:t>example</a:t>
            </a:r>
            <a:r>
              <a:rPr lang="hr-HR" dirty="0"/>
              <a:t> – </a:t>
            </a:r>
            <a:r>
              <a:rPr lang="hr-HR" dirty="0" err="1"/>
              <a:t>developed</a:t>
            </a:r>
            <a:r>
              <a:rPr lang="hr-HR" dirty="0"/>
              <a:t> market </a:t>
            </a:r>
            <a:r>
              <a:rPr lang="hr-HR" dirty="0" err="1"/>
              <a:t>engagement</a:t>
            </a:r>
            <a:r>
              <a:rPr lang="hr-HR" dirty="0"/>
              <a:t> </a:t>
            </a:r>
            <a:r>
              <a:rPr lang="hr-HR" dirty="0" err="1"/>
              <a:t>prospectus</a:t>
            </a:r>
            <a:r>
              <a:rPr lang="hr-HR" dirty="0"/>
              <a:t>, </a:t>
            </a:r>
            <a:r>
              <a:rPr lang="hr-HR" dirty="0" err="1"/>
              <a:t>sent</a:t>
            </a:r>
            <a:r>
              <a:rPr lang="hr-HR" dirty="0"/>
              <a:t> </a:t>
            </a:r>
            <a:r>
              <a:rPr lang="hr-HR" dirty="0" err="1"/>
              <a:t>out</a:t>
            </a:r>
            <a:r>
              <a:rPr lang="hr-HR" dirty="0"/>
              <a:t> </a:t>
            </a:r>
            <a:r>
              <a:rPr lang="hr-HR" dirty="0" err="1"/>
              <a:t>emails</a:t>
            </a:r>
            <a:r>
              <a:rPr lang="hr-HR" dirty="0"/>
              <a:t> to 15.000 </a:t>
            </a:r>
            <a:r>
              <a:rPr lang="hr-HR" dirty="0" err="1"/>
              <a:t>addresses</a:t>
            </a:r>
            <a:r>
              <a:rPr lang="hr-HR" dirty="0"/>
              <a:t>, </a:t>
            </a:r>
            <a:r>
              <a:rPr lang="hr-HR" dirty="0" err="1"/>
              <a:t>made</a:t>
            </a:r>
            <a:r>
              <a:rPr lang="hr-HR" dirty="0"/>
              <a:t> a </a:t>
            </a:r>
            <a:r>
              <a:rPr lang="hr-HR" dirty="0" err="1"/>
              <a:t>telephone</a:t>
            </a:r>
            <a:r>
              <a:rPr lang="hr-HR" dirty="0"/>
              <a:t> </a:t>
            </a:r>
            <a:r>
              <a:rPr lang="hr-HR" dirty="0" err="1"/>
              <a:t>survey</a:t>
            </a:r>
            <a:r>
              <a:rPr lang="hr-HR" dirty="0"/>
              <a:t> to </a:t>
            </a:r>
            <a:r>
              <a:rPr lang="hr-HR" dirty="0" err="1"/>
              <a:t>establish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market </a:t>
            </a:r>
            <a:r>
              <a:rPr lang="hr-HR" dirty="0" err="1"/>
              <a:t>size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called</a:t>
            </a:r>
            <a:r>
              <a:rPr lang="hr-HR" dirty="0"/>
              <a:t> more </a:t>
            </a:r>
            <a:r>
              <a:rPr lang="hr-HR" dirty="0" err="1"/>
              <a:t>than</a:t>
            </a:r>
            <a:r>
              <a:rPr lang="hr-HR" dirty="0"/>
              <a:t> 120 </a:t>
            </a:r>
            <a:r>
              <a:rPr lang="hr-HR" dirty="0" err="1"/>
              <a:t>municipalities</a:t>
            </a:r>
            <a:r>
              <a:rPr lang="hr-HR" dirty="0"/>
              <a:t>, </a:t>
            </a:r>
            <a:r>
              <a:rPr lang="hr-HR" dirty="0" err="1"/>
              <a:t>organized</a:t>
            </a:r>
            <a:r>
              <a:rPr lang="hr-HR" dirty="0"/>
              <a:t> a workshop </a:t>
            </a:r>
            <a:r>
              <a:rPr lang="hr-HR" dirty="0" err="1"/>
              <a:t>in</a:t>
            </a:r>
            <a:r>
              <a:rPr lang="hr-HR" dirty="0"/>
              <a:t> Croatian </a:t>
            </a:r>
            <a:r>
              <a:rPr lang="hr-HR" dirty="0" err="1"/>
              <a:t>capital</a:t>
            </a:r>
            <a:r>
              <a:rPr lang="hr-HR" dirty="0"/>
              <a:t> </a:t>
            </a:r>
            <a:r>
              <a:rPr lang="hr-HR" dirty="0" err="1"/>
              <a:t>etc</a:t>
            </a:r>
            <a:r>
              <a:rPr lang="hr-HR" dirty="0"/>
              <a:t>.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yet</a:t>
            </a:r>
            <a:r>
              <a:rPr lang="hr-HR" dirty="0"/>
              <a:t> </a:t>
            </a:r>
            <a:r>
              <a:rPr lang="hr-HR" dirty="0" err="1"/>
              <a:t>got</a:t>
            </a:r>
            <a:r>
              <a:rPr lang="hr-HR" dirty="0"/>
              <a:t> </a:t>
            </a:r>
            <a:r>
              <a:rPr lang="hr-HR" dirty="0" err="1"/>
              <a:t>an</a:t>
            </a:r>
            <a:r>
              <a:rPr lang="hr-HR" dirty="0"/>
              <a:t> </a:t>
            </a:r>
            <a:r>
              <a:rPr lang="hr-HR" dirty="0" err="1"/>
              <a:t>interest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just</a:t>
            </a:r>
            <a:r>
              <a:rPr lang="hr-HR" dirty="0"/>
              <a:t> a </a:t>
            </a:r>
            <a:r>
              <a:rPr lang="hr-HR" dirty="0" err="1"/>
              <a:t>few</a:t>
            </a:r>
            <a:r>
              <a:rPr lang="hr-HR" dirty="0"/>
              <a:t> </a:t>
            </a:r>
            <a:r>
              <a:rPr lang="hr-HR" dirty="0" err="1"/>
              <a:t>companies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48280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58969-6A53-40B4-A2E4-F4F160A7A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76516"/>
            <a:ext cx="7886700" cy="1120877"/>
          </a:xfrm>
        </p:spPr>
        <p:txBody>
          <a:bodyPr/>
          <a:lstStyle/>
          <a:p>
            <a:r>
              <a:rPr lang="hr-HR" dirty="0" err="1"/>
              <a:t>Results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project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CF62C-5229-44E8-80C4-C24ABBDF3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97393"/>
            <a:ext cx="7886700" cy="3679569"/>
          </a:xfrm>
        </p:spPr>
        <p:txBody>
          <a:bodyPr/>
          <a:lstStyle/>
          <a:p>
            <a:r>
              <a:rPr lang="en-GB" dirty="0"/>
              <a:t>PT – competitive dialogue for reconstruction of technical systems in historical buildings in </a:t>
            </a:r>
            <a:r>
              <a:rPr lang="en-GB" dirty="0" err="1"/>
              <a:t>Mertola</a:t>
            </a:r>
            <a:r>
              <a:rPr lang="en-GB" dirty="0"/>
              <a:t> and </a:t>
            </a:r>
            <a:r>
              <a:rPr lang="en-GB" dirty="0" err="1"/>
              <a:t>Serpa</a:t>
            </a:r>
            <a:r>
              <a:rPr lang="en-GB" dirty="0"/>
              <a:t> (combined with own funding)</a:t>
            </a:r>
          </a:p>
          <a:p>
            <a:r>
              <a:rPr lang="en-GB" dirty="0"/>
              <a:t>ES – open tender for innovative windows on former factory ‘</a:t>
            </a:r>
            <a:r>
              <a:rPr lang="en-GB" dirty="0" err="1"/>
              <a:t>Magatzem</a:t>
            </a:r>
            <a:r>
              <a:rPr lang="en-GB" dirty="0"/>
              <a:t> de </a:t>
            </a:r>
            <a:r>
              <a:rPr lang="en-GB" dirty="0" err="1"/>
              <a:t>Cucó</a:t>
            </a:r>
            <a:r>
              <a:rPr lang="en-GB" dirty="0"/>
              <a:t>’ (strictly project funding)</a:t>
            </a:r>
          </a:p>
          <a:p>
            <a:r>
              <a:rPr lang="en-GB" dirty="0"/>
              <a:t>IT – competitive procedure with negotiation for energy renovation of kindergarten building with special emphasis on seismic improvements (combined with ESIF)</a:t>
            </a:r>
          </a:p>
          <a:p>
            <a:r>
              <a:rPr lang="en-GB" dirty="0"/>
              <a:t>HR – competitive procedure with negotiation for extensive reconstruction of the prefabricated kindergarten with innovative elements (combined with own funding)</a:t>
            </a:r>
          </a:p>
        </p:txBody>
      </p:sp>
    </p:spTree>
    <p:extLst>
      <p:ext uri="{BB962C8B-B14F-4D97-AF65-F5344CB8AC3E}">
        <p14:creationId xmlns:p14="http://schemas.microsoft.com/office/powerpoint/2010/main" val="3637556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1004</Words>
  <Application>Microsoft Office PowerPoint</Application>
  <PresentationFormat>On-screen Show 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Prominent MED project Experiences of PPI in small Mediterranean municipalities</vt:lpstr>
      <vt:lpstr>About the project</vt:lpstr>
      <vt:lpstr>Key challenges</vt:lpstr>
      <vt:lpstr>Legal framework</vt:lpstr>
      <vt:lpstr>Mindset, resources, capacities</vt:lpstr>
      <vt:lpstr>What we had to learn?</vt:lpstr>
      <vt:lpstr>What we had to learn? (2)</vt:lpstr>
      <vt:lpstr>Results of the project</vt:lpstr>
      <vt:lpstr>Key takeaways for public buyers</vt:lpstr>
      <vt:lpstr>Key takeaways for policy makers</vt:lpstr>
      <vt:lpstr>If you want to learn more</vt:lpstr>
    </vt:vector>
  </TitlesOfParts>
  <Company>EESC-ECOR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Rostislav Kolouch</dc:creator>
  <cp:lastModifiedBy>Ivan Šimić</cp:lastModifiedBy>
  <cp:revision>4</cp:revision>
  <dcterms:created xsi:type="dcterms:W3CDTF">2019-09-05T13:47:59Z</dcterms:created>
  <dcterms:modified xsi:type="dcterms:W3CDTF">2019-10-07T13:30:52Z</dcterms:modified>
</cp:coreProperties>
</file>