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5"/>
  </p:notesMasterIdLst>
  <p:handoutMasterIdLst>
    <p:handoutMasterId r:id="rId6"/>
  </p:handoutMasterIdLst>
  <p:sldIdLst>
    <p:sldId id="269" r:id="rId2"/>
    <p:sldId id="271" r:id="rId3"/>
    <p:sldId id="272" r:id="rId4"/>
  </p:sldIdLst>
  <p:sldSz cx="6858000" cy="972026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15" autoAdjust="0"/>
    <p:restoredTop sz="94660"/>
  </p:normalViewPr>
  <p:slideViewPr>
    <p:cSldViewPr snapToGrid="0">
      <p:cViewPr varScale="1">
        <p:scale>
          <a:sx n="79" d="100"/>
          <a:sy n="79" d="100"/>
        </p:scale>
        <p:origin x="3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7496B13-78CE-4D52-8D51-3ABA897A94B8}" type="datetime1">
              <a:rPr lang="hr-HR" smtClean="0"/>
              <a:t>24.11.2020.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D651EF9-6729-4FF5-9CEB-537D07A0639B}" type="slidenum">
              <a:rPr lang="hr-HR" smtClean="0"/>
              <a:t>‹N›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9418239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069C8A-1056-4DFE-8F7C-B8135701078F}" type="datetime1">
              <a:rPr lang="hr-HR" smtClean="0"/>
              <a:t>24.11.2020.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98713" y="1162050"/>
            <a:ext cx="22129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56B697-402A-4734-B6AD-55041E2517C3}" type="slidenum">
              <a:rPr lang="hr-HR" smtClean="0"/>
              <a:t>‹N›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786460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590794"/>
            <a:ext cx="5829300" cy="338409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105389"/>
            <a:ext cx="5143500" cy="234681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r-Latn-RS"/>
              <a:t>18/6/2020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Thematic international webinar – WPT3 Capacity building and networking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6294C-D425-4C8E-9AAB-440B24C61DE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914320"/>
      </p:ext>
    </p:extLst>
  </p:cSld>
  <p:clrMapOvr>
    <a:masterClrMapping/>
  </p:clrMapOvr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r-Latn-RS"/>
              <a:t>18/6/2020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Thematic international webinar – WPT3 Capacity building and networking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6294C-D425-4C8E-9AAB-440B24C61DE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92662"/>
      </p:ext>
    </p:extLst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17514"/>
            <a:ext cx="1478756" cy="8237474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17514"/>
            <a:ext cx="4350544" cy="8237474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r-Latn-RS"/>
              <a:t>18/6/2020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Thematic international webinar – WPT3 Capacity building and networking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6294C-D425-4C8E-9AAB-440B24C61DE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607748"/>
      </p:ext>
    </p:extLst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r-Latn-RS"/>
              <a:t>18/6/2020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Thematic international webinar – WPT3 Capacity building and networking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6294C-D425-4C8E-9AAB-440B24C61DE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527192"/>
      </p:ext>
    </p:extLst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23318"/>
            <a:ext cx="5915025" cy="404335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504929"/>
            <a:ext cx="5915025" cy="212630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r-Latn-RS"/>
              <a:t>18/6/2020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Thematic international webinar – WPT3 Capacity building and networking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6294C-D425-4C8E-9AAB-440B24C61DE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797531"/>
      </p:ext>
    </p:extLst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587570"/>
            <a:ext cx="2914650" cy="616741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587570"/>
            <a:ext cx="2914650" cy="616741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r-Latn-RS"/>
              <a:t>18/6/2020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Thematic international webinar – WPT3 Capacity building and networking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6294C-D425-4C8E-9AAB-440B24C61DE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027348"/>
      </p:ext>
    </p:extLst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17516"/>
            <a:ext cx="5915025" cy="1878802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382815"/>
            <a:ext cx="2901255" cy="116778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550596"/>
            <a:ext cx="2901255" cy="522239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382815"/>
            <a:ext cx="2915543" cy="116778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550596"/>
            <a:ext cx="2915543" cy="522239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r-Latn-RS"/>
              <a:t>18/6/2020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Thematic international webinar – WPT3 Capacity building and networking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6294C-D425-4C8E-9AAB-440B24C61DE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492340"/>
      </p:ext>
    </p:extLst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r-Latn-RS"/>
              <a:t>18/6/2020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Thematic international webinar – WPT3 Capacity building and networking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6294C-D425-4C8E-9AAB-440B24C61DE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316050"/>
      </p:ext>
    </p:extLst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r-Latn-RS"/>
              <a:t>18/6/2020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Thematic international webinar – WPT3 Capacity building and networking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6294C-D425-4C8E-9AAB-440B24C61DE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352503"/>
      </p:ext>
    </p:extLst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8018"/>
            <a:ext cx="2211884" cy="226806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99540"/>
            <a:ext cx="3471863" cy="690768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16079"/>
            <a:ext cx="2211884" cy="540239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r-Latn-RS"/>
              <a:t>18/6/2020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Thematic international webinar – WPT3 Capacity building and networking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6294C-D425-4C8E-9AAB-440B24C61DE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011210"/>
      </p:ext>
    </p:extLst>
  </p:cSld>
  <p:clrMapOvr>
    <a:masterClrMapping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8018"/>
            <a:ext cx="2211884" cy="226806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99540"/>
            <a:ext cx="3471863" cy="690768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16079"/>
            <a:ext cx="2211884" cy="540239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r-Latn-RS"/>
              <a:t>18/6/2020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Thematic international webinar – WPT3 Capacity building and networking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6294C-D425-4C8E-9AAB-440B24C61DE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774853"/>
      </p:ext>
    </p:extLst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17516"/>
            <a:ext cx="5915025" cy="1878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587570"/>
            <a:ext cx="5915025" cy="61674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009246"/>
            <a:ext cx="1543050" cy="5175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r-Latn-RS"/>
              <a:t>18/6/2020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009246"/>
            <a:ext cx="2314575" cy="5175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Thematic international webinar – WPT3 Capacity building and networking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009246"/>
            <a:ext cx="1543050" cy="5175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66294C-D425-4C8E-9AAB-440B24C61DE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128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ventbrite.com/e/bio-economy-a-key-sustainable-development-opportunity-for-adriatic-ionian-tickets-130242393505" TargetMode="Externa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95174" y="1789411"/>
            <a:ext cx="5467648" cy="448320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5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174" y="6055090"/>
            <a:ext cx="5467648" cy="69920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4944" y="435560"/>
            <a:ext cx="1374910" cy="80024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-451925" y="1525428"/>
            <a:ext cx="7761849" cy="1695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402" dirty="0">
              <a:solidFill>
                <a:schemeClr val="bg1"/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sz="1914" dirty="0">
                <a:solidFill>
                  <a:schemeClr val="bg1"/>
                </a:solidFill>
                <a:latin typeface="Trebuchet MS" panose="020B0603020202020204" pitchFamily="34" charset="0"/>
              </a:rPr>
              <a:t>International Dissemination Digital Conference</a:t>
            </a:r>
          </a:p>
          <a:p>
            <a:pPr algn="ctr"/>
            <a:endParaRPr lang="en-US" sz="5103" dirty="0">
              <a:solidFill>
                <a:srgbClr val="36499B"/>
              </a:solidFill>
              <a:latin typeface="Trebuchet MS" panose="020B0603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95174" y="5536493"/>
            <a:ext cx="5467648" cy="6922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984" dirty="0">
              <a:solidFill>
                <a:srgbClr val="36499B"/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sz="957" dirty="0">
                <a:solidFill>
                  <a:srgbClr val="36499B"/>
                </a:solidFill>
                <a:latin typeface="Trebuchet MS" panose="020B0603020202020204" pitchFamily="34" charset="0"/>
              </a:rPr>
              <a:t>This project is supported by the </a:t>
            </a:r>
            <a:r>
              <a:rPr lang="en-US" sz="957" dirty="0" err="1">
                <a:solidFill>
                  <a:srgbClr val="36499B"/>
                </a:solidFill>
                <a:latin typeface="Trebuchet MS" panose="020B0603020202020204" pitchFamily="34" charset="0"/>
              </a:rPr>
              <a:t>Interreg</a:t>
            </a:r>
            <a:r>
              <a:rPr lang="en-US" sz="957" dirty="0">
                <a:solidFill>
                  <a:srgbClr val="36499B"/>
                </a:solidFill>
                <a:latin typeface="Trebuchet MS" panose="020B0603020202020204" pitchFamily="34" charset="0"/>
              </a:rPr>
              <a:t> ADRION </a:t>
            </a:r>
            <a:r>
              <a:rPr lang="en-US" sz="957" dirty="0" err="1">
                <a:solidFill>
                  <a:srgbClr val="36499B"/>
                </a:solidFill>
                <a:latin typeface="Trebuchet MS" panose="020B0603020202020204" pitchFamily="34" charset="0"/>
              </a:rPr>
              <a:t>Programme</a:t>
            </a:r>
            <a:r>
              <a:rPr lang="en-US" sz="957" dirty="0">
                <a:solidFill>
                  <a:srgbClr val="36499B"/>
                </a:solidFill>
                <a:latin typeface="Trebuchet MS" panose="020B0603020202020204" pitchFamily="34" charset="0"/>
              </a:rPr>
              <a:t> funded under the European Regional Development Fund and IPA II fund.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0322" y="2196606"/>
            <a:ext cx="1517350" cy="1414210"/>
          </a:xfrm>
          <a:prstGeom prst="rect">
            <a:avLst/>
          </a:prstGeom>
        </p:spPr>
      </p:pic>
      <p:sp>
        <p:nvSpPr>
          <p:cNvPr id="10" name="Subtitle 2"/>
          <p:cNvSpPr txBox="1">
            <a:spLocks/>
          </p:cNvSpPr>
          <p:nvPr/>
        </p:nvSpPr>
        <p:spPr>
          <a:xfrm>
            <a:off x="695176" y="3220749"/>
            <a:ext cx="5467646" cy="2055462"/>
          </a:xfrm>
          <a:prstGeom prst="rect">
            <a:avLst/>
          </a:prstGeom>
        </p:spPr>
        <p:txBody>
          <a:bodyPr vert="horz" lIns="129604" tIns="64802" rIns="129604" bIns="64802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76" b="1" dirty="0">
              <a:solidFill>
                <a:srgbClr val="003399"/>
              </a:solidFill>
            </a:endParaRPr>
          </a:p>
          <a:p>
            <a:r>
              <a:rPr lang="en-US" sz="2551" b="1" dirty="0">
                <a:solidFill>
                  <a:srgbClr val="003399"/>
                </a:solidFill>
              </a:rPr>
              <a:t>Bio-Economy: a key sustainable development opportunity for          </a:t>
            </a:r>
            <a:r>
              <a:rPr lang="en-US" sz="2600" b="1" dirty="0">
                <a:solidFill>
                  <a:srgbClr val="003399"/>
                </a:solidFill>
              </a:rPr>
              <a:t>Adriatic-Ionian Region</a:t>
            </a:r>
          </a:p>
          <a:p>
            <a:endParaRPr lang="en-US" sz="2551" b="1" dirty="0">
              <a:solidFill>
                <a:srgbClr val="003399"/>
              </a:solidFill>
            </a:endParaRPr>
          </a:p>
          <a:p>
            <a:r>
              <a:rPr lang="en-US" sz="1914" b="1" dirty="0">
                <a:solidFill>
                  <a:schemeClr val="bg1"/>
                </a:solidFill>
              </a:rPr>
              <a:t>December 4</a:t>
            </a:r>
            <a:r>
              <a:rPr lang="en-US" sz="1914" b="1" baseline="30000" dirty="0">
                <a:solidFill>
                  <a:schemeClr val="bg1"/>
                </a:solidFill>
              </a:rPr>
              <a:t>th</a:t>
            </a:r>
            <a:r>
              <a:rPr lang="en-US" sz="1914" b="1" dirty="0">
                <a:solidFill>
                  <a:schemeClr val="bg1"/>
                </a:solidFill>
              </a:rPr>
              <a:t> 2020 h. 9.00 – 13.00 CET</a:t>
            </a:r>
            <a:endParaRPr lang="en-US" sz="1914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0391" y="8799528"/>
            <a:ext cx="3857211" cy="581099"/>
          </a:xfrm>
          <a:prstGeom prst="rect">
            <a:avLst/>
          </a:prstGeom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9803F7D6-D281-4684-B064-25ADEB9DA8F1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1267" y="235931"/>
            <a:ext cx="1191789" cy="1005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3649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698" y="541073"/>
            <a:ext cx="1374910" cy="800243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81000" y="1701048"/>
            <a:ext cx="5781824" cy="7183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239"/>
              </a:spcAft>
            </a:pPr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International Dissemination Digital Conference  </a:t>
            </a:r>
          </a:p>
          <a:p>
            <a:pPr algn="ctr">
              <a:lnSpc>
                <a:spcPct val="107000"/>
              </a:lnSpc>
              <a:spcAft>
                <a:spcPts val="239"/>
              </a:spcAft>
            </a:pPr>
            <a:r>
              <a:rPr lang="en-GB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Bio Economy: A key sustainable development opportunity </a:t>
            </a:r>
            <a:endParaRPr lang="it-IT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239"/>
              </a:spcAft>
            </a:pPr>
            <a:r>
              <a:rPr lang="en-GB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Adriatic Ionian Region  </a:t>
            </a:r>
            <a:endParaRPr lang="it-IT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239"/>
              </a:spcAft>
            </a:pPr>
            <a:r>
              <a:rPr lang="en-GB" sz="1116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it-IT" sz="1116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239"/>
              </a:spcAft>
            </a:pPr>
            <a:r>
              <a:rPr lang="en-GB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December 4</a:t>
            </a:r>
            <a:r>
              <a:rPr lang="en-GB" sz="1400" b="1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 </a:t>
            </a:r>
            <a:r>
              <a:rPr lang="en-GB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2020</a:t>
            </a:r>
            <a:endParaRPr lang="it-IT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239"/>
              </a:spcAft>
            </a:pPr>
            <a:r>
              <a:rPr lang="en-GB" sz="957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it-IT" sz="957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239"/>
              </a:spcAft>
            </a:pPr>
            <a:endParaRPr lang="en-GB" sz="957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239"/>
              </a:spcAft>
            </a:pPr>
            <a:endParaRPr lang="it-IT" sz="957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239"/>
              </a:spcAft>
            </a:pPr>
            <a:r>
              <a:rPr lang="it-IT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9.00 / 09.30 </a:t>
            </a:r>
            <a:r>
              <a:rPr lang="it-IT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Official</a:t>
            </a:r>
            <a:r>
              <a:rPr lang="it-IT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welcome </a:t>
            </a:r>
            <a:endParaRPr lang="it-IT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239"/>
              </a:spcAft>
            </a:pPr>
            <a:r>
              <a:rPr lang="it-IT" sz="957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it-IT" sz="957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3394" indent="-273394" algn="just">
              <a:lnSpc>
                <a:spcPct val="107000"/>
              </a:lnSpc>
              <a:spcAft>
                <a:spcPts val="319"/>
              </a:spcAft>
              <a:buFont typeface="Wingdings" panose="05000000000000000000" pitchFamily="2" charset="2"/>
              <a:buChar char=""/>
            </a:pPr>
            <a:r>
              <a:rPr lang="it-IT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Donatella Tesei</a:t>
            </a:r>
            <a:r>
              <a:rPr lang="it-IT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it-IT" sz="11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President</a:t>
            </a:r>
            <a:r>
              <a:rPr lang="it-IT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of Umbria </a:t>
            </a:r>
            <a:r>
              <a:rPr lang="it-IT" sz="11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Regional</a:t>
            </a:r>
            <a:r>
              <a:rPr lang="it-IT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1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Governement</a:t>
            </a:r>
            <a:endParaRPr lang="it-IT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3394" indent="-273394" algn="just">
              <a:lnSpc>
                <a:spcPct val="107000"/>
              </a:lnSpc>
              <a:spcAft>
                <a:spcPts val="319"/>
              </a:spcAft>
              <a:buFont typeface="Wingdings" panose="05000000000000000000" pitchFamily="2" charset="2"/>
              <a:buChar char=""/>
            </a:pPr>
            <a:r>
              <a:rPr lang="en-GB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Michela </a:t>
            </a:r>
            <a:r>
              <a:rPr lang="en-GB" sz="11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Sciurpa</a:t>
            </a: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en-GB" sz="11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Sviluppumbria</a:t>
            </a: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CEO</a:t>
            </a:r>
            <a:endParaRPr lang="it-IT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3394" indent="-273394" algn="just">
              <a:lnSpc>
                <a:spcPct val="107000"/>
              </a:lnSpc>
              <a:spcAft>
                <a:spcPts val="319"/>
              </a:spcAft>
              <a:buFont typeface="Wingdings" panose="05000000000000000000" pitchFamily="2" charset="2"/>
              <a:buChar char=""/>
            </a:pPr>
            <a:r>
              <a:rPr lang="en-GB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Riccardo </a:t>
            </a:r>
            <a:r>
              <a:rPr lang="en-GB" sz="11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Concetti</a:t>
            </a: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President of Umbria Export, Internationalization Agency of Confindustria</a:t>
            </a:r>
            <a:r>
              <a:rPr lang="it-IT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Umbria </a:t>
            </a:r>
            <a:endParaRPr lang="it-IT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319"/>
              </a:spcAft>
            </a:pPr>
            <a:r>
              <a:rPr lang="en-GB" sz="957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it-IT" sz="957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319"/>
              </a:spcAft>
            </a:pPr>
            <a:r>
              <a:rPr lang="en-GB" sz="957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it-IT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239"/>
              </a:spcAft>
            </a:pPr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Session 1 –  9.30 / 10.30</a:t>
            </a:r>
            <a:endParaRPr lang="it-IT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239"/>
              </a:spcAft>
            </a:pPr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Regional strategy for promoting the market uptake of bioeconomy products</a:t>
            </a:r>
            <a:endParaRPr lang="it-IT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239"/>
              </a:spcAft>
            </a:pPr>
            <a:r>
              <a:rPr lang="en-GB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it-IT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3394" indent="-273394" algn="just">
              <a:lnSpc>
                <a:spcPct val="107000"/>
              </a:lnSpc>
              <a:spcAft>
                <a:spcPts val="319"/>
              </a:spcAft>
              <a:buFont typeface="Wingdings" panose="05000000000000000000" pitchFamily="2" charset="2"/>
              <a:buChar char=""/>
            </a:pPr>
            <a:r>
              <a:rPr lang="en-GB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Michele </a:t>
            </a:r>
            <a:r>
              <a:rPr lang="en-GB" sz="11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Fioroni</a:t>
            </a: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Umbria Region Councillor for Policies for the competitiveness and growth of the  regional economic / productive system</a:t>
            </a:r>
            <a:endParaRPr lang="it-IT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3394" indent="-273394" algn="just">
              <a:lnSpc>
                <a:spcPct val="107000"/>
              </a:lnSpc>
              <a:spcAft>
                <a:spcPts val="319"/>
              </a:spcAft>
              <a:buFont typeface="Wingdings" panose="05000000000000000000" pitchFamily="2" charset="2"/>
              <a:buChar char=""/>
            </a:pPr>
            <a:r>
              <a:rPr lang="en-GB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Adrian </a:t>
            </a:r>
            <a:r>
              <a:rPr lang="en-GB" sz="11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Tistan</a:t>
            </a: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European </a:t>
            </a:r>
            <a:r>
              <a:rPr lang="en-GB" sz="11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Comission</a:t>
            </a: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DG Research &amp; Innovation/Directorate C – Healthy Planet, Unit C.2, Bioeconomy and Food Systems Unit</a:t>
            </a:r>
            <a:endParaRPr lang="it-IT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3394" indent="-273394" algn="just">
              <a:lnSpc>
                <a:spcPct val="107000"/>
              </a:lnSpc>
              <a:spcAft>
                <a:spcPts val="319"/>
              </a:spcAft>
              <a:buFont typeface="Wingdings" panose="05000000000000000000" pitchFamily="2" charset="2"/>
              <a:buChar char=""/>
            </a:pPr>
            <a:r>
              <a:rPr lang="en-GB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Fabio Fava</a:t>
            </a: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 Coordinator of the "National coordination group for the Bioeconomy" at the CNBBSV of the Presidency of the Council of Ministers</a:t>
            </a:r>
            <a:endParaRPr lang="it-IT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3394" indent="-273394" algn="just">
              <a:lnSpc>
                <a:spcPct val="107000"/>
              </a:lnSpc>
              <a:spcAft>
                <a:spcPts val="319"/>
              </a:spcAft>
              <a:buFont typeface="Wingdings" panose="05000000000000000000" pitchFamily="2" charset="2"/>
              <a:buChar char=""/>
            </a:pPr>
            <a:r>
              <a:rPr lang="en-GB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Luciano </a:t>
            </a:r>
            <a:r>
              <a:rPr lang="en-GB" sz="11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Concezzi</a:t>
            </a: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 Head of R&amp;I Dept., 3A Agri-food Technology Park of Umbria Region, Umbrian member of National </a:t>
            </a:r>
            <a:r>
              <a:rPr lang="en-GB" sz="11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Agrifood</a:t>
            </a: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Cluster (CLAN)</a:t>
            </a:r>
            <a:endParaRPr lang="it-IT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3394" indent="-273394" algn="just">
              <a:lnSpc>
                <a:spcPct val="107000"/>
              </a:lnSpc>
              <a:spcAft>
                <a:spcPts val="319"/>
              </a:spcAft>
              <a:buFont typeface="Wingdings" panose="05000000000000000000" pitchFamily="2" charset="2"/>
              <a:buChar char=""/>
            </a:pPr>
            <a:r>
              <a:rPr lang="en-GB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Gabriele </a:t>
            </a:r>
            <a:r>
              <a:rPr lang="en-GB" sz="11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Cruciani</a:t>
            </a: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 University of Perugia Delegate for the Third Mission Sector</a:t>
            </a:r>
            <a:r>
              <a:rPr lang="en-GB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</a:t>
            </a: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knowledge transfer area</a:t>
            </a:r>
            <a:endParaRPr lang="it-IT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319"/>
              </a:spcAft>
            </a:pPr>
            <a:endParaRPr lang="it-IT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64526">
              <a:lnSpc>
                <a:spcPct val="107000"/>
              </a:lnSpc>
              <a:spcAft>
                <a:spcPts val="319"/>
              </a:spcAft>
            </a:pPr>
            <a:r>
              <a:rPr lang="en-GB" sz="957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it-IT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319"/>
              </a:spcAft>
            </a:pPr>
            <a:r>
              <a:rPr lang="en-GB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10.30 	Discussion and Questions                                                                  </a:t>
            </a:r>
            <a:endParaRPr lang="it-IT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239"/>
              </a:spcAft>
            </a:pPr>
            <a:endParaRPr lang="it-IT" sz="14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sz="957" dirty="0">
              <a:solidFill>
                <a:srgbClr val="36499B"/>
              </a:solidFill>
              <a:latin typeface="Trebuchet MS" panose="020B0603020202020204" pitchFamily="34" charset="0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695176" y="3220749"/>
            <a:ext cx="5635126" cy="2055462"/>
          </a:xfrm>
          <a:prstGeom prst="rect">
            <a:avLst/>
          </a:prstGeom>
        </p:spPr>
        <p:txBody>
          <a:bodyPr vert="horz" lIns="129604" tIns="64802" rIns="129604" bIns="64802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914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0391" y="8799528"/>
            <a:ext cx="3857211" cy="581099"/>
          </a:xfrm>
          <a:prstGeom prst="rect">
            <a:avLst/>
          </a:prstGeom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9803F7D6-D281-4684-B064-25ADEB9DA8F1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8513" y="380222"/>
            <a:ext cx="1191789" cy="1005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706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698" y="339636"/>
            <a:ext cx="1374910" cy="800243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27698" y="1701047"/>
            <a:ext cx="5635126" cy="7463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239"/>
              </a:spcAft>
            </a:pPr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Session 2  - 10.45 / 12.45</a:t>
            </a:r>
            <a:endParaRPr lang="it-IT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239"/>
              </a:spcAft>
            </a:pPr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BIOECO-R.D.I Project - Six key lessons for the exploitation of Bioeconomy potential in Adriatic Ionian Region</a:t>
            </a:r>
            <a:endParaRPr lang="it-IT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319"/>
              </a:spcAft>
            </a:pPr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it-IT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319"/>
              </a:spcAft>
            </a:pPr>
            <a:r>
              <a:rPr lang="en-GB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Presentation of BIOECO-R.D.I experiences in six countries of the Adriatic Ionian Region </a:t>
            </a:r>
            <a:endParaRPr lang="it-IT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3394" indent="-273394" algn="just">
              <a:lnSpc>
                <a:spcPct val="107000"/>
              </a:lnSpc>
              <a:spcAft>
                <a:spcPts val="319"/>
              </a:spcAft>
              <a:buFont typeface="Wingdings" panose="05000000000000000000" pitchFamily="2" charset="2"/>
              <a:buChar char=""/>
            </a:pP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Introduction – </a:t>
            </a:r>
            <a:r>
              <a:rPr lang="en-GB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Diego Mattioli</a:t>
            </a: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 BIOECO-R.D.I Project Manager </a:t>
            </a:r>
            <a:endParaRPr lang="it-IT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3394" indent="-273394" algn="just">
              <a:lnSpc>
                <a:spcPct val="107000"/>
              </a:lnSpc>
              <a:spcAft>
                <a:spcPts val="319"/>
              </a:spcAft>
              <a:buFont typeface="Wingdings" panose="05000000000000000000" pitchFamily="2" charset="2"/>
              <a:buChar char=""/>
            </a:pP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“Specific actions to close the gap between bio-economy market’s requirements and industrial productions”, </a:t>
            </a:r>
            <a:r>
              <a:rPr lang="en-GB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Andrea Terenzi</a:t>
            </a: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Consultant Confindustria Umbria </a:t>
            </a:r>
            <a:endParaRPr lang="it-IT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3394" indent="-273394" algn="just">
              <a:lnSpc>
                <a:spcPct val="107000"/>
              </a:lnSpc>
              <a:spcAft>
                <a:spcPts val="319"/>
              </a:spcAft>
              <a:buFont typeface="Wingdings" panose="05000000000000000000" pitchFamily="2" charset="2"/>
              <a:buChar char=""/>
            </a:pP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“The nanocellulose pathway: from tree to market. Development of the process, trials access to the market, options and advantages”, </a:t>
            </a:r>
            <a:r>
              <a:rPr lang="en-GB" sz="11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Matjaz</a:t>
            </a:r>
            <a:r>
              <a:rPr lang="en-GB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1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Kunaver</a:t>
            </a: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 National institute of Chemistry - SI</a:t>
            </a:r>
            <a:endParaRPr lang="it-IT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3394" indent="-273394" algn="just">
              <a:lnSpc>
                <a:spcPct val="107000"/>
              </a:lnSpc>
              <a:spcAft>
                <a:spcPts val="319"/>
              </a:spcAft>
              <a:buFont typeface="Wingdings" panose="05000000000000000000" pitchFamily="2" charset="2"/>
              <a:buChar char=""/>
            </a:pP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“Aquatic biomass management: substantial use of fishery, aquaculture and processing industry waste and by-products”, </a:t>
            </a:r>
            <a:r>
              <a:rPr lang="en-GB" sz="11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Natalija</a:t>
            </a:r>
            <a:r>
              <a:rPr lang="en-GB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1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Topić</a:t>
            </a:r>
            <a:r>
              <a:rPr lang="en-GB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GB" sz="11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Popović</a:t>
            </a: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en-GB" sz="11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Ruđer</a:t>
            </a: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1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Bošković</a:t>
            </a: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Institute - HR</a:t>
            </a:r>
            <a:endParaRPr lang="it-IT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3394" indent="-273394" algn="just">
              <a:lnSpc>
                <a:spcPct val="107000"/>
              </a:lnSpc>
              <a:spcAft>
                <a:spcPts val="319"/>
              </a:spcAft>
              <a:buFont typeface="Wingdings" panose="05000000000000000000" pitchFamily="2" charset="2"/>
              <a:buChar char=""/>
            </a:pP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“Business support to the start-up companies in bio-based industries", </a:t>
            </a:r>
            <a:r>
              <a:rPr lang="en-GB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Goran </a:t>
            </a:r>
            <a:r>
              <a:rPr lang="en-GB" sz="11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Vasic</a:t>
            </a: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1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Milica</a:t>
            </a:r>
            <a:r>
              <a:rPr lang="en-GB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1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Vracaric</a:t>
            </a: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</a:t>
            </a:r>
            <a:r>
              <a:rPr lang="en-GB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1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Zorica</a:t>
            </a:r>
            <a:r>
              <a:rPr lang="en-GB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1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Maric</a:t>
            </a: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 Regional Agency for the Development of SMES Alma Mons - RS</a:t>
            </a:r>
            <a:endParaRPr lang="it-IT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3394" indent="-273394" algn="just">
              <a:lnSpc>
                <a:spcPct val="107000"/>
              </a:lnSpc>
              <a:spcAft>
                <a:spcPts val="319"/>
              </a:spcAft>
              <a:buFont typeface="Wingdings" panose="05000000000000000000" pitchFamily="2" charset="2"/>
              <a:buChar char=""/>
            </a:pP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“Optimal use of waste streams”, </a:t>
            </a:r>
            <a:r>
              <a:rPr lang="en-GB" sz="11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Chrysovalantis</a:t>
            </a:r>
            <a:r>
              <a:rPr lang="en-GB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1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Ketikidis</a:t>
            </a: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 Centre for Research and Technology Hellas - GR</a:t>
            </a:r>
            <a:endParaRPr lang="it-IT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3394" indent="-273394" algn="just">
              <a:lnSpc>
                <a:spcPct val="107000"/>
              </a:lnSpc>
              <a:spcAft>
                <a:spcPts val="319"/>
              </a:spcAft>
              <a:buFont typeface="Wingdings" panose="05000000000000000000" pitchFamily="2" charset="2"/>
              <a:buChar char=""/>
            </a:pP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“Olive by-product valorisation in a circular bioeconomy process”,</a:t>
            </a:r>
            <a:r>
              <a:rPr lang="en-GB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1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Aulona</a:t>
            </a:r>
            <a:r>
              <a:rPr lang="en-GB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1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Veizi</a:t>
            </a: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 Chamber of Commerce and Industry, Tirana – AL</a:t>
            </a:r>
            <a:endParaRPr lang="it-IT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3394" indent="-273394" algn="just">
              <a:lnSpc>
                <a:spcPct val="107000"/>
              </a:lnSpc>
              <a:spcAft>
                <a:spcPts val="319"/>
              </a:spcAft>
              <a:buFont typeface="Wingdings" panose="05000000000000000000" pitchFamily="2" charset="2"/>
              <a:buChar char=""/>
            </a:pP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“Adrion thematic cluster on “BLUE GROWTH AND RELATED SMART GROWTH” &amp; capitalization activities”,  </a:t>
            </a:r>
            <a:r>
              <a:rPr lang="en-GB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Nikitas Nikitakos</a:t>
            </a: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 Coordinator of Adrion Thematic Cluster On “Blue Growth and Related Smart Growth”, University of the Aegean - GR</a:t>
            </a:r>
            <a:endParaRPr lang="it-IT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64526">
              <a:lnSpc>
                <a:spcPct val="107000"/>
              </a:lnSpc>
              <a:spcAft>
                <a:spcPts val="319"/>
              </a:spcAft>
            </a:pPr>
            <a:r>
              <a:rPr lang="en-GB" sz="877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it-IT" sz="877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319"/>
              </a:spcAft>
            </a:pPr>
            <a:r>
              <a:rPr lang="en-GB" sz="877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it-IT" sz="877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319"/>
              </a:spcAft>
            </a:pPr>
            <a:r>
              <a:rPr lang="en-GB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GB" sz="1100" b="1" dirty="0">
                <a:latin typeface="Calibri" panose="020F0502020204030204" pitchFamily="34" charset="0"/>
                <a:cs typeface="Calibri" panose="020F0502020204030204" pitchFamily="34" charset="0"/>
              </a:rPr>
              <a:t>12.45	Discussion and Questions</a:t>
            </a:r>
            <a:endParaRPr lang="it-IT" sz="11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319"/>
              </a:spcAft>
            </a:pPr>
            <a:r>
              <a:rPr lang="en-GB" sz="1435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it-IT" sz="14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319"/>
              </a:spcAft>
            </a:pPr>
            <a:r>
              <a:rPr lang="en-GB" sz="143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it-IT" sz="14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319"/>
              </a:spcAft>
            </a:pPr>
            <a:r>
              <a:rPr lang="en-GB" sz="143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it-IT" sz="14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319"/>
              </a:spcAft>
            </a:pPr>
            <a:r>
              <a:rPr lang="en-GB" sz="143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it-IT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319"/>
              </a:spcAft>
            </a:pPr>
            <a:r>
              <a:rPr lang="en-GB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Registration</a:t>
            </a: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GB" sz="11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https://www.eventbrite.com/e/bio-economy-a-key-sustainable-development-opportunity-for-adriatic-ionian-tickets-130242393505</a:t>
            </a:r>
            <a:endParaRPr lang="it-IT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319"/>
              </a:spcAft>
            </a:pPr>
            <a:r>
              <a:rPr lang="en-GB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For more info</a:t>
            </a: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bioeco@sviluppumbria.it</a:t>
            </a:r>
            <a:endParaRPr lang="it-IT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239"/>
              </a:spcAft>
            </a:pPr>
            <a:r>
              <a:rPr lang="en-GB" sz="877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</a:t>
            </a:r>
            <a:endParaRPr lang="it-IT" sz="877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239"/>
              </a:spcAft>
            </a:pPr>
            <a:endParaRPr lang="it-IT" sz="14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sz="957" dirty="0">
              <a:solidFill>
                <a:srgbClr val="36499B"/>
              </a:solidFill>
              <a:latin typeface="Trebuchet MS" panose="020B0603020202020204" pitchFamily="34" charset="0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695176" y="3220749"/>
            <a:ext cx="5635126" cy="2055462"/>
          </a:xfrm>
          <a:prstGeom prst="rect">
            <a:avLst/>
          </a:prstGeom>
        </p:spPr>
        <p:txBody>
          <a:bodyPr vert="horz" lIns="129604" tIns="64802" rIns="129604" bIns="64802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914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0391" y="8799528"/>
            <a:ext cx="3857211" cy="581099"/>
          </a:xfrm>
          <a:prstGeom prst="rect">
            <a:avLst/>
          </a:prstGeom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9803F7D6-D281-4684-B064-25ADEB9DA8F1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9921" y="134643"/>
            <a:ext cx="1191789" cy="1005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2510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974</TotalTime>
  <Words>521</Words>
  <Application>Microsoft Office PowerPoint</Application>
  <PresentationFormat>Personalizzato</PresentationFormat>
  <Paragraphs>56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Trebuchet MS</vt:lpstr>
      <vt:lpstr>Wingdings</vt:lpstr>
      <vt:lpstr>Office Theme</vt:lpstr>
      <vt:lpstr>Presentazione standard di PowerPoint</vt:lpstr>
      <vt:lpstr>Presentazione standard di PowerPoint</vt:lpstr>
      <vt:lpstr>Presentazione standard di PowerPoint</vt:lpstr>
    </vt:vector>
  </TitlesOfParts>
  <Company>Institut Rudjer Boskovic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WP3 Capacity building and networking</dc:title>
  <dc:creator>Windows User</dc:creator>
  <cp:lastModifiedBy>Giuseppina Baldassarri</cp:lastModifiedBy>
  <cp:revision>145</cp:revision>
  <cp:lastPrinted>2018-12-03T07:58:35Z</cp:lastPrinted>
  <dcterms:created xsi:type="dcterms:W3CDTF">2018-03-12T10:17:21Z</dcterms:created>
  <dcterms:modified xsi:type="dcterms:W3CDTF">2020-11-24T15:21:12Z</dcterms:modified>
</cp:coreProperties>
</file>