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1" r:id="rId3"/>
    <p:sldId id="274" r:id="rId4"/>
    <p:sldId id="276" r:id="rId5"/>
    <p:sldId id="277" r:id="rId6"/>
    <p:sldId id="265" r:id="rId7"/>
    <p:sldId id="266" r:id="rId8"/>
    <p:sldId id="267" r:id="rId9"/>
    <p:sldId id="268" r:id="rId10"/>
    <p:sldId id="273" r:id="rId11"/>
    <p:sldId id="270" r:id="rId12"/>
    <p:sldId id="279" r:id="rId13"/>
    <p:sldId id="280" r:id="rId14"/>
    <p:sldId id="271" r:id="rId15"/>
    <p:sldId id="272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950C3-6166-46A4-9D53-1A6BA2D484F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AE920-CF8F-4E52-9487-D44F48E45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792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AE920-CF8F-4E52-9487-D44F48E455D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839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298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52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19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651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14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266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805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91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95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2074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03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BC68-AB52-4D37-BC7B-781F2F0E7A62}" type="datetimeFigureOut">
              <a:rPr lang="it-IT" smtClean="0"/>
              <a:t>03/06/2020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DD3E4-4E27-4DAC-BDB1-0C4EC6C705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00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rasmissione.bandi.regione.umbria.i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499992" y="2130425"/>
            <a:ext cx="3958208" cy="1802631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6" y="0"/>
            <a:ext cx="3441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rrotonda angolo diagonale rettangolo 3"/>
          <p:cNvSpPr/>
          <p:nvPr/>
        </p:nvSpPr>
        <p:spPr>
          <a:xfrm>
            <a:off x="3459256" y="1628800"/>
            <a:ext cx="4979863" cy="3744416"/>
          </a:xfrm>
          <a:prstGeom prst="round2Diag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>
                <a:solidFill>
                  <a:schemeClr val="tx1"/>
                </a:solidFill>
              </a:rPr>
              <a:t>POR FERS 2014 -2020</a:t>
            </a:r>
          </a:p>
          <a:p>
            <a:pPr algn="ctr"/>
            <a:r>
              <a:rPr lang="it-IT" sz="3200" dirty="0">
                <a:solidFill>
                  <a:schemeClr val="tx1"/>
                </a:solidFill>
              </a:rPr>
              <a:t>ASSE III</a:t>
            </a:r>
          </a:p>
          <a:p>
            <a:pPr algn="ctr"/>
            <a:r>
              <a:rPr lang="it-IT" sz="3200" dirty="0">
                <a:solidFill>
                  <a:schemeClr val="tx1"/>
                </a:solidFill>
              </a:rPr>
              <a:t>AZIONE 3.7.1.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Supporto a soluzioni ICT nei processi produttivi delle PMI coerentemente con la strategia di smart specialization, con particolare riferimento a commercio elettronico, cloud computing, manifattura digitale e sicurezza informatica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84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31177" y="116632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275856" y="1556792"/>
            <a:ext cx="538492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u="sng" dirty="0"/>
              <a:t>Documenti obbligatori </a:t>
            </a:r>
          </a:p>
          <a:p>
            <a:r>
              <a:rPr lang="it-IT" sz="2400" dirty="0"/>
              <a:t>da inserire tramite upload </a:t>
            </a:r>
          </a:p>
          <a:p>
            <a:endParaRPr lang="it-IT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400" u="sng" dirty="0"/>
              <a:t>N. 3 Preventivi per ciascuna tipologia di intervento </a:t>
            </a:r>
            <a:r>
              <a:rPr lang="it-IT" sz="2400" u="sng" dirty="0">
                <a:solidFill>
                  <a:srgbClr val="FF0000"/>
                </a:solidFill>
              </a:rPr>
              <a:t>(scelta del preventivo definitivo con </a:t>
            </a:r>
            <a:r>
              <a:rPr lang="it-IT" sz="2400" b="1" u="sng" dirty="0">
                <a:solidFill>
                  <a:srgbClr val="FF0000"/>
                </a:solidFill>
              </a:rPr>
              <a:t>Fornitore unico</a:t>
            </a:r>
            <a:r>
              <a:rPr lang="it-IT" sz="2400" u="sng" dirty="0">
                <a:solidFill>
                  <a:srgbClr val="FF0000"/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400" u="sng" dirty="0"/>
              <a:t>Dichiarazione «De </a:t>
            </a:r>
            <a:r>
              <a:rPr lang="it-IT" sz="2400" u="sng" dirty="0" err="1"/>
              <a:t>minimis</a:t>
            </a:r>
            <a:r>
              <a:rPr lang="it-IT" sz="2400" u="sng" dirty="0"/>
              <a:t>» </a:t>
            </a:r>
            <a:r>
              <a:rPr lang="it-IT" dirty="0"/>
              <a:t>allegato 1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dirty="0"/>
              <a:t>Eventuale</a:t>
            </a:r>
            <a:r>
              <a:rPr lang="it-IT" sz="2400" dirty="0"/>
              <a:t> </a:t>
            </a:r>
            <a:r>
              <a:rPr lang="it-IT" sz="2400" u="sng" dirty="0"/>
              <a:t>Dichiarazione per verifica della regolarità contributiva</a:t>
            </a:r>
            <a:r>
              <a:rPr lang="it-IT" sz="2400" dirty="0"/>
              <a:t>  </a:t>
            </a:r>
            <a:r>
              <a:rPr lang="it-IT" dirty="0"/>
              <a:t>allegati 2/a, 2/b, 2/c,2/d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400" u="sng" dirty="0"/>
              <a:t>Dichiarazione per acquisizione della comunicazione antimafia </a:t>
            </a:r>
            <a:r>
              <a:rPr lang="it-IT" dirty="0"/>
              <a:t>allegato 3</a:t>
            </a:r>
            <a:endParaRPr lang="it-IT" u="sng" dirty="0"/>
          </a:p>
          <a:p>
            <a:endParaRPr lang="it-IT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3488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251521" y="117692"/>
            <a:ext cx="8409256" cy="1141939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57" y="1608718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275857" y="1772816"/>
            <a:ext cx="5384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u="sng" dirty="0"/>
              <a:t>Invio della domanda </a:t>
            </a:r>
            <a:endParaRPr lang="it-IT" sz="2400" u="sng" dirty="0"/>
          </a:p>
          <a:p>
            <a:r>
              <a:rPr lang="it-IT" sz="2400" dirty="0"/>
              <a:t>dalle </a:t>
            </a:r>
            <a:r>
              <a:rPr lang="it-IT" sz="2400" b="1" dirty="0"/>
              <a:t>10:00 del 22 giugno 2020 e fino</a:t>
            </a:r>
          </a:p>
          <a:p>
            <a:r>
              <a:rPr lang="it-IT" sz="2400" dirty="0"/>
              <a:t> alle   </a:t>
            </a:r>
            <a:r>
              <a:rPr lang="it-IT" sz="2400" b="1" dirty="0"/>
              <a:t>12:00 del 29 giugno 2020</a:t>
            </a:r>
          </a:p>
          <a:p>
            <a:endParaRPr lang="it-IT" sz="2400" b="1" dirty="0"/>
          </a:p>
          <a:p>
            <a:pPr algn="ctr"/>
            <a:r>
              <a:rPr lang="it-IT" sz="2000" b="1" dirty="0">
                <a:hlinkClick r:id="rId3"/>
              </a:rPr>
              <a:t>http://trasmissione.bandi.regione.umbria.it</a:t>
            </a:r>
            <a:endParaRPr lang="it-IT" sz="2000" b="1" dirty="0"/>
          </a:p>
          <a:p>
            <a:pPr algn="ctr"/>
            <a:endParaRPr lang="it-IT" sz="2000" b="1" dirty="0"/>
          </a:p>
          <a:p>
            <a:r>
              <a:rPr lang="it-IT" sz="2400" b="1" dirty="0"/>
              <a:t> inserire il codice alfanumerico riportato nella ricevuta di avvenuta compilazione</a:t>
            </a:r>
          </a:p>
          <a:p>
            <a:endParaRPr lang="it-IT" sz="2400" b="1" dirty="0"/>
          </a:p>
          <a:p>
            <a:endParaRPr lang="it-IT" sz="2400" dirty="0"/>
          </a:p>
          <a:p>
            <a:pPr algn="just"/>
            <a:endParaRPr lang="it-IT" sz="2400" dirty="0"/>
          </a:p>
          <a:p>
            <a:endParaRPr lang="it-IT" sz="240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6446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251521" y="117692"/>
            <a:ext cx="8409256" cy="1141939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57" y="1608718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275857" y="1772816"/>
            <a:ext cx="5384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b="1" dirty="0"/>
          </a:p>
          <a:p>
            <a:r>
              <a:rPr lang="it-IT" sz="2400" dirty="0"/>
              <a:t> L’istruttoria sarà effettuata mediante </a:t>
            </a:r>
            <a:r>
              <a:rPr lang="it-IT" sz="2400" u="sng" dirty="0"/>
              <a:t>procedura valutativa </a:t>
            </a:r>
            <a:r>
              <a:rPr lang="it-IT" sz="2400" dirty="0"/>
              <a:t>a sportello secondo </a:t>
            </a:r>
            <a:r>
              <a:rPr lang="it-IT" sz="2400" u="sng" dirty="0"/>
              <a:t>l’ordine cronologico </a:t>
            </a:r>
            <a:r>
              <a:rPr lang="it-IT" sz="2400" dirty="0"/>
              <a:t>di presentazione:</a:t>
            </a:r>
          </a:p>
          <a:p>
            <a:endParaRPr lang="it-IT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it-IT" sz="2400" dirty="0"/>
              <a:t>istruttoria formale</a:t>
            </a:r>
          </a:p>
          <a:p>
            <a:endParaRPr lang="it-IT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it-IT" sz="2400" dirty="0"/>
              <a:t>Istruttoria valutativa effettuata da un Comitato Tecnico di Valutazione (CTV)</a:t>
            </a:r>
          </a:p>
          <a:p>
            <a:endParaRPr lang="it-IT" sz="2400" dirty="0"/>
          </a:p>
          <a:p>
            <a:endParaRPr lang="it-IT" sz="2400" dirty="0"/>
          </a:p>
          <a:p>
            <a:pPr algn="just"/>
            <a:endParaRPr lang="it-IT" sz="2400" dirty="0"/>
          </a:p>
          <a:p>
            <a:endParaRPr lang="it-IT" sz="240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204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251521" y="117692"/>
            <a:ext cx="8409256" cy="1141939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57" y="1608718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275857" y="1772816"/>
            <a:ext cx="538492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 </a:t>
            </a:r>
            <a:r>
              <a:rPr lang="it-IT" sz="2000" dirty="0"/>
              <a:t>istruttoria valutativa: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000" dirty="0"/>
              <a:t>Utilità del progetto ai fini di una maggiore competitività (attività svolta/organizzazione aziendale): </a:t>
            </a:r>
            <a:r>
              <a:rPr lang="it-IT" sz="2000" b="1" dirty="0"/>
              <a:t>30</a:t>
            </a:r>
            <a:r>
              <a:rPr lang="it-IT" sz="2000" dirty="0"/>
              <a:t> punti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000" dirty="0"/>
              <a:t>Adeguata ed esaustiva illustrazione del progetto e delle finalità: </a:t>
            </a:r>
            <a:r>
              <a:rPr lang="it-IT" sz="2000" b="1" dirty="0"/>
              <a:t>30</a:t>
            </a:r>
            <a:r>
              <a:rPr lang="it-IT" sz="2000" dirty="0"/>
              <a:t> punti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000" dirty="0"/>
              <a:t>Validità tecnica (ammissibilità, pertinenza e congruità dei costi): </a:t>
            </a:r>
            <a:r>
              <a:rPr lang="it-IT" sz="2000" b="1" dirty="0"/>
              <a:t>40</a:t>
            </a:r>
            <a:r>
              <a:rPr lang="it-IT" sz="2000" dirty="0"/>
              <a:t> punti</a:t>
            </a:r>
          </a:p>
          <a:p>
            <a:pPr algn="just"/>
            <a:r>
              <a:rPr lang="it-IT" dirty="0"/>
              <a:t>(1 eccellente, 0,8 buono, 0,6 sufficiente,0,4 mediocre, 0,2 inadeguato)</a:t>
            </a:r>
          </a:p>
          <a:p>
            <a:pPr algn="just"/>
            <a:endParaRPr lang="it-IT" dirty="0"/>
          </a:p>
          <a:p>
            <a:pPr algn="just"/>
            <a:r>
              <a:rPr lang="it-IT" sz="2000" dirty="0"/>
              <a:t>Punteggio massimo 100</a:t>
            </a:r>
          </a:p>
          <a:p>
            <a:pPr algn="just"/>
            <a:r>
              <a:rPr lang="it-IT" sz="2000" dirty="0"/>
              <a:t>Punteggio minimo ai fini dell’ammissibilità 60/100</a:t>
            </a:r>
          </a:p>
          <a:p>
            <a:pPr algn="just"/>
            <a:r>
              <a:rPr lang="it-IT" sz="2000" dirty="0"/>
              <a:t>No giudizio inadeguato </a:t>
            </a:r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  <a:p>
            <a:pPr algn="just"/>
            <a:endParaRPr lang="it-IT" sz="2400" dirty="0"/>
          </a:p>
          <a:p>
            <a:endParaRPr lang="it-IT" sz="240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2556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31177" y="116632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57" y="1608718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263444" y="1230542"/>
            <a:ext cx="53849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u="sng" dirty="0"/>
              <a:t>Attuazione del progetto</a:t>
            </a:r>
          </a:p>
          <a:p>
            <a:pPr algn="ctr"/>
            <a:endParaRPr lang="it-IT" sz="3200" u="sng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l’intervento dovrà concludersi entro 12</a:t>
            </a:r>
            <a:r>
              <a:rPr lang="it-IT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 mesi 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</a:rPr>
              <a:t>dalla data di avvio e comunque non oltre 12 mesi dal ricevimento della comunicazione di concessione del contributo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La </a:t>
            </a:r>
            <a:r>
              <a:rPr lang="it-IT" sz="2400" b="1" u="sng" dirty="0"/>
              <a:t>data di avvio </a:t>
            </a:r>
            <a:r>
              <a:rPr lang="it-IT" sz="2400" dirty="0"/>
              <a:t>dell’intervento va indicata in domanda e confermata in sede di accettazione del contributo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it-IT" sz="2400" dirty="0"/>
          </a:p>
          <a:p>
            <a:endParaRPr lang="it-IT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 algn="ctr">
              <a:buFont typeface="Wingdings" panose="05000000000000000000" pitchFamily="2" charset="2"/>
              <a:buChar char="§"/>
            </a:pPr>
            <a:endParaRPr lang="it-IT" sz="2400" b="1" u="sng" dirty="0"/>
          </a:p>
          <a:p>
            <a:pPr marL="457200" indent="-457200" algn="ctr">
              <a:buFont typeface="Wingdings" panose="05000000000000000000" pitchFamily="2" charset="2"/>
              <a:buChar char="§"/>
            </a:pPr>
            <a:endParaRPr lang="it-IT" sz="3200" u="sng" dirty="0"/>
          </a:p>
          <a:p>
            <a:pPr marL="457200" indent="-457200" algn="ctr">
              <a:buFont typeface="Wingdings" panose="05000000000000000000" pitchFamily="2" charset="2"/>
              <a:buChar char="§"/>
            </a:pPr>
            <a:endParaRPr lang="it-IT" sz="3200" u="sng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1193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31177" y="116632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57" y="1608718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rrotonda angolo diagonale rettangolo 3"/>
          <p:cNvSpPr/>
          <p:nvPr/>
        </p:nvSpPr>
        <p:spPr>
          <a:xfrm>
            <a:off x="3563888" y="1556792"/>
            <a:ext cx="4875231" cy="3744416"/>
          </a:xfrm>
          <a:prstGeom prst="round2Diag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altLang="it-IT" sz="3200" dirty="0">
                <a:solidFill>
                  <a:srgbClr val="FF0000"/>
                </a:solidFill>
                <a:latin typeface="Arial" charset="0"/>
              </a:rPr>
              <a:t>REGIONE UMBRIA</a:t>
            </a:r>
          </a:p>
          <a:p>
            <a:pPr algn="ctr">
              <a:defRPr/>
            </a:pPr>
            <a:endParaRPr lang="it-IT" altLang="it-IT" sz="2000" dirty="0">
              <a:solidFill>
                <a:schemeClr val="accent6"/>
              </a:solidFill>
              <a:latin typeface="Arial" charset="0"/>
            </a:endParaRPr>
          </a:p>
          <a:p>
            <a:pPr algn="ctr">
              <a:defRPr/>
            </a:pPr>
            <a:r>
              <a:rPr lang="it-IT" altLang="it-IT" sz="2000" b="1" dirty="0">
                <a:solidFill>
                  <a:schemeClr val="tx1"/>
                </a:solidFill>
                <a:latin typeface="Arial" charset="0"/>
              </a:rPr>
              <a:t>grazie per l’attenzione</a:t>
            </a:r>
          </a:p>
          <a:p>
            <a:pPr algn="ctr">
              <a:defRPr/>
            </a:pPr>
            <a:endParaRPr lang="it-IT" altLang="it-IT" sz="3200" dirty="0">
              <a:solidFill>
                <a:schemeClr val="tx1"/>
              </a:solidFill>
              <a:latin typeface="Arial" charset="0"/>
            </a:endParaRPr>
          </a:p>
          <a:p>
            <a:pPr algn="ctr">
              <a:defRPr/>
            </a:pPr>
            <a:r>
              <a:rPr lang="it-IT" altLang="it-IT" sz="2000" b="1" dirty="0">
                <a:solidFill>
                  <a:schemeClr val="tx1"/>
                </a:solidFill>
                <a:latin typeface="Arial" charset="0"/>
              </a:rPr>
              <a:t>bridgetodigital@regione.umbria.it</a:t>
            </a:r>
          </a:p>
          <a:p>
            <a:pPr algn="ctr"/>
            <a:endParaRPr lang="it-IT" sz="1400" dirty="0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167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177" y="116632"/>
            <a:ext cx="8229600" cy="11430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sellaDiTesto 8"/>
          <p:cNvSpPr txBox="1"/>
          <p:nvPr/>
        </p:nvSpPr>
        <p:spPr>
          <a:xfrm>
            <a:off x="3419872" y="1556792"/>
            <a:ext cx="516889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NOVITA’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b="1" dirty="0"/>
              <a:t>Beneficiari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Micro e Piccole imprese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Liberi professionisti</a:t>
            </a:r>
          </a:p>
          <a:p>
            <a:endParaRPr lang="it-IT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b="1" dirty="0"/>
              <a:t>Dotazione finanziaria: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€ 3.000.000,00</a:t>
            </a:r>
          </a:p>
          <a:p>
            <a:endParaRPr lang="it-IT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b="1" dirty="0"/>
              <a:t>Differenziazione di contributo e investimento minimo: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/>
              <a:t>Contributo del </a:t>
            </a:r>
            <a:r>
              <a:rPr lang="it-IT" b="1" dirty="0"/>
              <a:t>75% </a:t>
            </a:r>
            <a:r>
              <a:rPr lang="it-IT" dirty="0"/>
              <a:t>per le </a:t>
            </a:r>
            <a:r>
              <a:rPr lang="it-IT" b="1" dirty="0"/>
              <a:t>micro</a:t>
            </a:r>
            <a:r>
              <a:rPr lang="it-IT" dirty="0"/>
              <a:t> imprese per un contributo massimo pari ad </a:t>
            </a:r>
            <a:r>
              <a:rPr lang="it-IT" b="1" dirty="0"/>
              <a:t>€ 10.000,00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/>
              <a:t>Contributo del </a:t>
            </a:r>
            <a:r>
              <a:rPr lang="it-IT" b="1" dirty="0"/>
              <a:t>65% </a:t>
            </a:r>
            <a:r>
              <a:rPr lang="it-IT" dirty="0"/>
              <a:t>per le </a:t>
            </a:r>
            <a:r>
              <a:rPr lang="it-IT" b="1" dirty="0"/>
              <a:t>piccole </a:t>
            </a:r>
            <a:r>
              <a:rPr lang="it-IT" dirty="0"/>
              <a:t> imprese per un contributo massimo pari ad </a:t>
            </a:r>
            <a:r>
              <a:rPr lang="it-IT" b="1" dirty="0"/>
              <a:t>€ 15.000,00</a:t>
            </a:r>
          </a:p>
          <a:p>
            <a:pPr algn="just"/>
            <a:endParaRPr lang="it-IT" b="1" dirty="0"/>
          </a:p>
          <a:p>
            <a:endParaRPr lang="it-IT" dirty="0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708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177" y="116632"/>
            <a:ext cx="8229600" cy="11430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sellaDiTesto 8"/>
          <p:cNvSpPr txBox="1"/>
          <p:nvPr/>
        </p:nvSpPr>
        <p:spPr>
          <a:xfrm>
            <a:off x="3347864" y="1918665"/>
            <a:ext cx="524090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A CHI E’ RIVOLTO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/>
              <a:t>Micro e Piccole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/>
              <a:t>Liberi professionisti</a:t>
            </a:r>
          </a:p>
          <a:p>
            <a:r>
              <a:rPr lang="it-IT" sz="1600" dirty="0"/>
              <a:t>che imprese </a:t>
            </a:r>
            <a:r>
              <a:rPr lang="it-IT" dirty="0"/>
              <a:t>nei settori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/>
              <a:t>Industria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/>
              <a:t>Artigianato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/>
              <a:t>Commercio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/>
              <a:t>Turismo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/>
              <a:t>Servizi </a:t>
            </a:r>
          </a:p>
          <a:p>
            <a:r>
              <a:rPr lang="it-IT" dirty="0"/>
              <a:t>Sulla base della classificazione delle attività economiche ATECO 2007</a:t>
            </a:r>
          </a:p>
          <a:p>
            <a:endParaRPr lang="it-IT" dirty="0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626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177" y="116632"/>
            <a:ext cx="8229600" cy="11430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sellaDiTesto 8"/>
          <p:cNvSpPr txBox="1"/>
          <p:nvPr/>
        </p:nvSpPr>
        <p:spPr>
          <a:xfrm>
            <a:off x="3563888" y="1415529"/>
            <a:ext cx="524090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REQUISITI DI AMMISSIBILITA’ 1</a:t>
            </a:r>
          </a:p>
          <a:p>
            <a:endParaRPr lang="it-IT" dirty="0"/>
          </a:p>
          <a:p>
            <a:r>
              <a:rPr lang="it-IT" dirty="0"/>
              <a:t>Le imprese, </a:t>
            </a:r>
            <a:r>
              <a:rPr lang="it-IT" b="1" u="sng" dirty="0"/>
              <a:t>al momento della presentazione della domanda, </a:t>
            </a:r>
            <a:r>
              <a:rPr lang="it-IT" dirty="0"/>
              <a:t>devono avere: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dirty="0"/>
              <a:t>Iscrizione nel </a:t>
            </a:r>
            <a:r>
              <a:rPr lang="it-IT" b="1" dirty="0"/>
              <a:t>Registro delle Imprese </a:t>
            </a:r>
            <a:r>
              <a:rPr lang="it-IT" dirty="0"/>
              <a:t>tenuto presso la C.C.I.A.A. territorialmente competente/possesso di partita IVA e iscrizione ad albi/ordini professionali;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dirty="0"/>
              <a:t>almeno una </a:t>
            </a:r>
            <a:r>
              <a:rPr lang="it-IT" b="1" dirty="0"/>
              <a:t>sede operativa ubicata nel territorio umbro </a:t>
            </a:r>
            <a:r>
              <a:rPr lang="it-IT" dirty="0"/>
              <a:t>da individuarsi quale sede di attuazione del progetto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dirty="0"/>
              <a:t>Tale sede dovrà essere </a:t>
            </a:r>
            <a:r>
              <a:rPr lang="it-IT" b="1" u="sng" dirty="0"/>
              <a:t>attiva e funzionante </a:t>
            </a:r>
            <a:r>
              <a:rPr lang="it-IT" dirty="0"/>
              <a:t>già al momento della presentazione della richiesta di agevolazione</a:t>
            </a: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2541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177" y="116632"/>
            <a:ext cx="8229600" cy="11430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sellaDiTesto 8"/>
          <p:cNvSpPr txBox="1"/>
          <p:nvPr/>
        </p:nvSpPr>
        <p:spPr>
          <a:xfrm>
            <a:off x="3563888" y="1415529"/>
            <a:ext cx="524090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REQUISITI DI AMMISSIBILITA’ 2</a:t>
            </a:r>
          </a:p>
          <a:p>
            <a:endParaRPr lang="it-IT" dirty="0"/>
          </a:p>
          <a:p>
            <a:r>
              <a:rPr lang="it-IT" sz="1600" dirty="0"/>
              <a:t>Le imprese, </a:t>
            </a:r>
            <a:r>
              <a:rPr lang="it-IT" sz="1600" b="1" u="sng" dirty="0"/>
              <a:t>al momento della presentazione della domanda, </a:t>
            </a:r>
            <a:r>
              <a:rPr lang="it-IT" sz="1600" dirty="0"/>
              <a:t>devono: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essere in attività e trovarsi nel pieno e libero esercizio dei propri diritti;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non essere sottoposte ad accordi stragiudiziali né a piani asseverati ex art. 67 L.F., né ad accordi di ristrutturazione ex art. 182 bis L.F.;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non essere impresa in difficoltà ai sensi del Reg. (UE) 651/2014 art. 1, comma 4, </a:t>
            </a:r>
            <a:r>
              <a:rPr lang="it-IT" sz="1600" dirty="0" err="1"/>
              <a:t>lett</a:t>
            </a:r>
            <a:r>
              <a:rPr lang="it-IT" sz="1600" dirty="0"/>
              <a:t>. c) e art. 2, comma 1, punto 18.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i="1" dirty="0"/>
              <a:t>Non presentare le caratteristiche di impresa in crisi per sovraindebitamento (</a:t>
            </a:r>
            <a:r>
              <a:rPr lang="it-IT" sz="1600" i="1" dirty="0" err="1"/>
              <a:t>L.n</a:t>
            </a:r>
            <a:r>
              <a:rPr lang="it-IT" sz="1600" i="1" dirty="0"/>
              <a:t>. 3/2012).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Tali requisiti </a:t>
            </a:r>
            <a:r>
              <a:rPr lang="it-IT" sz="1600" b="1" dirty="0"/>
              <a:t>devono essere mantenuti</a:t>
            </a:r>
            <a:r>
              <a:rPr lang="it-IT" sz="1600" dirty="0"/>
              <a:t>, pena la revoca del contributo concesso, </a:t>
            </a:r>
            <a:r>
              <a:rPr lang="it-IT" sz="1600" b="1" dirty="0"/>
              <a:t>fino alla rendicontazione del progetto agevolato, </a:t>
            </a:r>
            <a:r>
              <a:rPr lang="it-IT" sz="1600" dirty="0"/>
              <a:t>fatto salvo il diverso limite temporale fissato per il rispetto della stabilità delle operazioni</a:t>
            </a:r>
          </a:p>
          <a:p>
            <a:endParaRPr lang="it-IT" dirty="0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0596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177" y="116632"/>
            <a:ext cx="8229599" cy="1188132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03848" y="1700808"/>
            <a:ext cx="5456928" cy="43924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TIPOLOGIE DI INVESTIMENTO </a:t>
            </a:r>
          </a:p>
          <a:p>
            <a:pPr marL="0" indent="0" algn="just">
              <a:buNone/>
            </a:pPr>
            <a:r>
              <a:rPr lang="it-IT" sz="2000" dirty="0"/>
              <a:t>Sono ammessi investimenti  che riguardano l’introduzione di una o più delle seguenti soluzioni tecnologiche:</a:t>
            </a:r>
          </a:p>
          <a:p>
            <a:pPr marL="0" indent="0" algn="just">
              <a:buNone/>
            </a:pPr>
            <a:endParaRPr lang="it-IT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Piattaforme B2C, e-commerce e delivery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Piattaforme virtuali per l’export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Sistemi di digital payment e digital </a:t>
            </a:r>
            <a:r>
              <a:rPr lang="it-IT" sz="2000" dirty="0" err="1"/>
              <a:t>finance</a:t>
            </a:r>
            <a:endParaRPr lang="it-IT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Piattaforme B2B e di gestione della rete di vendita e relativi strumenti di business intelligence/analytics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Interventi a favore dello </a:t>
            </a:r>
            <a:r>
              <a:rPr lang="it-IT" sz="2000" dirty="0" err="1"/>
              <a:t>smart</a:t>
            </a:r>
            <a:r>
              <a:rPr lang="it-IT" sz="2000" dirty="0"/>
              <a:t> </a:t>
            </a:r>
            <a:r>
              <a:rPr lang="it-IT" sz="2000" dirty="0" err="1"/>
              <a:t>working</a:t>
            </a:r>
            <a:endParaRPr lang="it-IT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Smart place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Showroom  digitali e vetrine virtuali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/>
              <a:t>Cyber security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sz="2000" dirty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42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177" y="116632"/>
            <a:ext cx="8229600" cy="11430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47863" y="1700808"/>
            <a:ext cx="5312913" cy="424847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sz="2400" dirty="0"/>
              <a:t>le </a:t>
            </a:r>
            <a:r>
              <a:rPr lang="it-IT" sz="3600" u="sng" dirty="0"/>
              <a:t>spese ammissibili</a:t>
            </a:r>
            <a:r>
              <a:rPr lang="it-IT" sz="3600" dirty="0"/>
              <a:t> </a:t>
            </a:r>
            <a:r>
              <a:rPr lang="it-IT" sz="2400" dirty="0"/>
              <a:t>sono ricomprese nelle seguenti classi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400" b="1" dirty="0"/>
              <a:t>INVESTIMENTI ICT </a:t>
            </a:r>
            <a:r>
              <a:rPr lang="it-IT" sz="2400" dirty="0"/>
              <a:t>- acquisizione di beni strumentali materiali ed immateriali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400" b="1" dirty="0"/>
              <a:t>CLOUD</a:t>
            </a:r>
            <a:r>
              <a:rPr lang="it-IT" sz="2400" dirty="0"/>
              <a:t> - spese a canone periodico o a consumo, in modalità </a:t>
            </a:r>
            <a:r>
              <a:rPr lang="it-IT" sz="2400" i="1" dirty="0" err="1"/>
              <a:t>Cloud</a:t>
            </a:r>
            <a:r>
              <a:rPr lang="it-IT" sz="2400" i="1" dirty="0"/>
              <a:t> Computing  </a:t>
            </a:r>
            <a:endParaRPr lang="it-IT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400" b="1" dirty="0"/>
              <a:t>SERVIZI ICT </a:t>
            </a:r>
            <a:r>
              <a:rPr lang="it-IT" sz="2400" dirty="0"/>
              <a:t>– acquisizione di servizi relativi all’installazione, configurazione e/o personalizzazione di beni e servizi ICT  compresa consulenza organizzativa e accompagnamento del personale (no consulenze contabili, fiscali, giuridiche, certificazione qualità, privacy, pubblicità…..)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L’ammontare complessivo delle spese non potrà essere </a:t>
            </a:r>
          </a:p>
          <a:p>
            <a:pPr algn="just"/>
            <a:r>
              <a:rPr lang="it-IT" sz="2400" dirty="0"/>
              <a:t>Inferiore a € 7.000,00 per le micro imprese</a:t>
            </a:r>
          </a:p>
          <a:p>
            <a:pPr algn="just"/>
            <a:r>
              <a:rPr lang="it-IT" sz="2400" dirty="0"/>
              <a:t>Inferiore a € 13.000,00 per le piccole imprese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0652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177" y="116632"/>
            <a:ext cx="8229600" cy="1143000"/>
          </a:xfrm>
          <a:solidFill>
            <a:srgbClr val="92D050"/>
          </a:solidFill>
        </p:spPr>
        <p:txBody>
          <a:bodyPr/>
          <a:lstStyle/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31559" y="1700808"/>
            <a:ext cx="5529217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dirty="0"/>
              <a:t>MISURA DELLE </a:t>
            </a:r>
            <a:r>
              <a:rPr lang="it-IT" dirty="0"/>
              <a:t>AGEVOLAZIONI </a:t>
            </a:r>
          </a:p>
          <a:p>
            <a:pPr marL="0" indent="0" algn="ctr">
              <a:buNone/>
            </a:pPr>
            <a:r>
              <a:rPr lang="it-IT" sz="2400" dirty="0"/>
              <a:t>Solo regime DE MINIMIS </a:t>
            </a:r>
          </a:p>
          <a:p>
            <a:pPr marL="0" indent="0">
              <a:buNone/>
            </a:pPr>
            <a:endParaRPr lang="it-IT" sz="2400" dirty="0"/>
          </a:p>
          <a:p>
            <a:pPr algn="just">
              <a:buFontTx/>
              <a:buChar char="-"/>
            </a:pPr>
            <a:r>
              <a:rPr lang="it-IT" sz="2000" u="sng" dirty="0"/>
              <a:t>Contributo del </a:t>
            </a:r>
            <a:r>
              <a:rPr lang="it-IT" sz="2000" b="1" u="sng" dirty="0"/>
              <a:t>75% </a:t>
            </a:r>
            <a:r>
              <a:rPr lang="it-IT" sz="2000" u="sng" dirty="0"/>
              <a:t>delle spese ammissibili sostenute dalle </a:t>
            </a:r>
            <a:r>
              <a:rPr lang="it-IT" sz="2000" b="1" u="sng" dirty="0"/>
              <a:t>micro</a:t>
            </a:r>
            <a:r>
              <a:rPr lang="it-IT" sz="2000" u="sng" dirty="0"/>
              <a:t> imprese per un contributo massimo concedibile pari ad </a:t>
            </a:r>
            <a:r>
              <a:rPr lang="it-IT" sz="2000" b="1" u="sng" dirty="0"/>
              <a:t>€ 10.000,00</a:t>
            </a:r>
          </a:p>
          <a:p>
            <a:pPr marL="0" indent="0">
              <a:buNone/>
            </a:pPr>
            <a:endParaRPr lang="it-IT" sz="2000" dirty="0"/>
          </a:p>
          <a:p>
            <a:pPr algn="just">
              <a:buFontTx/>
              <a:buChar char="-"/>
            </a:pPr>
            <a:r>
              <a:rPr lang="it-IT" sz="2000" u="sng" dirty="0"/>
              <a:t>Contributo del </a:t>
            </a:r>
            <a:r>
              <a:rPr lang="it-IT" sz="2000" b="1" u="sng" dirty="0"/>
              <a:t>65% </a:t>
            </a:r>
            <a:r>
              <a:rPr lang="it-IT" sz="2000" u="sng" dirty="0"/>
              <a:t>delle spese ammissibili sostenute dalle </a:t>
            </a:r>
            <a:r>
              <a:rPr lang="it-IT" sz="2000" b="1" u="sng" dirty="0"/>
              <a:t>piccole </a:t>
            </a:r>
            <a:r>
              <a:rPr lang="it-IT" sz="2000" u="sng" dirty="0"/>
              <a:t> imprese per un contributo massimo concedibile pari ad </a:t>
            </a:r>
            <a:r>
              <a:rPr lang="it-IT" sz="2000" b="1" u="sng" dirty="0"/>
              <a:t>€15.000,00</a:t>
            </a:r>
          </a:p>
          <a:p>
            <a:pPr>
              <a:buFontTx/>
              <a:buChar char="-"/>
            </a:pPr>
            <a:endParaRPr lang="it-IT" sz="1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908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31177" y="116632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Avviso a Sportello </a:t>
            </a:r>
            <a:b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it-IT" sz="2400" dirty="0">
                <a:latin typeface="Aharoni" panose="02010803020104030203" pitchFamily="2" charset="-79"/>
                <a:cs typeface="Aharoni" panose="02010803020104030203" pitchFamily="2" charset="-79"/>
              </a:rPr>
              <a:t>BRIDGE TO DIGITAL </a:t>
            </a:r>
            <a:endParaRPr lang="it-I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556792"/>
            <a:ext cx="2520000" cy="524928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275857" y="1772816"/>
            <a:ext cx="538492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compilazione</a:t>
            </a:r>
            <a:r>
              <a:rPr lang="it-IT" sz="2400" dirty="0"/>
              <a:t> della domanda</a:t>
            </a:r>
          </a:p>
          <a:p>
            <a:r>
              <a:rPr lang="it-IT" sz="2400" dirty="0"/>
              <a:t>dalle </a:t>
            </a:r>
            <a:r>
              <a:rPr lang="it-IT" sz="2400" b="1" u="sng" dirty="0"/>
              <a:t>10:00:00 del 15 giugno 2020</a:t>
            </a:r>
          </a:p>
          <a:p>
            <a:r>
              <a:rPr lang="it-IT" sz="2400" dirty="0"/>
              <a:t>fino alle </a:t>
            </a:r>
            <a:r>
              <a:rPr lang="it-IT" sz="2400" b="1" u="sng" dirty="0"/>
              <a:t>12:00:00 del 29 giugno 2020</a:t>
            </a:r>
            <a:endParaRPr lang="it-IT" sz="2400" dirty="0"/>
          </a:p>
          <a:p>
            <a:r>
              <a:rPr lang="it-IT" sz="2000" dirty="0">
                <a:solidFill>
                  <a:srgbClr val="000000"/>
                </a:solidFill>
                <a:latin typeface="Calibri" panose="020F0502020204030204" pitchFamily="34" charset="0"/>
              </a:rPr>
              <a:t>Sono necessari: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</a:rPr>
              <a:t>accreditamento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sul sistema </a:t>
            </a:r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</a:rPr>
              <a:t>FED Umbria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oppure </a:t>
            </a:r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</a:rPr>
              <a:t>SPID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</a:rPr>
              <a:t>marca da bollo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da € 16,00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indirizzo di </a:t>
            </a:r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</a:rPr>
              <a:t>Posta Elettronica Certificata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, valido e funzionante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certificato di </a:t>
            </a:r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</a:rPr>
              <a:t>firma digitale del legale rappresentante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, in corso di validità</a:t>
            </a:r>
          </a:p>
          <a:p>
            <a:pPr algn="just"/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</a:rPr>
              <a:t>https://serviziinrete.regione.umbria.it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it-IT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188075"/>
            <a:ext cx="44640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6996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992</Words>
  <Application>Microsoft Office PowerPoint</Application>
  <PresentationFormat>Presentazione su schermo (4:3)</PresentationFormat>
  <Paragraphs>139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Aharoni</vt:lpstr>
      <vt:lpstr>Arial</vt:lpstr>
      <vt:lpstr>Calibri</vt:lpstr>
      <vt:lpstr>Courier New</vt:lpstr>
      <vt:lpstr>Wingdings</vt:lpstr>
      <vt:lpstr>Tema di Office</vt:lpstr>
      <vt:lpstr>Presentazione standard di PowerPoint</vt:lpstr>
      <vt:lpstr>Avviso a Sportello  BRIDGE TO DIGITAL </vt:lpstr>
      <vt:lpstr>Avviso a Sportello  BRIDGE TO DIGITAL </vt:lpstr>
      <vt:lpstr>Avviso a Sportello  BRIDGE TO DIGITAL </vt:lpstr>
      <vt:lpstr>Avviso a Sportello  BRIDGE TO DIGITAL </vt:lpstr>
      <vt:lpstr>Avviso a Sportello  BRIDGE TO DIGITAL </vt:lpstr>
      <vt:lpstr>Avviso a Sportello  BRIDGE TO DIGITAL </vt:lpstr>
      <vt:lpstr>Avviso a Sportello  BRIDGE TO DIGITAL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Giorgia Padiglioni</dc:creator>
  <cp:lastModifiedBy>Giorgia Padiglioni</cp:lastModifiedBy>
  <cp:revision>54</cp:revision>
  <dcterms:created xsi:type="dcterms:W3CDTF">2019-09-17T12:01:58Z</dcterms:created>
  <dcterms:modified xsi:type="dcterms:W3CDTF">2020-06-03T10:54:06Z</dcterms:modified>
</cp:coreProperties>
</file>