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35"/>
  </p:notesMasterIdLst>
  <p:sldIdLst>
    <p:sldId id="715" r:id="rId2"/>
    <p:sldId id="716" r:id="rId3"/>
    <p:sldId id="717" r:id="rId4"/>
    <p:sldId id="790" r:id="rId5"/>
    <p:sldId id="733" r:id="rId6"/>
    <p:sldId id="792" r:id="rId7"/>
    <p:sldId id="794" r:id="rId8"/>
    <p:sldId id="795" r:id="rId9"/>
    <p:sldId id="793" r:id="rId10"/>
    <p:sldId id="788" r:id="rId11"/>
    <p:sldId id="783" r:id="rId12"/>
    <p:sldId id="786" r:id="rId13"/>
    <p:sldId id="787" r:id="rId14"/>
    <p:sldId id="789" r:id="rId15"/>
    <p:sldId id="797" r:id="rId16"/>
    <p:sldId id="796" r:id="rId17"/>
    <p:sldId id="803" r:id="rId18"/>
    <p:sldId id="804" r:id="rId19"/>
    <p:sldId id="799" r:id="rId20"/>
    <p:sldId id="800" r:id="rId21"/>
    <p:sldId id="806" r:id="rId22"/>
    <p:sldId id="805" r:id="rId23"/>
    <p:sldId id="812" r:id="rId24"/>
    <p:sldId id="808" r:id="rId25"/>
    <p:sldId id="809" r:id="rId26"/>
    <p:sldId id="810" r:id="rId27"/>
    <p:sldId id="811" r:id="rId28"/>
    <p:sldId id="813" r:id="rId29"/>
    <p:sldId id="745" r:id="rId30"/>
    <p:sldId id="814" r:id="rId31"/>
    <p:sldId id="820" r:id="rId32"/>
    <p:sldId id="821" r:id="rId33"/>
    <p:sldId id="822" r:id="rId34"/>
  </p:sldIdLst>
  <p:sldSz cx="9685338" cy="6877050"/>
  <p:notesSz cx="6797675" cy="9926638"/>
  <p:custDataLst>
    <p:tags r:id="rId36"/>
  </p:custDataLst>
  <p:defaultTextStyle>
    <a:defPPr>
      <a:defRPr lang="it-IT"/>
    </a:defPPr>
    <a:lvl1pPr marL="0" algn="l" defTabSz="9462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3120" algn="l" defTabSz="9462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46240" algn="l" defTabSz="9462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19361" algn="l" defTabSz="9462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92480" algn="l" defTabSz="9462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65600" algn="l" defTabSz="9462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38721" algn="l" defTabSz="9462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11841" algn="l" defTabSz="9462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784962" algn="l" defTabSz="9462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6">
          <p15:clr>
            <a:srgbClr val="A4A3A4"/>
          </p15:clr>
        </p15:guide>
        <p15:guide id="2" pos="305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E6A4"/>
    <a:srgbClr val="FFE285"/>
    <a:srgbClr val="B4F907"/>
    <a:srgbClr val="E9EDF4"/>
    <a:srgbClr val="F3F3F3"/>
    <a:srgbClr val="00CCFF"/>
    <a:srgbClr val="D818B3"/>
    <a:srgbClr val="FF6237"/>
    <a:srgbClr val="FF6161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95" autoAdjust="0"/>
    <p:restoredTop sz="95907" autoAdjust="0"/>
  </p:normalViewPr>
  <p:slideViewPr>
    <p:cSldViewPr snapToGrid="0">
      <p:cViewPr varScale="1">
        <p:scale>
          <a:sx n="85" d="100"/>
          <a:sy n="85" d="100"/>
        </p:scale>
        <p:origin x="1099" y="72"/>
      </p:cViewPr>
      <p:guideLst>
        <p:guide orient="horz" pos="2166"/>
        <p:guide pos="30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47098699-3861-43DD-941C-5B30E30E9980}" type="datetimeFigureOut">
              <a:rPr lang="en-GB" smtClean="0"/>
              <a:pPr/>
              <a:t>05/11/2020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744538"/>
            <a:ext cx="52419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98301ECF-DCE0-4B0C-B4AD-E1286E721905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751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21" algn="l" defTabSz="9142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42" algn="l" defTabSz="9142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64" algn="l" defTabSz="9142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84" algn="l" defTabSz="9142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05" algn="l" defTabSz="9142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26" algn="l" defTabSz="9142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46" algn="l" defTabSz="9142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67" algn="l" defTabSz="9142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447200" y="4114800"/>
            <a:ext cx="6325200" cy="396000"/>
          </a:xfrm>
        </p:spPr>
        <p:txBody>
          <a:bodyPr>
            <a:normAutofit/>
          </a:bodyPr>
          <a:lstStyle>
            <a:lvl1pPr marL="0" indent="0" algn="l">
              <a:buNone/>
              <a:defRPr lang="it-IT" sz="2000" kern="1200" dirty="0">
                <a:solidFill>
                  <a:srgbClr val="003874"/>
                </a:solidFill>
                <a:latin typeface="Arial" charset="0"/>
                <a:ea typeface="ＭＳ Ｐゴシック" pitchFamily="64" charset="-128"/>
                <a:cs typeface="+mn-cs"/>
              </a:defRPr>
            </a:lvl1pPr>
            <a:lvl2pPr marL="473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46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19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92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66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39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12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85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Redattore</a:t>
            </a:r>
          </a:p>
        </p:txBody>
      </p:sp>
      <p:sp>
        <p:nvSpPr>
          <p:cNvPr id="7" name="Titolo 6"/>
          <p:cNvSpPr>
            <a:spLocks noGrp="1"/>
          </p:cNvSpPr>
          <p:nvPr>
            <p:ph type="title" hasCustomPrompt="1"/>
          </p:nvPr>
        </p:nvSpPr>
        <p:spPr>
          <a:xfrm>
            <a:off x="1447200" y="3351600"/>
            <a:ext cx="6325200" cy="550800"/>
          </a:xfrm>
        </p:spPr>
        <p:txBody>
          <a:bodyPr/>
          <a:lstStyle>
            <a:lvl1pPr algn="l">
              <a:defRPr lang="it-IT" sz="3000" kern="1200" cap="all" baseline="0" dirty="0">
                <a:solidFill>
                  <a:srgbClr val="003874"/>
                </a:solidFill>
                <a:latin typeface="Arial" charset="0"/>
                <a:ea typeface="ＭＳ Ｐゴシック" pitchFamily="64" charset="-128"/>
                <a:cs typeface="+mn-cs"/>
              </a:defRPr>
            </a:lvl1pPr>
          </a:lstStyle>
          <a:p>
            <a:r>
              <a:rPr lang="it-IT" dirty="0"/>
              <a:t>Titolo presentazione</a:t>
            </a:r>
          </a:p>
        </p:txBody>
      </p:sp>
      <p:sp>
        <p:nvSpPr>
          <p:cNvPr id="9" name="Segnaposto dat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Massa Martana, 24 febbraio 2012</a:t>
            </a:r>
          </a:p>
        </p:txBody>
      </p:sp>
    </p:spTree>
    <p:extLst>
      <p:ext uri="{BB962C8B-B14F-4D97-AF65-F5344CB8AC3E}">
        <p14:creationId xmlns:p14="http://schemas.microsoft.com/office/powerpoint/2010/main" val="281263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/>
              <a:t>Titolo presentazione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11" hasCustomPrompt="1"/>
          </p:nvPr>
        </p:nvSpPr>
        <p:spPr>
          <a:xfrm>
            <a:off x="450850" y="1709738"/>
            <a:ext cx="8640763" cy="410527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it-IT" dirty="0"/>
              <a:t>Testo</a:t>
            </a:r>
          </a:p>
        </p:txBody>
      </p:sp>
    </p:spTree>
    <p:extLst>
      <p:ext uri="{BB962C8B-B14F-4D97-AF65-F5344CB8AC3E}">
        <p14:creationId xmlns:p14="http://schemas.microsoft.com/office/powerpoint/2010/main" val="4002254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3963600" y="442800"/>
            <a:ext cx="3690000" cy="397100"/>
          </a:xfrm>
          <a:prstGeom prst="rect">
            <a:avLst/>
          </a:prstGeom>
        </p:spPr>
        <p:txBody>
          <a:bodyPr vert="horz" lIns="94640" tIns="47320" rIns="94640" bIns="47320" rtlCol="0" anchor="ctr">
            <a:noAutofit/>
          </a:bodyPr>
          <a:lstStyle/>
          <a:p>
            <a:r>
              <a:rPr lang="it-IT" sz="2100" dirty="0">
                <a:solidFill>
                  <a:schemeClr val="bg1"/>
                </a:solidFill>
              </a:rPr>
              <a:t>Titolo presentazione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84267" y="1604646"/>
            <a:ext cx="8716804" cy="4538535"/>
          </a:xfrm>
          <a:prstGeom prst="rect">
            <a:avLst/>
          </a:prstGeom>
        </p:spPr>
        <p:txBody>
          <a:bodyPr vert="horz" lIns="94640" tIns="47320" rIns="94640" bIns="473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marL="768953" lvl="1" indent="-295751" algn="l" defTabSz="946404" rtl="0" eaLnBrk="1" latinLnBrk="0" hangingPunct="1">
              <a:spcBef>
                <a:spcPct val="20000"/>
              </a:spcBef>
              <a:buFont typeface="Arial" pitchFamily="34" charset="0"/>
              <a:buChar char="–"/>
            </a:pPr>
            <a:r>
              <a:rPr lang="it-IT" dirty="0"/>
              <a:t>Terzo livello</a:t>
            </a:r>
          </a:p>
          <a:p>
            <a:pPr marL="768953" lvl="1" indent="-295751" algn="l" defTabSz="946404" rtl="0" eaLnBrk="1" latinLnBrk="0" hangingPunct="1">
              <a:spcBef>
                <a:spcPct val="20000"/>
              </a:spcBef>
              <a:buFont typeface="Arial" pitchFamily="34" charset="0"/>
              <a:buChar char="–"/>
            </a:pPr>
            <a:r>
              <a:rPr lang="it-IT" dirty="0"/>
              <a:t>Quarto livello</a:t>
            </a:r>
          </a:p>
          <a:p>
            <a:pPr marL="768953" lvl="1" indent="-295751" algn="l" defTabSz="946404" rtl="0" eaLnBrk="1" latinLnBrk="0" hangingPunct="1">
              <a:spcBef>
                <a:spcPct val="20000"/>
              </a:spcBef>
              <a:buFont typeface="Arial" pitchFamily="34" charset="0"/>
              <a:buChar char="–"/>
            </a:pPr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1447200" y="6174000"/>
            <a:ext cx="3308400" cy="320400"/>
          </a:xfrm>
          <a:prstGeom prst="rect">
            <a:avLst/>
          </a:prstGeom>
        </p:spPr>
        <p:txBody>
          <a:bodyPr vert="horz" lIns="94640" tIns="47320" rIns="94640" bIns="47320" rtlCol="0" anchor="ctr"/>
          <a:lstStyle>
            <a:lvl1pPr algn="l">
              <a:defRPr lang="it-IT" sz="1500" kern="1200" smtClean="0">
                <a:solidFill>
                  <a:srgbClr val="003874"/>
                </a:solidFill>
                <a:latin typeface="Arial" charset="0"/>
                <a:ea typeface="ＭＳ Ｐゴシック" pitchFamily="64" charset="-128"/>
                <a:cs typeface="+mn-cs"/>
              </a:defRPr>
            </a:lvl1pPr>
          </a:lstStyle>
          <a:p>
            <a:r>
              <a:rPr lang="it-IT" dirty="0"/>
              <a:t>Massa Martana, 24 febbraio 2012</a:t>
            </a:r>
          </a:p>
        </p:txBody>
      </p:sp>
    </p:spTree>
    <p:extLst>
      <p:ext uri="{BB962C8B-B14F-4D97-AF65-F5344CB8AC3E}">
        <p14:creationId xmlns:p14="http://schemas.microsoft.com/office/powerpoint/2010/main" val="4157491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r" defTabSz="946404" rtl="0" eaLnBrk="0" fontAlgn="base" latinLnBrk="0" hangingPunct="0">
        <a:spcBef>
          <a:spcPct val="0"/>
        </a:spcBef>
        <a:spcAft>
          <a:spcPct val="0"/>
        </a:spcAft>
        <a:buNone/>
        <a:defRPr lang="it-IT" sz="2000" kern="1200" dirty="0">
          <a:solidFill>
            <a:schemeClr val="bg1"/>
          </a:solidFill>
          <a:latin typeface="Arial" charset="0"/>
          <a:ea typeface="ＭＳ Ｐゴシック" pitchFamily="64" charset="-128"/>
          <a:cs typeface="+mn-cs"/>
        </a:defRPr>
      </a:lvl1pPr>
    </p:titleStyle>
    <p:bodyStyle>
      <a:lvl1pPr marL="354902" indent="-354902" algn="l" defTabSz="946404" rtl="0" eaLnBrk="1" latinLnBrk="0" hangingPunct="1">
        <a:spcBef>
          <a:spcPct val="20000"/>
        </a:spcBef>
        <a:buFont typeface="Arial" pitchFamily="34" charset="0"/>
        <a:buChar char="•"/>
        <a:defRPr lang="it-IT" sz="2000" kern="1200" dirty="0" smtClean="0">
          <a:solidFill>
            <a:srgbClr val="003874"/>
          </a:solidFill>
          <a:latin typeface="Arial" charset="0"/>
          <a:ea typeface="ＭＳ Ｐゴシック" pitchFamily="64" charset="-128"/>
          <a:cs typeface="+mn-cs"/>
        </a:defRPr>
      </a:lvl1pPr>
      <a:lvl2pPr marL="768953" indent="-295751" algn="l" defTabSz="946404" rtl="0" eaLnBrk="1" latinLnBrk="0" hangingPunct="1">
        <a:spcBef>
          <a:spcPct val="20000"/>
        </a:spcBef>
        <a:buFont typeface="Arial" pitchFamily="34" charset="0"/>
        <a:buChar char="–"/>
        <a:defRPr lang="it-IT" sz="2000" kern="1200" dirty="0" smtClean="0">
          <a:solidFill>
            <a:srgbClr val="003874"/>
          </a:solidFill>
          <a:latin typeface="Arial" charset="0"/>
          <a:ea typeface="ＭＳ Ｐゴシック" pitchFamily="64" charset="-128"/>
          <a:cs typeface="+mn-cs"/>
        </a:defRPr>
      </a:lvl2pPr>
      <a:lvl3pPr marL="768953" indent="-295751" algn="l" defTabSz="946404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768953" indent="-295751" algn="l" defTabSz="946404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768953" indent="-295751" algn="l" defTabSz="946404" rtl="0" eaLnBrk="1" latinLnBrk="0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2611" indent="-236601" algn="l" defTabSz="946404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075813" indent="-236601" algn="l" defTabSz="946404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49015" indent="-236601" algn="l" defTabSz="946404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22217" indent="-236601" algn="l" defTabSz="946404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46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3202" algn="l" defTabSz="946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46404" algn="l" defTabSz="946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19606" algn="l" defTabSz="946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92808" algn="l" defTabSz="946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66010" algn="l" defTabSz="946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39212" algn="l" defTabSz="946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12414" algn="l" defTabSz="946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85616" algn="l" defTabSz="94640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.xml"/><Relationship Id="rId1" Type="http://schemas.openxmlformats.org/officeDocument/2006/relationships/tags" Target="../tags/tag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1.xml"/><Relationship Id="rId1" Type="http://schemas.openxmlformats.org/officeDocument/2006/relationships/tags" Target="../tags/tag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29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8.emf"/><Relationship Id="rId5" Type="http://schemas.openxmlformats.org/officeDocument/2006/relationships/package" Target="../embeddings/Microsoft_Excel_Worksheet.xlsx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image" Target="../media/image5.jpe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emf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1.xml"/><Relationship Id="rId1" Type="http://schemas.openxmlformats.org/officeDocument/2006/relationships/tags" Target="../tags/tag6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3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3921071" y="6644948"/>
            <a:ext cx="1905000" cy="215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it-IT"/>
            </a:defPPr>
            <a:lvl1pPr marL="0" algn="ctr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742822" indent="-28570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1142802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599923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2057044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514164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97128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42840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885528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27339E25-DCDF-4E03-90D5-DC679D934395}" type="slidenum">
              <a:rPr lang="en-US" sz="900" smtClean="0">
                <a:solidFill>
                  <a:prstClr val="white"/>
                </a:solidFill>
              </a:rPr>
              <a:pPr>
                <a:defRPr/>
              </a:pPr>
              <a:t>1</a:t>
            </a:fld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06165" y="1350293"/>
            <a:ext cx="9022498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000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000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Progetto</a:t>
            </a:r>
            <a:r>
              <a:rPr lang="en-US" sz="20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VIRECO (Vapour Injected Reciprocating Compressor) </a:t>
            </a:r>
          </a:p>
          <a:p>
            <a:pPr algn="ctr"/>
            <a:endParaRPr lang="it-IT" sz="1500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sz="15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Finanziato dalla Regione Umbria nell’ambito del Bando a sostegno dei progetti complessi di Ricerca &amp; Sviluppo </a:t>
            </a:r>
          </a:p>
          <a:p>
            <a:pPr algn="ctr"/>
            <a:r>
              <a:rPr lang="en-US" sz="15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FESR 2014-2020</a:t>
            </a:r>
          </a:p>
          <a:p>
            <a:pPr algn="ctr"/>
            <a:endParaRPr lang="en-US" sz="1500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1500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8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PRESENTAZIONE PROGETTO</a:t>
            </a:r>
          </a:p>
          <a:p>
            <a:pPr algn="ctr"/>
            <a:endParaRPr lang="en-US" sz="2400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1500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1500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1500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1500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1500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458293" y="198165"/>
            <a:ext cx="3024336" cy="504056"/>
          </a:xfrm>
        </p:spPr>
        <p:txBody>
          <a:bodyPr/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Progetto VIRECO</a:t>
            </a:r>
            <a:r>
              <a:rPr lang="en-US" i="1" dirty="0"/>
              <a:t> 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4115" y="4794358"/>
            <a:ext cx="1680394" cy="666715"/>
          </a:xfrm>
          <a:prstGeom prst="rect">
            <a:avLst/>
          </a:prstGeom>
        </p:spPr>
      </p:pic>
      <p:pic>
        <p:nvPicPr>
          <p:cNvPr id="6" name="Immagin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976" y="4903085"/>
            <a:ext cx="1104900" cy="592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9" descr="d48b2026a592655d0fb66527577165411ef91a81@zimbr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749" y="4903085"/>
            <a:ext cx="291147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88D1E07-CB4A-4915-AE3E-07DAD3C042E0}"/>
              </a:ext>
            </a:extLst>
          </p:cNvPr>
          <p:cNvSpPr txBox="1"/>
          <p:nvPr/>
        </p:nvSpPr>
        <p:spPr>
          <a:xfrm>
            <a:off x="5274717" y="1165627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000" i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z="1800" i="0" dirty="0">
                <a:solidFill>
                  <a:srgbClr val="0070C0"/>
                </a:solidFill>
              </a:rPr>
              <a:t>Massa </a:t>
            </a:r>
            <a:r>
              <a:rPr lang="en-US" sz="1800" i="0" dirty="0" err="1">
                <a:solidFill>
                  <a:srgbClr val="0070C0"/>
                </a:solidFill>
              </a:rPr>
              <a:t>Martana</a:t>
            </a:r>
            <a:r>
              <a:rPr lang="en-US" sz="1800" i="0" dirty="0">
                <a:solidFill>
                  <a:srgbClr val="0070C0"/>
                </a:solidFill>
              </a:rPr>
              <a:t> (PG), 21.10.2020</a:t>
            </a:r>
          </a:p>
        </p:txBody>
      </p:sp>
    </p:spTree>
    <p:extLst>
      <p:ext uri="{BB962C8B-B14F-4D97-AF65-F5344CB8AC3E}">
        <p14:creationId xmlns:p14="http://schemas.microsoft.com/office/powerpoint/2010/main" val="3827274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3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3921071" y="6644948"/>
            <a:ext cx="1905000" cy="215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it-IT"/>
            </a:defPPr>
            <a:lvl1pPr marL="0" algn="ctr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742822" indent="-28570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1142802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599923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2057044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514164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97128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42840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885528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27339E25-DCDF-4E03-90D5-DC679D934395}" type="slidenum">
              <a:rPr lang="en-US" sz="900" smtClean="0">
                <a:solidFill>
                  <a:prstClr val="white"/>
                </a:solidFill>
              </a:rPr>
              <a:pPr>
                <a:defRPr/>
              </a:pPr>
              <a:t>10</a:t>
            </a:fld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458293" y="198165"/>
            <a:ext cx="3024336" cy="504056"/>
          </a:xfrm>
        </p:spPr>
        <p:txBody>
          <a:bodyPr/>
          <a:lstStyle/>
          <a:p>
            <a:r>
              <a:rPr lang="en-US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Progetto VIRECO</a:t>
            </a:r>
            <a:r>
              <a:rPr lang="en-US" i="1"/>
              <a:t> 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625338" y="1416371"/>
            <a:ext cx="8496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000" i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err="1">
                <a:solidFill>
                  <a:srgbClr val="0070C0"/>
                </a:solidFill>
              </a:rPr>
              <a:t>Compressore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Prototipo</a:t>
            </a:r>
            <a:r>
              <a:rPr lang="en-US" dirty="0">
                <a:solidFill>
                  <a:srgbClr val="0070C0"/>
                </a:solidFill>
              </a:rPr>
              <a:t> a 4 </a:t>
            </a:r>
            <a:r>
              <a:rPr lang="en-US" dirty="0" err="1">
                <a:solidFill>
                  <a:srgbClr val="0070C0"/>
                </a:solidFill>
              </a:rPr>
              <a:t>cilindri</a:t>
            </a:r>
            <a:r>
              <a:rPr lang="en-US" dirty="0">
                <a:solidFill>
                  <a:srgbClr val="0070C0"/>
                </a:solidFill>
              </a:rPr>
              <a:t> – </a:t>
            </a:r>
            <a:r>
              <a:rPr lang="en-US" dirty="0" err="1">
                <a:solidFill>
                  <a:srgbClr val="0070C0"/>
                </a:solidFill>
              </a:rPr>
              <a:t>Azioni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correttive</a:t>
            </a:r>
            <a:r>
              <a:rPr lang="en-US" dirty="0">
                <a:solidFill>
                  <a:srgbClr val="0070C0"/>
                </a:solidFill>
              </a:rPr>
              <a:t> per </a:t>
            </a:r>
            <a:r>
              <a:rPr lang="en-US" dirty="0" err="1">
                <a:solidFill>
                  <a:srgbClr val="0070C0"/>
                </a:solidFill>
              </a:rPr>
              <a:t>criticità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riscontrate</a:t>
            </a:r>
            <a:endParaRPr lang="en-US" dirty="0">
              <a:solidFill>
                <a:srgbClr val="0070C0"/>
              </a:solidFill>
            </a:endParaRPr>
          </a:p>
        </p:txBody>
      </p:sp>
      <p:grpSp>
        <p:nvGrpSpPr>
          <p:cNvPr id="9" name="Gruppo 8"/>
          <p:cNvGrpSpPr/>
          <p:nvPr/>
        </p:nvGrpSpPr>
        <p:grpSpPr>
          <a:xfrm>
            <a:off x="485934" y="2880910"/>
            <a:ext cx="2555063" cy="767301"/>
            <a:chOff x="2427564" y="3294509"/>
            <a:chExt cx="4110130" cy="955234"/>
          </a:xfrm>
        </p:grpSpPr>
        <p:sp>
          <p:nvSpPr>
            <p:cNvPr id="5" name="Ovale 4"/>
            <p:cNvSpPr/>
            <p:nvPr/>
          </p:nvSpPr>
          <p:spPr>
            <a:xfrm>
              <a:off x="2427564" y="3294509"/>
              <a:ext cx="4110130" cy="95523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42" name="CasellaDiTesto 41"/>
            <p:cNvSpPr txBox="1"/>
            <p:nvPr/>
          </p:nvSpPr>
          <p:spPr>
            <a:xfrm>
              <a:off x="2826444" y="3539885"/>
              <a:ext cx="3312368" cy="459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i="1" dirty="0">
                  <a:solidFill>
                    <a:schemeClr val="bg1"/>
                  </a:solidFill>
                </a:rPr>
                <a:t>TRAFILAMENTI</a:t>
              </a:r>
            </a:p>
          </p:txBody>
        </p:sp>
      </p:grpSp>
      <p:sp>
        <p:nvSpPr>
          <p:cNvPr id="35" name="CasellaDiTesto 34"/>
          <p:cNvSpPr txBox="1"/>
          <p:nvPr/>
        </p:nvSpPr>
        <p:spPr>
          <a:xfrm>
            <a:off x="423071" y="2114365"/>
            <a:ext cx="3874177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PROBLEMI MECCANICI</a:t>
            </a:r>
            <a:endParaRPr lang="en-US" sz="2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61AAD882-13A1-4EC1-801F-8A72F37DE100}"/>
              </a:ext>
            </a:extLst>
          </p:cNvPr>
          <p:cNvGrpSpPr/>
          <p:nvPr/>
        </p:nvGrpSpPr>
        <p:grpSpPr>
          <a:xfrm>
            <a:off x="3440550" y="4949487"/>
            <a:ext cx="2555063" cy="767301"/>
            <a:chOff x="2427564" y="3294509"/>
            <a:chExt cx="4110130" cy="955234"/>
          </a:xfrm>
        </p:grpSpPr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0B137221-22E6-40FB-89B1-78D7E5E448E5}"/>
                </a:ext>
              </a:extLst>
            </p:cNvPr>
            <p:cNvSpPr/>
            <p:nvPr/>
          </p:nvSpPr>
          <p:spPr>
            <a:xfrm>
              <a:off x="2427564" y="3294509"/>
              <a:ext cx="4110130" cy="95523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FA65882D-DDC1-4334-AC34-07A2B9EAB3A2}"/>
                </a:ext>
              </a:extLst>
            </p:cNvPr>
            <p:cNvSpPr txBox="1"/>
            <p:nvPr/>
          </p:nvSpPr>
          <p:spPr>
            <a:xfrm>
              <a:off x="2854439" y="3402559"/>
              <a:ext cx="3312368" cy="804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i="1" dirty="0">
                  <a:solidFill>
                    <a:schemeClr val="bg1"/>
                  </a:solidFill>
                </a:rPr>
                <a:t>RIDUZIONE CILINDRATA</a:t>
              </a:r>
            </a:p>
          </p:txBody>
        </p:sp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DC9118A8-FA9D-448B-89BB-1C044B13415B}"/>
              </a:ext>
            </a:extLst>
          </p:cNvPr>
          <p:cNvGrpSpPr/>
          <p:nvPr/>
        </p:nvGrpSpPr>
        <p:grpSpPr>
          <a:xfrm>
            <a:off x="1897652" y="3835339"/>
            <a:ext cx="2555063" cy="767301"/>
            <a:chOff x="2427564" y="3294509"/>
            <a:chExt cx="4110130" cy="955234"/>
          </a:xfrm>
        </p:grpSpPr>
        <p:sp>
          <p:nvSpPr>
            <p:cNvPr id="27" name="Ovale 26">
              <a:extLst>
                <a:ext uri="{FF2B5EF4-FFF2-40B4-BE49-F238E27FC236}">
                  <a16:creationId xmlns:a16="http://schemas.microsoft.com/office/drawing/2014/main" id="{F2D481C6-6669-476C-8677-9020E740035C}"/>
                </a:ext>
              </a:extLst>
            </p:cNvPr>
            <p:cNvSpPr/>
            <p:nvPr/>
          </p:nvSpPr>
          <p:spPr>
            <a:xfrm>
              <a:off x="2427564" y="3294509"/>
              <a:ext cx="4110130" cy="95523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DACB6EE3-6E9A-4502-8D3F-A0469660FC1A}"/>
                </a:ext>
              </a:extLst>
            </p:cNvPr>
            <p:cNvSpPr txBox="1"/>
            <p:nvPr/>
          </p:nvSpPr>
          <p:spPr>
            <a:xfrm>
              <a:off x="2854439" y="3402559"/>
              <a:ext cx="3312368" cy="804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i="1" dirty="0">
                  <a:solidFill>
                    <a:schemeClr val="bg1"/>
                  </a:solidFill>
                </a:rPr>
                <a:t>VINCOLI COSTRUTTIVI</a:t>
              </a:r>
            </a:p>
          </p:txBody>
        </p:sp>
      </p:grp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AE1E8475-4471-4856-8D9B-4302A03B8F96}"/>
              </a:ext>
            </a:extLst>
          </p:cNvPr>
          <p:cNvGrpSpPr/>
          <p:nvPr/>
        </p:nvGrpSpPr>
        <p:grpSpPr>
          <a:xfrm>
            <a:off x="4718082" y="3826386"/>
            <a:ext cx="2555063" cy="767301"/>
            <a:chOff x="2427564" y="3294509"/>
            <a:chExt cx="4110130" cy="955234"/>
          </a:xfrm>
        </p:grpSpPr>
        <p:sp>
          <p:nvSpPr>
            <p:cNvPr id="33" name="Ovale 32">
              <a:extLst>
                <a:ext uri="{FF2B5EF4-FFF2-40B4-BE49-F238E27FC236}">
                  <a16:creationId xmlns:a16="http://schemas.microsoft.com/office/drawing/2014/main" id="{BE42DB24-2F4E-4470-B443-D53DB1B06A96}"/>
                </a:ext>
              </a:extLst>
            </p:cNvPr>
            <p:cNvSpPr/>
            <p:nvPr/>
          </p:nvSpPr>
          <p:spPr>
            <a:xfrm>
              <a:off x="2427564" y="3294509"/>
              <a:ext cx="4110130" cy="95523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B478026B-5871-4A7D-953C-C4107A33CE92}"/>
                </a:ext>
              </a:extLst>
            </p:cNvPr>
            <p:cNvSpPr txBox="1"/>
            <p:nvPr/>
          </p:nvSpPr>
          <p:spPr>
            <a:xfrm>
              <a:off x="2854439" y="3444834"/>
              <a:ext cx="3312368" cy="804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i="1" dirty="0">
                  <a:solidFill>
                    <a:schemeClr val="bg1"/>
                  </a:solidFill>
                </a:rPr>
                <a:t>INGRESSI INIEZIONI LATERALI</a:t>
              </a:r>
            </a:p>
          </p:txBody>
        </p:sp>
      </p:grp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D98495E2-7DCC-495D-9C19-483914B067C3}"/>
              </a:ext>
            </a:extLst>
          </p:cNvPr>
          <p:cNvGrpSpPr/>
          <p:nvPr/>
        </p:nvGrpSpPr>
        <p:grpSpPr>
          <a:xfrm>
            <a:off x="6260980" y="4949486"/>
            <a:ext cx="2555063" cy="767301"/>
            <a:chOff x="2427564" y="3294509"/>
            <a:chExt cx="4110130" cy="955234"/>
          </a:xfrm>
        </p:grpSpPr>
        <p:sp>
          <p:nvSpPr>
            <p:cNvPr id="41" name="Ovale 40">
              <a:extLst>
                <a:ext uri="{FF2B5EF4-FFF2-40B4-BE49-F238E27FC236}">
                  <a16:creationId xmlns:a16="http://schemas.microsoft.com/office/drawing/2014/main" id="{9C23110C-4AED-4AD4-A483-DA48164E5DF1}"/>
                </a:ext>
              </a:extLst>
            </p:cNvPr>
            <p:cNvSpPr/>
            <p:nvPr/>
          </p:nvSpPr>
          <p:spPr>
            <a:xfrm>
              <a:off x="2427564" y="3294509"/>
              <a:ext cx="4110130" cy="95523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4873B7F6-49CF-4DC1-B7E3-BAB2BB364D1E}"/>
                </a:ext>
              </a:extLst>
            </p:cNvPr>
            <p:cNvSpPr txBox="1"/>
            <p:nvPr/>
          </p:nvSpPr>
          <p:spPr>
            <a:xfrm>
              <a:off x="2854439" y="3421118"/>
              <a:ext cx="3312368" cy="804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i="1" dirty="0">
                  <a:solidFill>
                    <a:schemeClr val="bg1"/>
                  </a:solidFill>
                </a:rPr>
                <a:t>SOVRAPPOSIZIONE LUCI (0,5 mm)</a:t>
              </a:r>
            </a:p>
          </p:txBody>
        </p:sp>
      </p:grpSp>
      <p:grpSp>
        <p:nvGrpSpPr>
          <p:cNvPr id="48" name="Gruppo 47">
            <a:extLst>
              <a:ext uri="{FF2B5EF4-FFF2-40B4-BE49-F238E27FC236}">
                <a16:creationId xmlns:a16="http://schemas.microsoft.com/office/drawing/2014/main" id="{7DA21F54-B2E9-4164-94F9-37183CC98096}"/>
              </a:ext>
            </a:extLst>
          </p:cNvPr>
          <p:cNvGrpSpPr/>
          <p:nvPr/>
        </p:nvGrpSpPr>
        <p:grpSpPr>
          <a:xfrm>
            <a:off x="3185639" y="2844347"/>
            <a:ext cx="3146942" cy="767301"/>
            <a:chOff x="2504174" y="3353799"/>
            <a:chExt cx="5062240" cy="955234"/>
          </a:xfrm>
        </p:grpSpPr>
        <p:sp>
          <p:nvSpPr>
            <p:cNvPr id="49" name="Ovale 48">
              <a:extLst>
                <a:ext uri="{FF2B5EF4-FFF2-40B4-BE49-F238E27FC236}">
                  <a16:creationId xmlns:a16="http://schemas.microsoft.com/office/drawing/2014/main" id="{3A8EFF0C-A00D-4415-9A8A-9109309BD281}"/>
                </a:ext>
              </a:extLst>
            </p:cNvPr>
            <p:cNvSpPr/>
            <p:nvPr/>
          </p:nvSpPr>
          <p:spPr>
            <a:xfrm>
              <a:off x="2504174" y="3353799"/>
              <a:ext cx="5062240" cy="95523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50" name="CasellaDiTesto 49">
              <a:extLst>
                <a:ext uri="{FF2B5EF4-FFF2-40B4-BE49-F238E27FC236}">
                  <a16:creationId xmlns:a16="http://schemas.microsoft.com/office/drawing/2014/main" id="{0C316247-B72B-4D25-A0CC-51F36BD6E577}"/>
                </a:ext>
              </a:extLst>
            </p:cNvPr>
            <p:cNvSpPr txBox="1"/>
            <p:nvPr/>
          </p:nvSpPr>
          <p:spPr>
            <a:xfrm>
              <a:off x="2854438" y="3444834"/>
              <a:ext cx="4492120" cy="804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i="1" dirty="0">
                  <a:solidFill>
                    <a:schemeClr val="bg1"/>
                  </a:solidFill>
                </a:rPr>
                <a:t>STUDIO FATTIBILITA’ TENUTE A LABIRINTO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841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458293" y="198165"/>
            <a:ext cx="3024336" cy="504056"/>
          </a:xfrm>
        </p:spPr>
        <p:txBody>
          <a:bodyPr/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Progetto VIRECO</a:t>
            </a:r>
            <a:r>
              <a:rPr lang="en-US" i="1" dirty="0"/>
              <a:t> 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22668" y="1494309"/>
            <a:ext cx="6912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000" i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err="1">
                <a:solidFill>
                  <a:srgbClr val="0070C0"/>
                </a:solidFill>
              </a:rPr>
              <a:t>Compressore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Prototipo</a:t>
            </a:r>
            <a:r>
              <a:rPr lang="en-US" dirty="0">
                <a:solidFill>
                  <a:srgbClr val="0070C0"/>
                </a:solidFill>
              </a:rPr>
              <a:t> a 4 </a:t>
            </a:r>
            <a:r>
              <a:rPr lang="en-US" dirty="0" err="1">
                <a:solidFill>
                  <a:srgbClr val="0070C0"/>
                </a:solidFill>
              </a:rPr>
              <a:t>cilindri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8" name="Segnaposto numero diapositiva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921071" y="6644948"/>
            <a:ext cx="1905000" cy="215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it-IT"/>
            </a:defPPr>
            <a:lvl1pPr marL="0" algn="ctr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742822" indent="-28570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1142802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599923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2057044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514164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97128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42840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885528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CA574C43-F946-49B0-847E-38AFFAC2DB91}" type="slidenum">
              <a:rPr lang="en-US" sz="900" smtClean="0">
                <a:solidFill>
                  <a:prstClr val="white"/>
                </a:solidFill>
              </a:rPr>
              <a:t>11</a:t>
            </a:fld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8CC80F4-3382-4BD9-BC9E-614CD97D5F59}"/>
              </a:ext>
            </a:extLst>
          </p:cNvPr>
          <p:cNvSpPr txBox="1"/>
          <p:nvPr/>
        </p:nvSpPr>
        <p:spPr>
          <a:xfrm>
            <a:off x="70371" y="1924015"/>
            <a:ext cx="2590800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lnSpc>
                <a:spcPct val="150000"/>
              </a:lnSpc>
              <a:defRPr sz="11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it-IT" sz="1400" dirty="0">
                <a:solidFill>
                  <a:schemeClr val="tx2"/>
                </a:solidFill>
              </a:rPr>
              <a:t>Compressore originale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B0030034-D367-4668-984F-5C0A6FF62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999" y="2586736"/>
            <a:ext cx="3074597" cy="2395896"/>
          </a:xfrm>
          <a:prstGeom prst="rect">
            <a:avLst/>
          </a:prstGeom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304D11C8-8745-4CC0-B5D6-A66C38F6D62E}"/>
              </a:ext>
            </a:extLst>
          </p:cNvPr>
          <p:cNvGrpSpPr/>
          <p:nvPr/>
        </p:nvGrpSpPr>
        <p:grpSpPr>
          <a:xfrm>
            <a:off x="4350883" y="2150098"/>
            <a:ext cx="4286845" cy="3707776"/>
            <a:chOff x="4350883" y="2150098"/>
            <a:chExt cx="4286845" cy="3707776"/>
          </a:xfrm>
        </p:grpSpPr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63B22A43-BDF3-4B4A-BF79-580429B034BB}"/>
                </a:ext>
              </a:extLst>
            </p:cNvPr>
            <p:cNvSpPr txBox="1"/>
            <p:nvPr/>
          </p:nvSpPr>
          <p:spPr>
            <a:xfrm>
              <a:off x="4350883" y="2150098"/>
              <a:ext cx="2590800" cy="38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algn="ctr">
                <a:lnSpc>
                  <a:spcPct val="150000"/>
                </a:lnSpc>
                <a:defRPr sz="1100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r>
                <a:rPr lang="it-IT" sz="1400" dirty="0">
                  <a:solidFill>
                    <a:schemeClr val="tx2"/>
                  </a:solidFill>
                </a:rPr>
                <a:t>Compressore prototipo</a:t>
              </a:r>
            </a:p>
          </p:txBody>
        </p:sp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7B9137EC-F23A-4FE1-B63F-B1B8F16E1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6158" y="2698627"/>
              <a:ext cx="3991570" cy="31592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6261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458293" y="198165"/>
            <a:ext cx="3024336" cy="504056"/>
          </a:xfrm>
        </p:spPr>
        <p:txBody>
          <a:bodyPr/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Progetto VIRECO</a:t>
            </a:r>
            <a:r>
              <a:rPr lang="en-US" i="1" dirty="0"/>
              <a:t> 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22668" y="1494309"/>
            <a:ext cx="6912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000" i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err="1">
                <a:solidFill>
                  <a:srgbClr val="0070C0"/>
                </a:solidFill>
              </a:rPr>
              <a:t>Compressore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Prototipo</a:t>
            </a:r>
            <a:r>
              <a:rPr lang="en-US" dirty="0">
                <a:solidFill>
                  <a:srgbClr val="0070C0"/>
                </a:solidFill>
              </a:rPr>
              <a:t> a 4 </a:t>
            </a:r>
            <a:r>
              <a:rPr lang="en-US" dirty="0" err="1">
                <a:solidFill>
                  <a:srgbClr val="0070C0"/>
                </a:solidFill>
              </a:rPr>
              <a:t>cilindri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8" name="Segnaposto numero diapositiva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921071" y="6644948"/>
            <a:ext cx="1905000" cy="215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it-IT"/>
            </a:defPPr>
            <a:lvl1pPr marL="0" algn="ctr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742822" indent="-28570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1142802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599923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2057044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514164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97128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42840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885528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CA574C43-F946-49B0-847E-38AFFAC2DB91}" type="slidenum">
              <a:rPr lang="en-US" sz="900" smtClean="0">
                <a:solidFill>
                  <a:prstClr val="white"/>
                </a:solidFill>
              </a:rPr>
              <a:t>12</a:t>
            </a:fld>
            <a:endParaRPr lang="en-US" sz="900" dirty="0">
              <a:solidFill>
                <a:prstClr val="white"/>
              </a:solidFill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8C32605C-070D-4B5C-B019-AC39E1B56E35}"/>
              </a:ext>
            </a:extLst>
          </p:cNvPr>
          <p:cNvGrpSpPr/>
          <p:nvPr/>
        </p:nvGrpSpPr>
        <p:grpSpPr>
          <a:xfrm>
            <a:off x="70371" y="1924015"/>
            <a:ext cx="4280512" cy="4140108"/>
            <a:chOff x="70371" y="1924015"/>
            <a:chExt cx="4280512" cy="4140108"/>
          </a:xfrm>
        </p:grpSpPr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78CC80F4-3382-4BD9-BC9E-614CD97D5F59}"/>
                </a:ext>
              </a:extLst>
            </p:cNvPr>
            <p:cNvSpPr txBox="1"/>
            <p:nvPr/>
          </p:nvSpPr>
          <p:spPr>
            <a:xfrm>
              <a:off x="70371" y="1924015"/>
              <a:ext cx="2590800" cy="38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algn="ctr">
                <a:lnSpc>
                  <a:spcPct val="150000"/>
                </a:lnSpc>
                <a:defRPr sz="1100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r>
                <a:rPr lang="it-IT" sz="1400" dirty="0">
                  <a:solidFill>
                    <a:schemeClr val="tx2"/>
                  </a:solidFill>
                </a:rPr>
                <a:t>Compressore originale</a:t>
              </a:r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353EF179-86CC-49D5-8316-6933B7D6D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2461" y="2625598"/>
              <a:ext cx="3568422" cy="3438525"/>
            </a:xfrm>
            <a:prstGeom prst="rect">
              <a:avLst/>
            </a:prstGeom>
          </p:spPr>
        </p:pic>
      </p:grpSp>
      <p:grpSp>
        <p:nvGrpSpPr>
          <p:cNvPr id="5" name="Gruppo 4">
            <a:extLst>
              <a:ext uri="{FF2B5EF4-FFF2-40B4-BE49-F238E27FC236}">
                <a16:creationId xmlns:a16="http://schemas.microsoft.com/office/drawing/2014/main" id="{82AAB022-AFE0-4C5F-98C2-69BCD6B32355}"/>
              </a:ext>
            </a:extLst>
          </p:cNvPr>
          <p:cNvGrpSpPr/>
          <p:nvPr/>
        </p:nvGrpSpPr>
        <p:grpSpPr>
          <a:xfrm>
            <a:off x="4350883" y="2150098"/>
            <a:ext cx="4780941" cy="2834819"/>
            <a:chOff x="4350883" y="2150098"/>
            <a:chExt cx="4780941" cy="2834819"/>
          </a:xfrm>
        </p:grpSpPr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63B22A43-BDF3-4B4A-BF79-580429B034BB}"/>
                </a:ext>
              </a:extLst>
            </p:cNvPr>
            <p:cNvSpPr txBox="1"/>
            <p:nvPr/>
          </p:nvSpPr>
          <p:spPr>
            <a:xfrm>
              <a:off x="4350883" y="2150098"/>
              <a:ext cx="2590800" cy="38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algn="ctr">
                <a:lnSpc>
                  <a:spcPct val="150000"/>
                </a:lnSpc>
                <a:defRPr sz="1100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r>
                <a:rPr lang="it-IT" sz="1400" dirty="0">
                  <a:solidFill>
                    <a:schemeClr val="tx2"/>
                  </a:solidFill>
                </a:rPr>
                <a:t>Compressore prototipo</a:t>
              </a:r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67C14938-9448-49F5-9EF7-3EAFB9919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542" y="2916679"/>
              <a:ext cx="4380282" cy="20682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9525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458293" y="198165"/>
            <a:ext cx="3024336" cy="504056"/>
          </a:xfrm>
        </p:spPr>
        <p:txBody>
          <a:bodyPr/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Progetto VIRECO</a:t>
            </a:r>
            <a:r>
              <a:rPr lang="en-US" i="1" dirty="0"/>
              <a:t> 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22668" y="1494309"/>
            <a:ext cx="6912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000" i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err="1">
                <a:solidFill>
                  <a:srgbClr val="0070C0"/>
                </a:solidFill>
              </a:rPr>
              <a:t>Compressore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Prototipo</a:t>
            </a:r>
            <a:r>
              <a:rPr lang="en-US" dirty="0">
                <a:solidFill>
                  <a:srgbClr val="0070C0"/>
                </a:solidFill>
              </a:rPr>
              <a:t> a 4 </a:t>
            </a:r>
            <a:r>
              <a:rPr lang="en-US" dirty="0" err="1">
                <a:solidFill>
                  <a:srgbClr val="0070C0"/>
                </a:solidFill>
              </a:rPr>
              <a:t>cilindri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8" name="Segnaposto numero diapositiva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921071" y="6644948"/>
            <a:ext cx="1905000" cy="215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it-IT"/>
            </a:defPPr>
            <a:lvl1pPr marL="0" algn="ctr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742822" indent="-28570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1142802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599923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2057044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514164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97128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42840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885528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CA574C43-F946-49B0-847E-38AFFAC2DB91}" type="slidenum">
              <a:rPr lang="en-US" sz="900" smtClean="0">
                <a:solidFill>
                  <a:prstClr val="white"/>
                </a:solidFill>
              </a:rPr>
              <a:t>13</a:t>
            </a:fld>
            <a:endParaRPr lang="en-US" sz="900" dirty="0">
              <a:solidFill>
                <a:prstClr val="white"/>
              </a:solidFill>
            </a:endParaRP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285F2459-6B68-4340-8AA8-08CA0B6317C4}"/>
              </a:ext>
            </a:extLst>
          </p:cNvPr>
          <p:cNvGrpSpPr/>
          <p:nvPr/>
        </p:nvGrpSpPr>
        <p:grpSpPr>
          <a:xfrm>
            <a:off x="156096" y="1971640"/>
            <a:ext cx="3614843" cy="3303008"/>
            <a:chOff x="70371" y="1924015"/>
            <a:chExt cx="3614843" cy="3303008"/>
          </a:xfrm>
        </p:grpSpPr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78CC80F4-3382-4BD9-BC9E-614CD97D5F59}"/>
                </a:ext>
              </a:extLst>
            </p:cNvPr>
            <p:cNvSpPr txBox="1"/>
            <p:nvPr/>
          </p:nvSpPr>
          <p:spPr>
            <a:xfrm>
              <a:off x="70371" y="1924015"/>
              <a:ext cx="2590800" cy="38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algn="ctr">
                <a:lnSpc>
                  <a:spcPct val="150000"/>
                </a:lnSpc>
                <a:defRPr sz="1100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r>
                <a:rPr lang="it-IT" sz="1400" dirty="0">
                  <a:solidFill>
                    <a:schemeClr val="tx2"/>
                  </a:solidFill>
                </a:rPr>
                <a:t>Compressore originale</a:t>
              </a:r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F677A3CB-5644-4CE9-A88D-708592792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4318" y="2831127"/>
              <a:ext cx="2810896" cy="2395896"/>
            </a:xfrm>
            <a:prstGeom prst="rect">
              <a:avLst/>
            </a:prstGeom>
          </p:spPr>
        </p:pic>
      </p:grpSp>
      <p:grpSp>
        <p:nvGrpSpPr>
          <p:cNvPr id="6" name="Gruppo 5">
            <a:extLst>
              <a:ext uri="{FF2B5EF4-FFF2-40B4-BE49-F238E27FC236}">
                <a16:creationId xmlns:a16="http://schemas.microsoft.com/office/drawing/2014/main" id="{5BF9F1FF-716B-4F03-82A7-7FFCE447475B}"/>
              </a:ext>
            </a:extLst>
          </p:cNvPr>
          <p:cNvGrpSpPr/>
          <p:nvPr/>
        </p:nvGrpSpPr>
        <p:grpSpPr>
          <a:xfrm>
            <a:off x="4350883" y="2150098"/>
            <a:ext cx="3926261" cy="3497629"/>
            <a:chOff x="4350883" y="2150098"/>
            <a:chExt cx="3926261" cy="3497629"/>
          </a:xfrm>
        </p:grpSpPr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63B22A43-BDF3-4B4A-BF79-580429B034BB}"/>
                </a:ext>
              </a:extLst>
            </p:cNvPr>
            <p:cNvSpPr txBox="1"/>
            <p:nvPr/>
          </p:nvSpPr>
          <p:spPr>
            <a:xfrm>
              <a:off x="4350883" y="2150098"/>
              <a:ext cx="2590800" cy="38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algn="ctr">
                <a:lnSpc>
                  <a:spcPct val="150000"/>
                </a:lnSpc>
                <a:defRPr sz="1100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r>
                <a:rPr lang="it-IT" sz="1400" dirty="0">
                  <a:solidFill>
                    <a:schemeClr val="tx2"/>
                  </a:solidFill>
                </a:rPr>
                <a:t>Compressore prototipo</a:t>
              </a:r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A2FA0945-CE17-4658-8C52-2930BDF25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9232" y="3047027"/>
              <a:ext cx="3067912" cy="2600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89889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522668" y="1494309"/>
            <a:ext cx="8496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000" i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err="1">
                <a:solidFill>
                  <a:srgbClr val="0070C0"/>
                </a:solidFill>
              </a:rPr>
              <a:t>Simulazione</a:t>
            </a:r>
            <a:r>
              <a:rPr lang="en-US" dirty="0">
                <a:solidFill>
                  <a:srgbClr val="0070C0"/>
                </a:solidFill>
              </a:rPr>
              <a:t> CFD – </a:t>
            </a:r>
            <a:r>
              <a:rPr lang="en-US" dirty="0" err="1">
                <a:solidFill>
                  <a:srgbClr val="0070C0"/>
                </a:solidFill>
              </a:rPr>
              <a:t>Costruzione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modello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reale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prototipo</a:t>
            </a:r>
            <a:r>
              <a:rPr lang="en-US" dirty="0">
                <a:solidFill>
                  <a:srgbClr val="0070C0"/>
                </a:solidFill>
              </a:rPr>
              <a:t> a 4 </a:t>
            </a:r>
            <a:r>
              <a:rPr lang="en-US" dirty="0" err="1">
                <a:solidFill>
                  <a:srgbClr val="0070C0"/>
                </a:solidFill>
              </a:rPr>
              <a:t>cilindri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458293" y="198165"/>
            <a:ext cx="3024336" cy="504056"/>
          </a:xfrm>
        </p:spPr>
        <p:txBody>
          <a:bodyPr/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Progetto VIRECO</a:t>
            </a:r>
            <a:r>
              <a:rPr lang="en-US" i="1" dirty="0"/>
              <a:t> 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13" name="Segnaposto numero diapositiva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921071" y="6644948"/>
            <a:ext cx="1905000" cy="215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it-IT"/>
            </a:defPPr>
            <a:lvl1pPr marL="0" algn="ctr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742822" indent="-28570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1142802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599923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2057044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514164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97128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42840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885528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960F89E2-3AEE-4C51-A390-4F064F5C97DC}" type="slidenum">
              <a:rPr lang="en-US" sz="900" smtClean="0">
                <a:solidFill>
                  <a:prstClr val="white"/>
                </a:solidFill>
              </a:rPr>
              <a:t>14</a:t>
            </a:fld>
            <a:endParaRPr lang="en-US" sz="900" dirty="0">
              <a:solidFill>
                <a:prstClr val="white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6A928CB5-05A9-479F-9C6B-1EBD524BD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371" y="2157143"/>
            <a:ext cx="4652229" cy="379505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F358356-C96D-4842-91A3-3B0508ECBB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9240" y="1894419"/>
            <a:ext cx="5696918" cy="443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9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458293" y="198165"/>
            <a:ext cx="3024336" cy="504056"/>
          </a:xfrm>
        </p:spPr>
        <p:txBody>
          <a:bodyPr/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Progetto VIRECO</a:t>
            </a:r>
            <a:r>
              <a:rPr lang="en-US" i="1" dirty="0"/>
              <a:t> 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8" name="Segnaposto numero diapositiva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921071" y="6644948"/>
            <a:ext cx="1905000" cy="215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it-IT"/>
            </a:defPPr>
            <a:lvl1pPr marL="0" algn="ctr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742822" indent="-28570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1142802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599923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2057044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514164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97128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42840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885528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A5701F1C-D263-4C16-BDB3-2A780005D363}" type="slidenum">
              <a:rPr lang="en-US" sz="900" smtClean="0">
                <a:solidFill>
                  <a:prstClr val="white"/>
                </a:solidFill>
              </a:rPr>
              <a:t>15</a:t>
            </a:fld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245339" y="3084582"/>
            <a:ext cx="6954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000" i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r>
              <a:rPr lang="en-US" dirty="0">
                <a:solidFill>
                  <a:srgbClr val="0070C0"/>
                </a:solidFill>
              </a:rPr>
              <a:t>AVVIO TEST SPERIMENTALI SU BANCO DI TEST IN ASSETTO PROTOTIPALE CON COMPRESSORE A 4 CILINDRI</a:t>
            </a:r>
          </a:p>
        </p:txBody>
      </p:sp>
    </p:spTree>
    <p:extLst>
      <p:ext uri="{BB962C8B-B14F-4D97-AF65-F5344CB8AC3E}">
        <p14:creationId xmlns:p14="http://schemas.microsoft.com/office/powerpoint/2010/main" val="1139425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458293" y="198165"/>
            <a:ext cx="3024336" cy="504056"/>
          </a:xfrm>
        </p:spPr>
        <p:txBody>
          <a:bodyPr/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Progetto VIRECO</a:t>
            </a:r>
            <a:r>
              <a:rPr lang="en-US" i="1" dirty="0"/>
              <a:t> 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8" name="Segnaposto numero diapositiva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921071" y="6644948"/>
            <a:ext cx="1905000" cy="215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it-IT"/>
            </a:defPPr>
            <a:lvl1pPr marL="0" algn="ctr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742822" indent="-28570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1142802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599923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2057044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514164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97128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42840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885528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A5701F1C-D263-4C16-BDB3-2A780005D363}" type="slidenum">
              <a:rPr lang="en-US" sz="900" smtClean="0">
                <a:solidFill>
                  <a:prstClr val="white"/>
                </a:solidFill>
              </a:rPr>
              <a:t>16</a:t>
            </a:fld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22668" y="1494309"/>
            <a:ext cx="8998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000" i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>
                <a:solidFill>
                  <a:srgbClr val="0070C0"/>
                </a:solidFill>
              </a:rPr>
              <a:t>Test </a:t>
            </a:r>
            <a:r>
              <a:rPr lang="en-US" dirty="0" err="1">
                <a:solidFill>
                  <a:srgbClr val="0070C0"/>
                </a:solidFill>
              </a:rPr>
              <a:t>condotti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su</a:t>
            </a:r>
            <a:r>
              <a:rPr lang="en-US" dirty="0">
                <a:solidFill>
                  <a:srgbClr val="0070C0"/>
                </a:solidFill>
              </a:rPr>
              <a:t> banco </a:t>
            </a:r>
            <a:r>
              <a:rPr lang="en-US" dirty="0" err="1">
                <a:solidFill>
                  <a:srgbClr val="0070C0"/>
                </a:solidFill>
              </a:rPr>
              <a:t>sperimentale</a:t>
            </a:r>
            <a:r>
              <a:rPr lang="en-US" dirty="0">
                <a:solidFill>
                  <a:srgbClr val="0070C0"/>
                </a:solidFill>
              </a:rPr>
              <a:t> con </a:t>
            </a:r>
            <a:r>
              <a:rPr lang="en-US" dirty="0" err="1">
                <a:solidFill>
                  <a:srgbClr val="0070C0"/>
                </a:solidFill>
              </a:rPr>
              <a:t>prototipo</a:t>
            </a:r>
            <a:r>
              <a:rPr lang="en-US" dirty="0">
                <a:solidFill>
                  <a:srgbClr val="0070C0"/>
                </a:solidFill>
              </a:rPr>
              <a:t> a 4 </a:t>
            </a:r>
            <a:r>
              <a:rPr lang="en-US" dirty="0" err="1">
                <a:solidFill>
                  <a:srgbClr val="0070C0"/>
                </a:solidFill>
              </a:rPr>
              <a:t>cilindri</a:t>
            </a:r>
            <a:endParaRPr lang="en-US" dirty="0">
              <a:solidFill>
                <a:srgbClr val="0070C0"/>
              </a:solidFill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CBDC2B17-DBDE-41C7-9D23-7BD712FF3581}"/>
              </a:ext>
            </a:extLst>
          </p:cNvPr>
          <p:cNvGrpSpPr/>
          <p:nvPr/>
        </p:nvGrpSpPr>
        <p:grpSpPr>
          <a:xfrm>
            <a:off x="689996" y="2271893"/>
            <a:ext cx="3456029" cy="964229"/>
            <a:chOff x="3810290" y="3420409"/>
            <a:chExt cx="4091883" cy="916974"/>
          </a:xfrm>
        </p:grpSpPr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1121D3BD-28E9-4235-BEC4-0F3EC5F0B1AC}"/>
                </a:ext>
              </a:extLst>
            </p:cNvPr>
            <p:cNvGrpSpPr/>
            <p:nvPr/>
          </p:nvGrpSpPr>
          <p:grpSpPr>
            <a:xfrm>
              <a:off x="3810290" y="3420409"/>
              <a:ext cx="4091883" cy="916974"/>
              <a:chOff x="4843548" y="5111904"/>
              <a:chExt cx="4091883" cy="916974"/>
            </a:xfrm>
          </p:grpSpPr>
          <p:sp>
            <p:nvSpPr>
              <p:cNvPr id="11" name="Ovale 10">
                <a:extLst>
                  <a:ext uri="{FF2B5EF4-FFF2-40B4-BE49-F238E27FC236}">
                    <a16:creationId xmlns:a16="http://schemas.microsoft.com/office/drawing/2014/main" id="{28162FA7-9A73-4141-B6AD-C17CA8EB97EF}"/>
                  </a:ext>
                </a:extLst>
              </p:cNvPr>
              <p:cNvSpPr/>
              <p:nvPr/>
            </p:nvSpPr>
            <p:spPr>
              <a:xfrm>
                <a:off x="4843548" y="5111904"/>
                <a:ext cx="4091883" cy="916974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5E3F565C-F787-40FC-B3EC-E9540AAA95AA}"/>
                  </a:ext>
                </a:extLst>
              </p:cNvPr>
              <p:cNvSpPr txBox="1"/>
              <p:nvPr/>
            </p:nvSpPr>
            <p:spPr>
              <a:xfrm>
                <a:off x="5097235" y="5402037"/>
                <a:ext cx="9962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it-IT"/>
                </a:defPPr>
                <a:lvl1pPr algn="ctr">
                  <a:defRPr sz="1800" b="1" i="1">
                    <a:solidFill>
                      <a:srgbClr val="00B0F0"/>
                    </a:solidFill>
                  </a:defRPr>
                </a:lvl1pPr>
                <a:lvl2pPr>
                  <a:defRPr>
                    <a:solidFill>
                      <a:schemeClr val="tx1"/>
                    </a:solidFill>
                  </a:defRPr>
                </a:lvl2pPr>
                <a:lvl3pPr>
                  <a:defRPr>
                    <a:solidFill>
                      <a:schemeClr val="tx1"/>
                    </a:solidFill>
                  </a:defRPr>
                </a:lvl3pPr>
                <a:lvl4pPr>
                  <a:defRPr>
                    <a:solidFill>
                      <a:schemeClr val="tx1"/>
                    </a:solidFill>
                  </a:defRPr>
                </a:lvl4pPr>
                <a:lvl5pPr>
                  <a:defRPr>
                    <a:solidFill>
                      <a:schemeClr val="tx1"/>
                    </a:solidFill>
                  </a:defRPr>
                </a:lvl5pPr>
                <a:lvl6pPr>
                  <a:defRPr>
                    <a:solidFill>
                      <a:schemeClr val="tx1"/>
                    </a:solidFill>
                  </a:defRPr>
                </a:lvl6pPr>
                <a:lvl7pPr>
                  <a:defRPr>
                    <a:solidFill>
                      <a:schemeClr val="tx1"/>
                    </a:solidFill>
                  </a:defRPr>
                </a:lvl7pPr>
                <a:lvl8pPr>
                  <a:defRPr>
                    <a:solidFill>
                      <a:schemeClr val="tx1"/>
                    </a:solidFill>
                  </a:defRPr>
                </a:lvl8pPr>
                <a:lvl9pPr>
                  <a:defRPr>
                    <a:solidFill>
                      <a:schemeClr val="tx1"/>
                    </a:solidFill>
                  </a:defRPr>
                </a:lvl9pPr>
              </a:lstStyle>
              <a:p>
                <a:pPr algn="r"/>
                <a:r>
                  <a:rPr lang="en-US" dirty="0">
                    <a:solidFill>
                      <a:schemeClr val="bg1"/>
                    </a:solidFill>
                  </a:rPr>
                  <a:t>COP =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CasellaDiTesto 12">
                  <a:extLst>
                    <a:ext uri="{FF2B5EF4-FFF2-40B4-BE49-F238E27FC236}">
                      <a16:creationId xmlns:a16="http://schemas.microsoft.com/office/drawing/2014/main" id="{7CC26101-4248-4532-9990-E0FF09612149}"/>
                    </a:ext>
                  </a:extLst>
                </p:cNvPr>
                <p:cNvSpPr txBox="1"/>
                <p:nvPr/>
              </p:nvSpPr>
              <p:spPr>
                <a:xfrm>
                  <a:off x="5021992" y="3611151"/>
                  <a:ext cx="996295" cy="4956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it-IT"/>
                  </a:defPPr>
                  <a:lvl1pPr algn="ctr">
                    <a:defRPr sz="1800" b="1" i="1">
                      <a:solidFill>
                        <a:srgbClr val="00B0F0"/>
                      </a:solidFill>
                    </a:defRPr>
                  </a:lvl1pPr>
                  <a:lvl2pPr>
                    <a:defRPr>
                      <a:solidFill>
                        <a:schemeClr val="tx1"/>
                      </a:solidFill>
                    </a:defRPr>
                  </a:lvl2pPr>
                  <a:lvl3pPr>
                    <a:defRPr>
                      <a:solidFill>
                        <a:schemeClr val="tx1"/>
                      </a:solidFill>
                    </a:defRPr>
                  </a:lvl3pPr>
                  <a:lvl4pPr>
                    <a:defRPr>
                      <a:solidFill>
                        <a:schemeClr val="tx1"/>
                      </a:solidFill>
                    </a:defRPr>
                  </a:lvl4pPr>
                  <a:lvl5pPr>
                    <a:defRPr>
                      <a:solidFill>
                        <a:schemeClr val="tx1"/>
                      </a:solidFill>
                    </a:defRPr>
                  </a:lvl5pPr>
                  <a:lvl6pPr>
                    <a:defRPr>
                      <a:solidFill>
                        <a:schemeClr val="tx1"/>
                      </a:solidFill>
                    </a:defRPr>
                  </a:lvl6pPr>
                  <a:lvl7pPr>
                    <a:defRPr>
                      <a:solidFill>
                        <a:schemeClr val="tx1"/>
                      </a:solidFill>
                    </a:defRPr>
                  </a:lvl7pPr>
                  <a:lvl8pPr>
                    <a:defRPr>
                      <a:solidFill>
                        <a:schemeClr val="tx1"/>
                      </a:solidFill>
                    </a:defRPr>
                  </a:lvl8pPr>
                  <a:lvl9pPr>
                    <a:defRPr>
                      <a:solidFill>
                        <a:schemeClr val="tx1"/>
                      </a:solidFill>
                    </a:defRPr>
                  </a:lvl9pPr>
                </a:lstStyle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1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𝑹𝑬𝑺𝑨</m:t>
                            </m:r>
                            <m:r>
                              <a:rPr lang="it-IT" sz="1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it-IT" sz="1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𝑭𝑹𝑰𝑮𝑶𝑹𝑰𝑭𝑬𝑹𝑨</m:t>
                            </m:r>
                          </m:num>
                          <m:den>
                            <m:r>
                              <a:rPr lang="it-IT" sz="1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𝑷𝑶𝑻𝑬𝑵𝒁𝑨</m:t>
                            </m:r>
                            <m:r>
                              <a:rPr lang="it-IT" sz="1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it-IT" sz="1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𝑨𝑺𝑺𝑶𝑹𝑩𝑰𝑻𝑨</m:t>
                            </m:r>
                          </m:den>
                        </m:f>
                      </m:oMath>
                    </m:oMathPara>
                  </a14:m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CasellaDiTesto 12">
                  <a:extLst>
                    <a:ext uri="{FF2B5EF4-FFF2-40B4-BE49-F238E27FC236}">
                      <a16:creationId xmlns:a16="http://schemas.microsoft.com/office/drawing/2014/main" id="{7CC26101-4248-4532-9990-E0FF096121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21992" y="3611151"/>
                  <a:ext cx="996295" cy="495649"/>
                </a:xfrm>
                <a:prstGeom prst="rect">
                  <a:avLst/>
                </a:prstGeom>
                <a:blipFill>
                  <a:blip r:embed="rId4"/>
                  <a:stretch>
                    <a:fillRect r="-142754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733D929E-D9E8-48E3-9C60-F78ABB449557}"/>
              </a:ext>
            </a:extLst>
          </p:cNvPr>
          <p:cNvSpPr txBox="1"/>
          <p:nvPr/>
        </p:nvSpPr>
        <p:spPr>
          <a:xfrm>
            <a:off x="1264301" y="4077645"/>
            <a:ext cx="3019197" cy="705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lnSpc>
                <a:spcPct val="150000"/>
              </a:lnSpc>
              <a:defRPr sz="11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it-IT" sz="1400" dirty="0"/>
              <a:t>TEST CON COMPRESSORE PROTOTIPO (alesaggio 50 mm)</a:t>
            </a:r>
          </a:p>
        </p:txBody>
      </p:sp>
      <p:graphicFrame>
        <p:nvGraphicFramePr>
          <p:cNvPr id="14" name="Tabella 13">
            <a:extLst>
              <a:ext uri="{FF2B5EF4-FFF2-40B4-BE49-F238E27FC236}">
                <a16:creationId xmlns:a16="http://schemas.microsoft.com/office/drawing/2014/main" id="{BFD82E82-B059-4A6A-9126-01E0A5D57F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6949202"/>
              </p:ext>
            </p:extLst>
          </p:nvPr>
        </p:nvGraphicFramePr>
        <p:xfrm>
          <a:off x="4842669" y="3613596"/>
          <a:ext cx="4132185" cy="16197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9541">
                  <a:extLst>
                    <a:ext uri="{9D8B030D-6E8A-4147-A177-3AD203B41FA5}">
                      <a16:colId xmlns:a16="http://schemas.microsoft.com/office/drawing/2014/main" val="1042478805"/>
                    </a:ext>
                  </a:extLst>
                </a:gridCol>
                <a:gridCol w="1091781">
                  <a:extLst>
                    <a:ext uri="{9D8B030D-6E8A-4147-A177-3AD203B41FA5}">
                      <a16:colId xmlns:a16="http://schemas.microsoft.com/office/drawing/2014/main" val="428054784"/>
                    </a:ext>
                  </a:extLst>
                </a:gridCol>
                <a:gridCol w="1091781">
                  <a:extLst>
                    <a:ext uri="{9D8B030D-6E8A-4147-A177-3AD203B41FA5}">
                      <a16:colId xmlns:a16="http://schemas.microsoft.com/office/drawing/2014/main" val="557095942"/>
                    </a:ext>
                  </a:extLst>
                </a:gridCol>
                <a:gridCol w="649541">
                  <a:extLst>
                    <a:ext uri="{9D8B030D-6E8A-4147-A177-3AD203B41FA5}">
                      <a16:colId xmlns:a16="http://schemas.microsoft.com/office/drawing/2014/main" val="146677266"/>
                    </a:ext>
                  </a:extLst>
                </a:gridCol>
                <a:gridCol w="649541">
                  <a:extLst>
                    <a:ext uri="{9D8B030D-6E8A-4147-A177-3AD203B41FA5}">
                      <a16:colId xmlns:a16="http://schemas.microsoft.com/office/drawing/2014/main" val="2768133948"/>
                    </a:ext>
                  </a:extLst>
                </a:gridCol>
              </a:tblGrid>
              <a:tr h="692074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u="none" strike="noStrike" dirty="0" err="1">
                          <a:effectLst/>
                        </a:rPr>
                        <a:t>Tev</a:t>
                      </a:r>
                      <a:r>
                        <a:rPr lang="it-IT" sz="1200" b="1" u="none" strike="noStrike" dirty="0">
                          <a:effectLst/>
                        </a:rPr>
                        <a:t> (°C)</a:t>
                      </a:r>
                      <a:endParaRPr lang="it-IT" sz="1200" b="1" i="0" u="none" strike="noStrike" dirty="0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u="none" strike="noStrike" dirty="0">
                          <a:effectLst/>
                        </a:rPr>
                        <a:t>COP </a:t>
                      </a:r>
                      <a:br>
                        <a:rPr lang="it-IT" sz="1200" b="1" u="none" strike="noStrike" dirty="0">
                          <a:effectLst/>
                        </a:rPr>
                      </a:br>
                      <a:r>
                        <a:rPr lang="it-IT" sz="1200" b="1" i="1" u="none" strike="noStrike" dirty="0">
                          <a:effectLst/>
                        </a:rPr>
                        <a:t>no spillamenti</a:t>
                      </a:r>
                      <a:endParaRPr lang="it-IT" sz="1200" b="1" i="1" u="none" strike="noStrike" dirty="0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u="none" strike="noStrike" dirty="0">
                          <a:effectLst/>
                        </a:rPr>
                        <a:t>COP </a:t>
                      </a:r>
                      <a:br>
                        <a:rPr lang="it-IT" sz="1200" b="1" u="none" strike="noStrike" dirty="0">
                          <a:effectLst/>
                        </a:rPr>
                      </a:br>
                      <a:r>
                        <a:rPr lang="it-IT" sz="1200" b="1" i="1" u="none" strike="noStrike" dirty="0">
                          <a:effectLst/>
                        </a:rPr>
                        <a:t>con spillamenti</a:t>
                      </a:r>
                      <a:endParaRPr lang="it-IT" sz="1200" b="1" i="1" u="none" strike="noStrike" dirty="0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u="none" strike="noStrike" dirty="0">
                          <a:effectLst/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it-IT" sz="1200" b="1" u="none" strike="noStrike" dirty="0">
                          <a:effectLst/>
                        </a:rPr>
                        <a:t>COP%</a:t>
                      </a:r>
                      <a:endParaRPr lang="it-IT" sz="1200" b="1" i="0" u="none" strike="noStrike" dirty="0">
                        <a:solidFill>
                          <a:srgbClr val="2F75B5"/>
                        </a:solidFill>
                        <a:effectLst/>
                        <a:latin typeface="Symbol" panose="05050102010706020507" pitchFamily="18" charset="2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u="none" strike="noStrike" dirty="0">
                          <a:effectLst/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it-IT" sz="1200" b="1" u="none" strike="noStrike" dirty="0">
                          <a:effectLst/>
                        </a:rPr>
                        <a:t>COP% </a:t>
                      </a:r>
                      <a:r>
                        <a:rPr lang="it-IT" sz="1200" b="1" i="1" u="none" strike="noStrike" dirty="0">
                          <a:effectLst/>
                        </a:rPr>
                        <a:t>atteso</a:t>
                      </a:r>
                      <a:endParaRPr lang="it-IT" sz="1200" b="1" i="1" u="none" strike="noStrike" dirty="0">
                        <a:solidFill>
                          <a:srgbClr val="2F75B5"/>
                        </a:solidFill>
                        <a:effectLst/>
                        <a:latin typeface="Symbol" panose="05050102010706020507" pitchFamily="18" charset="2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413041"/>
                  </a:ext>
                </a:extLst>
              </a:tr>
              <a:tr h="309221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-35</a:t>
                      </a:r>
                      <a:endParaRPr lang="it-IT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 dirty="0">
                          <a:effectLst/>
                        </a:rPr>
                        <a:t>0,70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 dirty="0">
                          <a:effectLst/>
                        </a:rPr>
                        <a:t>+10,0%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 dirty="0">
                          <a:effectLst/>
                        </a:rPr>
                        <a:t>+17,5%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7E6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443503"/>
                  </a:ext>
                </a:extLst>
              </a:tr>
              <a:tr h="309221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-20</a:t>
                      </a:r>
                      <a:endParaRPr lang="it-IT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 dirty="0">
                          <a:effectLst/>
                        </a:rPr>
                        <a:t>1,40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 dirty="0">
                          <a:effectLst/>
                        </a:rPr>
                        <a:t>+6,4%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 dirty="0">
                          <a:effectLst/>
                        </a:rPr>
                        <a:t>+9,9%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7E6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268624"/>
                  </a:ext>
                </a:extLst>
              </a:tr>
              <a:tr h="309221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</a:t>
                      </a:r>
                      <a:endParaRPr lang="it-IT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 dirty="0">
                          <a:effectLst/>
                        </a:rPr>
                        <a:t>2,96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 dirty="0">
                          <a:effectLst/>
                        </a:rPr>
                        <a:t>+3,7%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 dirty="0">
                          <a:effectLst/>
                        </a:rPr>
                        <a:t>+6,4%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7E6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76699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1377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458293" y="198165"/>
            <a:ext cx="3024336" cy="504056"/>
          </a:xfrm>
        </p:spPr>
        <p:txBody>
          <a:bodyPr/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Progetto VIRECO</a:t>
            </a:r>
            <a:r>
              <a:rPr lang="en-US" i="1" dirty="0"/>
              <a:t> 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22668" y="1494309"/>
            <a:ext cx="6912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000" i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err="1">
                <a:solidFill>
                  <a:srgbClr val="0070C0"/>
                </a:solidFill>
              </a:rPr>
              <a:t>Compressore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Prototipo</a:t>
            </a:r>
            <a:r>
              <a:rPr lang="en-US" dirty="0">
                <a:solidFill>
                  <a:srgbClr val="0070C0"/>
                </a:solidFill>
              </a:rPr>
              <a:t> a 4 </a:t>
            </a:r>
            <a:r>
              <a:rPr lang="en-US" dirty="0" err="1">
                <a:solidFill>
                  <a:srgbClr val="0070C0"/>
                </a:solidFill>
              </a:rPr>
              <a:t>cilindri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8" name="Segnaposto numero diapositiva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921071" y="6644948"/>
            <a:ext cx="1905000" cy="215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it-IT"/>
            </a:defPPr>
            <a:lvl1pPr marL="0" algn="ctr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742822" indent="-28570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1142802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599923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2057044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514164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97128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42840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885528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CA574C43-F946-49B0-847E-38AFFAC2DB91}" type="slidenum">
              <a:rPr lang="en-US" sz="900" smtClean="0">
                <a:solidFill>
                  <a:prstClr val="white"/>
                </a:solidFill>
              </a:rPr>
              <a:t>17</a:t>
            </a:fld>
            <a:endParaRPr lang="en-US" sz="900" dirty="0">
              <a:solidFill>
                <a:prstClr val="white"/>
              </a:solidFill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8C32605C-070D-4B5C-B019-AC39E1B56E35}"/>
              </a:ext>
            </a:extLst>
          </p:cNvPr>
          <p:cNvGrpSpPr/>
          <p:nvPr/>
        </p:nvGrpSpPr>
        <p:grpSpPr>
          <a:xfrm>
            <a:off x="410390" y="1948147"/>
            <a:ext cx="3568422" cy="3948526"/>
            <a:chOff x="480761" y="1977743"/>
            <a:chExt cx="3568422" cy="3948526"/>
          </a:xfrm>
        </p:grpSpPr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78CC80F4-3382-4BD9-BC9E-614CD97D5F59}"/>
                </a:ext>
              </a:extLst>
            </p:cNvPr>
            <p:cNvSpPr txBox="1"/>
            <p:nvPr/>
          </p:nvSpPr>
          <p:spPr>
            <a:xfrm>
              <a:off x="593039" y="1977743"/>
              <a:ext cx="2590800" cy="38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algn="ctr">
                <a:lnSpc>
                  <a:spcPct val="150000"/>
                </a:lnSpc>
                <a:defRPr sz="1100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r>
                <a:rPr lang="it-IT" sz="1400" dirty="0">
                  <a:solidFill>
                    <a:schemeClr val="tx2"/>
                  </a:solidFill>
                </a:rPr>
                <a:t>Compressore originale</a:t>
              </a:r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353EF179-86CC-49D5-8316-6933B7D6D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0761" y="2487744"/>
              <a:ext cx="3568422" cy="3438525"/>
            </a:xfrm>
            <a:prstGeom prst="rect">
              <a:avLst/>
            </a:prstGeom>
          </p:spPr>
        </p:pic>
      </p:grpSp>
      <p:grpSp>
        <p:nvGrpSpPr>
          <p:cNvPr id="5" name="Gruppo 4">
            <a:extLst>
              <a:ext uri="{FF2B5EF4-FFF2-40B4-BE49-F238E27FC236}">
                <a16:creationId xmlns:a16="http://schemas.microsoft.com/office/drawing/2014/main" id="{82AAB022-AFE0-4C5F-98C2-69BCD6B32355}"/>
              </a:ext>
            </a:extLst>
          </p:cNvPr>
          <p:cNvGrpSpPr/>
          <p:nvPr/>
        </p:nvGrpSpPr>
        <p:grpSpPr>
          <a:xfrm>
            <a:off x="4370958" y="1949861"/>
            <a:ext cx="4796375" cy="2502345"/>
            <a:chOff x="4350883" y="2150098"/>
            <a:chExt cx="4796375" cy="2502345"/>
          </a:xfrm>
        </p:grpSpPr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63B22A43-BDF3-4B4A-BF79-580429B034BB}"/>
                </a:ext>
              </a:extLst>
            </p:cNvPr>
            <p:cNvSpPr txBox="1"/>
            <p:nvPr/>
          </p:nvSpPr>
          <p:spPr>
            <a:xfrm>
              <a:off x="4350883" y="2150098"/>
              <a:ext cx="2590800" cy="38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algn="ctr">
                <a:lnSpc>
                  <a:spcPct val="150000"/>
                </a:lnSpc>
                <a:defRPr sz="1100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r>
                <a:rPr lang="it-IT" sz="1400" dirty="0">
                  <a:solidFill>
                    <a:schemeClr val="tx2"/>
                  </a:solidFill>
                </a:rPr>
                <a:t>Compressore prototipo</a:t>
              </a:r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67C14938-9448-49F5-9EF7-3EAFB9919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6976" y="2584205"/>
              <a:ext cx="4380282" cy="2068238"/>
            </a:xfrm>
            <a:prstGeom prst="rect">
              <a:avLst/>
            </a:prstGeom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12412A29-50FF-4229-841C-F5B195A3AE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4093" y="2458148"/>
            <a:ext cx="5308066" cy="325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0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458293" y="198165"/>
            <a:ext cx="3024336" cy="504056"/>
          </a:xfrm>
        </p:spPr>
        <p:txBody>
          <a:bodyPr/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Progetto VIRECO</a:t>
            </a:r>
            <a:r>
              <a:rPr lang="en-US" i="1" dirty="0"/>
              <a:t> 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22668" y="1494309"/>
            <a:ext cx="6912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000" i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err="1">
                <a:solidFill>
                  <a:srgbClr val="0070C0"/>
                </a:solidFill>
              </a:rPr>
              <a:t>Compressore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Prototipo</a:t>
            </a:r>
            <a:r>
              <a:rPr lang="en-US" dirty="0">
                <a:solidFill>
                  <a:srgbClr val="0070C0"/>
                </a:solidFill>
              </a:rPr>
              <a:t> a 4 </a:t>
            </a:r>
            <a:r>
              <a:rPr lang="en-US" dirty="0" err="1">
                <a:solidFill>
                  <a:srgbClr val="0070C0"/>
                </a:solidFill>
              </a:rPr>
              <a:t>cilindri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8" name="Segnaposto numero diapositiva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921071" y="6644948"/>
            <a:ext cx="1905000" cy="215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it-IT"/>
            </a:defPPr>
            <a:lvl1pPr marL="0" algn="ctr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742822" indent="-28570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1142802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599923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2057044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514164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97128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42840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885528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CA574C43-F946-49B0-847E-38AFFAC2DB91}" type="slidenum">
              <a:rPr lang="en-US" sz="900" smtClean="0">
                <a:solidFill>
                  <a:prstClr val="white"/>
                </a:solidFill>
              </a:rPr>
              <a:t>18</a:t>
            </a:fld>
            <a:endParaRPr lang="en-US" sz="900" dirty="0">
              <a:solidFill>
                <a:prstClr val="white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B262A8B-8732-4B38-940E-589AF2D7A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1845" y="2139519"/>
            <a:ext cx="3720807" cy="386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52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458293" y="198165"/>
            <a:ext cx="3024336" cy="504056"/>
          </a:xfrm>
        </p:spPr>
        <p:txBody>
          <a:bodyPr/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Progetto VIRECO</a:t>
            </a:r>
            <a:r>
              <a:rPr lang="en-US" i="1" dirty="0"/>
              <a:t> 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22668" y="1494309"/>
            <a:ext cx="6912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000" i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>
                <a:solidFill>
                  <a:srgbClr val="0070C0"/>
                </a:solidFill>
              </a:rPr>
              <a:t>Banco di test – </a:t>
            </a:r>
            <a:r>
              <a:rPr lang="en-US" dirty="0" err="1">
                <a:solidFill>
                  <a:srgbClr val="0070C0"/>
                </a:solidFill>
              </a:rPr>
              <a:t>Assetto</a:t>
            </a:r>
            <a:r>
              <a:rPr lang="en-US" dirty="0">
                <a:solidFill>
                  <a:srgbClr val="0070C0"/>
                </a:solidFill>
              </a:rPr>
              <a:t> con </a:t>
            </a:r>
            <a:r>
              <a:rPr lang="en-US" dirty="0" err="1">
                <a:solidFill>
                  <a:srgbClr val="0070C0"/>
                </a:solidFill>
              </a:rPr>
              <a:t>prototipo</a:t>
            </a:r>
            <a:r>
              <a:rPr lang="en-US" dirty="0">
                <a:solidFill>
                  <a:srgbClr val="0070C0"/>
                </a:solidFill>
              </a:rPr>
              <a:t> a 4 </a:t>
            </a:r>
            <a:r>
              <a:rPr lang="en-US" dirty="0" err="1">
                <a:solidFill>
                  <a:srgbClr val="0070C0"/>
                </a:solidFill>
              </a:rPr>
              <a:t>cilindri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8" name="Segnaposto numero diapositiva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921071" y="6644948"/>
            <a:ext cx="1905000" cy="215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it-IT"/>
            </a:defPPr>
            <a:lvl1pPr marL="0" algn="ctr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742822" indent="-28570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1142802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599923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2057044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514164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97128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42840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885528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CA574C43-F946-49B0-847E-38AFFAC2DB91}" type="slidenum">
              <a:rPr lang="en-US" sz="900" smtClean="0">
                <a:solidFill>
                  <a:prstClr val="white"/>
                </a:solidFill>
              </a:rPr>
              <a:t>19</a:t>
            </a:fld>
            <a:endParaRPr lang="en-US" sz="900" dirty="0">
              <a:solidFill>
                <a:prstClr val="white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E880687-98FF-45A4-87F6-A356416A5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51" y="1894419"/>
            <a:ext cx="3194459" cy="455162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905ADC5-A194-4D4C-9C7E-6F7E95333D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7829" y="1996921"/>
            <a:ext cx="4423076" cy="403619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63C9BC9-3817-4677-8E83-587F644079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2669" y="2108955"/>
            <a:ext cx="3958779" cy="432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8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3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3921071" y="6644948"/>
            <a:ext cx="1905000" cy="215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it-IT"/>
            </a:defPPr>
            <a:lvl1pPr marL="0" algn="ctr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742822" indent="-28570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1142802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599923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2057044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514164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97128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42840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885528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27339E25-DCDF-4E03-90D5-DC679D934395}" type="slidenum">
              <a:rPr lang="en-US" sz="900" smtClean="0">
                <a:solidFill>
                  <a:prstClr val="white"/>
                </a:solidFill>
              </a:rPr>
              <a:pPr>
                <a:defRPr/>
              </a:pPr>
              <a:t>2</a:t>
            </a:fld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458293" y="198165"/>
            <a:ext cx="3024336" cy="504056"/>
          </a:xfrm>
        </p:spPr>
        <p:txBody>
          <a:bodyPr/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Progetto VIRECO</a:t>
            </a:r>
            <a:r>
              <a:rPr lang="en-US" i="1" dirty="0"/>
              <a:t> 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22668" y="1494309"/>
            <a:ext cx="7200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000" i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err="1">
                <a:solidFill>
                  <a:srgbClr val="0070C0"/>
                </a:solidFill>
              </a:rPr>
              <a:t>Ciclo</a:t>
            </a:r>
            <a:r>
              <a:rPr lang="en-US" dirty="0">
                <a:solidFill>
                  <a:srgbClr val="0070C0"/>
                </a:solidFill>
              </a:rPr>
              <a:t> VIRECO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1492539" y="1894419"/>
            <a:ext cx="6700260" cy="4479485"/>
            <a:chOff x="1314277" y="1737380"/>
            <a:chExt cx="6700260" cy="4479485"/>
          </a:xfrm>
        </p:grpSpPr>
        <p:grpSp>
          <p:nvGrpSpPr>
            <p:cNvPr id="6" name="Gruppo 5"/>
            <p:cNvGrpSpPr/>
            <p:nvPr/>
          </p:nvGrpSpPr>
          <p:grpSpPr>
            <a:xfrm>
              <a:off x="1314277" y="1737380"/>
              <a:ext cx="6264696" cy="4479485"/>
              <a:chOff x="1170261" y="1678375"/>
              <a:chExt cx="6264696" cy="4479485"/>
            </a:xfrm>
          </p:grpSpPr>
          <p:grpSp>
            <p:nvGrpSpPr>
              <p:cNvPr id="9" name="Gruppo 8"/>
              <p:cNvGrpSpPr/>
              <p:nvPr/>
            </p:nvGrpSpPr>
            <p:grpSpPr>
              <a:xfrm>
                <a:off x="2198291" y="1782341"/>
                <a:ext cx="4444578" cy="4375519"/>
                <a:chOff x="0" y="0"/>
                <a:chExt cx="3677285" cy="3740785"/>
              </a:xfrm>
            </p:grpSpPr>
            <p:grpSp>
              <p:nvGrpSpPr>
                <p:cNvPr id="16" name="Gruppo 15"/>
                <p:cNvGrpSpPr/>
                <p:nvPr/>
              </p:nvGrpSpPr>
              <p:grpSpPr>
                <a:xfrm>
                  <a:off x="0" y="0"/>
                  <a:ext cx="3677285" cy="3740785"/>
                  <a:chOff x="0" y="0"/>
                  <a:chExt cx="3677285" cy="3740785"/>
                </a:xfrm>
              </p:grpSpPr>
              <p:pic>
                <p:nvPicPr>
                  <p:cNvPr id="28" name="Immagine 27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3677285" cy="374078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grpSp>
                <p:nvGrpSpPr>
                  <p:cNvPr id="29" name="Gruppo 28"/>
                  <p:cNvGrpSpPr/>
                  <p:nvPr/>
                </p:nvGrpSpPr>
                <p:grpSpPr>
                  <a:xfrm>
                    <a:off x="3185327" y="1115367"/>
                    <a:ext cx="246055" cy="1519653"/>
                    <a:chOff x="-1" y="0"/>
                    <a:chExt cx="246055" cy="1519653"/>
                  </a:xfrm>
                </p:grpSpPr>
                <p:grpSp>
                  <p:nvGrpSpPr>
                    <p:cNvPr id="30" name="Gruppo 29"/>
                    <p:cNvGrpSpPr/>
                    <p:nvPr/>
                  </p:nvGrpSpPr>
                  <p:grpSpPr>
                    <a:xfrm rot="5400000">
                      <a:off x="116827" y="84141"/>
                      <a:ext cx="213368" cy="45086"/>
                      <a:chOff x="0" y="0"/>
                      <a:chExt cx="818983" cy="151461"/>
                    </a:xfrm>
                  </p:grpSpPr>
                  <p:cxnSp>
                    <p:nvCxnSpPr>
                      <p:cNvPr id="76" name="Connettore diritto 75"/>
                      <p:cNvCxnSpPr/>
                      <p:nvPr/>
                    </p:nvCxnSpPr>
                    <p:spPr>
                      <a:xfrm>
                        <a:off x="71561" y="59635"/>
                        <a:ext cx="49254" cy="91826"/>
                      </a:xfrm>
                      <a:prstGeom prst="line">
                        <a:avLst/>
                      </a:prstGeom>
                      <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77" name="Gruppo 76"/>
                      <p:cNvGrpSpPr/>
                      <p:nvPr/>
                    </p:nvGrpSpPr>
                    <p:grpSpPr>
                      <a:xfrm>
                        <a:off x="115293" y="0"/>
                        <a:ext cx="586161" cy="151130"/>
                        <a:chOff x="0" y="0"/>
                        <a:chExt cx="586161" cy="151130"/>
                      </a:xfrm>
                    </p:grpSpPr>
                    <p:grpSp>
                      <p:nvGrpSpPr>
                        <p:cNvPr id="81" name="Gruppo 80"/>
                        <p:cNvGrpSpPr/>
                        <p:nvPr/>
                      </p:nvGrpSpPr>
                      <p:grpSpPr>
                        <a:xfrm>
                          <a:off x="0" y="0"/>
                          <a:ext cx="196547" cy="151130"/>
                          <a:chOff x="0" y="0"/>
                          <a:chExt cx="196547" cy="151130"/>
                        </a:xfrm>
                      </p:grpSpPr>
                      <p:cxnSp>
                        <p:nvCxnSpPr>
                          <p:cNvPr id="88" name="Connettore diritto 87"/>
                          <p:cNvCxnSpPr/>
                          <p:nvPr/>
                        </p:nvCxnSpPr>
                        <p:spPr>
                          <a:xfrm rot="10800000">
                            <a:off x="99392" y="0"/>
                            <a:ext cx="97155" cy="151130"/>
                          </a:xfrm>
                          <a:prstGeom prst="line">
                            <a:avLst/>
                          </a:prstGeom>
                          <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89" name="Connettore diritto 88"/>
                          <p:cNvCxnSpPr/>
                          <p:nvPr/>
                        </p:nvCxnSpPr>
                        <p:spPr>
                          <a:xfrm rot="10800000" flipH="1">
                            <a:off x="0" y="0"/>
                            <a:ext cx="97155" cy="151130"/>
                          </a:xfrm>
                          <a:prstGeom prst="line">
                            <a:avLst/>
                          </a:prstGeom>
                          <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grpSp>
                      <p:nvGrpSpPr>
                        <p:cNvPr id="82" name="Gruppo 81"/>
                        <p:cNvGrpSpPr/>
                        <p:nvPr/>
                      </p:nvGrpSpPr>
                      <p:grpSpPr>
                        <a:xfrm>
                          <a:off x="194807" y="0"/>
                          <a:ext cx="196547" cy="151130"/>
                          <a:chOff x="0" y="0"/>
                          <a:chExt cx="196547" cy="151130"/>
                        </a:xfrm>
                      </p:grpSpPr>
                      <p:cxnSp>
                        <p:nvCxnSpPr>
                          <p:cNvPr id="86" name="Connettore diritto 85"/>
                          <p:cNvCxnSpPr/>
                          <p:nvPr/>
                        </p:nvCxnSpPr>
                        <p:spPr>
                          <a:xfrm rot="10800000">
                            <a:off x="99392" y="0"/>
                            <a:ext cx="97155" cy="151130"/>
                          </a:xfrm>
                          <a:prstGeom prst="line">
                            <a:avLst/>
                          </a:prstGeom>
                          <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87" name="Connettore diritto 86"/>
                          <p:cNvCxnSpPr/>
                          <p:nvPr/>
                        </p:nvCxnSpPr>
                        <p:spPr>
                          <a:xfrm rot="10800000" flipH="1">
                            <a:off x="0" y="0"/>
                            <a:ext cx="97155" cy="151130"/>
                          </a:xfrm>
                          <a:prstGeom prst="line">
                            <a:avLst/>
                          </a:prstGeom>
                          <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grpSp>
                      <p:nvGrpSpPr>
                        <p:cNvPr id="83" name="Gruppo 82"/>
                        <p:cNvGrpSpPr/>
                        <p:nvPr/>
                      </p:nvGrpSpPr>
                      <p:grpSpPr>
                        <a:xfrm>
                          <a:off x="389614" y="0"/>
                          <a:ext cx="196547" cy="151130"/>
                          <a:chOff x="0" y="0"/>
                          <a:chExt cx="196547" cy="151130"/>
                        </a:xfrm>
                      </p:grpSpPr>
                      <p:cxnSp>
                        <p:nvCxnSpPr>
                          <p:cNvPr id="84" name="Connettore diritto 83"/>
                          <p:cNvCxnSpPr/>
                          <p:nvPr/>
                        </p:nvCxnSpPr>
                        <p:spPr>
                          <a:xfrm rot="10800000">
                            <a:off x="99392" y="0"/>
                            <a:ext cx="97155" cy="151130"/>
                          </a:xfrm>
                          <a:prstGeom prst="line">
                            <a:avLst/>
                          </a:prstGeom>
                          <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85" name="Connettore diritto 84"/>
                          <p:cNvCxnSpPr/>
                          <p:nvPr/>
                        </p:nvCxnSpPr>
                        <p:spPr>
                          <a:xfrm rot="10800000" flipH="1">
                            <a:off x="0" y="0"/>
                            <a:ext cx="97155" cy="151130"/>
                          </a:xfrm>
                          <a:prstGeom prst="line">
                            <a:avLst/>
                          </a:prstGeom>
                          <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</p:grpSp>
                  <p:cxnSp>
                    <p:nvCxnSpPr>
                      <p:cNvPr id="78" name="Connettore diritto 77"/>
                      <p:cNvCxnSpPr/>
                      <p:nvPr/>
                    </p:nvCxnSpPr>
                    <p:spPr>
                      <a:xfrm flipH="1">
                        <a:off x="699714" y="59635"/>
                        <a:ext cx="49254" cy="91826"/>
                      </a:xfrm>
                      <a:prstGeom prst="line">
                        <a:avLst/>
                      </a:prstGeom>
                      <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" name="Connettore diritto 78"/>
                      <p:cNvCxnSpPr/>
                      <p:nvPr/>
                    </p:nvCxnSpPr>
                    <p:spPr>
                      <a:xfrm flipH="1">
                        <a:off x="0" y="59635"/>
                        <a:ext cx="71561" cy="0"/>
                      </a:xfrm>
                      <a:prstGeom prst="line">
                        <a:avLst/>
                      </a:prstGeom>
                      <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0" name="Connettore diritto 79"/>
                      <p:cNvCxnSpPr/>
                      <p:nvPr/>
                    </p:nvCxnSpPr>
                    <p:spPr>
                      <a:xfrm flipH="1">
                        <a:off x="747422" y="59635"/>
                        <a:ext cx="71561" cy="0"/>
                      </a:xfrm>
                      <a:prstGeom prst="line">
                        <a:avLst/>
                      </a:prstGeom>
                      <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1" name="Gruppo 30"/>
                    <p:cNvGrpSpPr/>
                    <p:nvPr/>
                  </p:nvGrpSpPr>
                  <p:grpSpPr>
                    <a:xfrm rot="5400000">
                      <a:off x="-84142" y="84141"/>
                      <a:ext cx="213368" cy="45086"/>
                      <a:chOff x="0" y="0"/>
                      <a:chExt cx="818983" cy="151461"/>
                    </a:xfrm>
                  </p:grpSpPr>
                  <p:cxnSp>
                    <p:nvCxnSpPr>
                      <p:cNvPr id="62" name="Connettore diritto 61"/>
                      <p:cNvCxnSpPr/>
                      <p:nvPr/>
                    </p:nvCxnSpPr>
                    <p:spPr>
                      <a:xfrm>
                        <a:off x="71561" y="59635"/>
                        <a:ext cx="49254" cy="91826"/>
                      </a:xfrm>
                      <a:prstGeom prst="line">
                        <a:avLst/>
                      </a:prstGeom>
                      <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63" name="Gruppo 62"/>
                      <p:cNvGrpSpPr/>
                      <p:nvPr/>
                    </p:nvGrpSpPr>
                    <p:grpSpPr>
                      <a:xfrm>
                        <a:off x="115293" y="0"/>
                        <a:ext cx="586161" cy="151130"/>
                        <a:chOff x="0" y="0"/>
                        <a:chExt cx="586161" cy="151130"/>
                      </a:xfrm>
                    </p:grpSpPr>
                    <p:grpSp>
                      <p:nvGrpSpPr>
                        <p:cNvPr id="67" name="Gruppo 66"/>
                        <p:cNvGrpSpPr/>
                        <p:nvPr/>
                      </p:nvGrpSpPr>
                      <p:grpSpPr>
                        <a:xfrm>
                          <a:off x="0" y="0"/>
                          <a:ext cx="196547" cy="151130"/>
                          <a:chOff x="0" y="0"/>
                          <a:chExt cx="196547" cy="151130"/>
                        </a:xfrm>
                      </p:grpSpPr>
                      <p:cxnSp>
                        <p:nvCxnSpPr>
                          <p:cNvPr id="74" name="Connettore diritto 73"/>
                          <p:cNvCxnSpPr/>
                          <p:nvPr/>
                        </p:nvCxnSpPr>
                        <p:spPr>
                          <a:xfrm rot="10800000">
                            <a:off x="99392" y="0"/>
                            <a:ext cx="97155" cy="151130"/>
                          </a:xfrm>
                          <a:prstGeom prst="line">
                            <a:avLst/>
                          </a:prstGeom>
                          <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75" name="Connettore diritto 74"/>
                          <p:cNvCxnSpPr/>
                          <p:nvPr/>
                        </p:nvCxnSpPr>
                        <p:spPr>
                          <a:xfrm rot="10800000" flipH="1">
                            <a:off x="0" y="0"/>
                            <a:ext cx="97155" cy="151130"/>
                          </a:xfrm>
                          <a:prstGeom prst="line">
                            <a:avLst/>
                          </a:prstGeom>
                          <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grpSp>
                      <p:nvGrpSpPr>
                        <p:cNvPr id="68" name="Gruppo 67"/>
                        <p:cNvGrpSpPr/>
                        <p:nvPr/>
                      </p:nvGrpSpPr>
                      <p:grpSpPr>
                        <a:xfrm>
                          <a:off x="194807" y="0"/>
                          <a:ext cx="196547" cy="151130"/>
                          <a:chOff x="0" y="0"/>
                          <a:chExt cx="196547" cy="151130"/>
                        </a:xfrm>
                      </p:grpSpPr>
                      <p:cxnSp>
                        <p:nvCxnSpPr>
                          <p:cNvPr id="72" name="Connettore diritto 71"/>
                          <p:cNvCxnSpPr/>
                          <p:nvPr/>
                        </p:nvCxnSpPr>
                        <p:spPr>
                          <a:xfrm rot="10800000">
                            <a:off x="99392" y="0"/>
                            <a:ext cx="97155" cy="151130"/>
                          </a:xfrm>
                          <a:prstGeom prst="line">
                            <a:avLst/>
                          </a:prstGeom>
                          <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73" name="Connettore diritto 72"/>
                          <p:cNvCxnSpPr/>
                          <p:nvPr/>
                        </p:nvCxnSpPr>
                        <p:spPr>
                          <a:xfrm rot="10800000" flipH="1">
                            <a:off x="0" y="0"/>
                            <a:ext cx="97155" cy="151130"/>
                          </a:xfrm>
                          <a:prstGeom prst="line">
                            <a:avLst/>
                          </a:prstGeom>
                          <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grpSp>
                      <p:nvGrpSpPr>
                        <p:cNvPr id="69" name="Gruppo 68"/>
                        <p:cNvGrpSpPr/>
                        <p:nvPr/>
                      </p:nvGrpSpPr>
                      <p:grpSpPr>
                        <a:xfrm>
                          <a:off x="389614" y="0"/>
                          <a:ext cx="196547" cy="151130"/>
                          <a:chOff x="0" y="0"/>
                          <a:chExt cx="196547" cy="151130"/>
                        </a:xfrm>
                      </p:grpSpPr>
                      <p:cxnSp>
                        <p:nvCxnSpPr>
                          <p:cNvPr id="70" name="Connettore diritto 69"/>
                          <p:cNvCxnSpPr/>
                          <p:nvPr/>
                        </p:nvCxnSpPr>
                        <p:spPr>
                          <a:xfrm rot="10800000">
                            <a:off x="99392" y="0"/>
                            <a:ext cx="97155" cy="151130"/>
                          </a:xfrm>
                          <a:prstGeom prst="line">
                            <a:avLst/>
                          </a:prstGeom>
                          <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71" name="Connettore diritto 70"/>
                          <p:cNvCxnSpPr/>
                          <p:nvPr/>
                        </p:nvCxnSpPr>
                        <p:spPr>
                          <a:xfrm rot="10800000" flipH="1">
                            <a:off x="0" y="0"/>
                            <a:ext cx="97155" cy="151130"/>
                          </a:xfrm>
                          <a:prstGeom prst="line">
                            <a:avLst/>
                          </a:prstGeom>
                          <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</p:grpSp>
                  <p:cxnSp>
                    <p:nvCxnSpPr>
                      <p:cNvPr id="64" name="Connettore diritto 63"/>
                      <p:cNvCxnSpPr/>
                      <p:nvPr/>
                    </p:nvCxnSpPr>
                    <p:spPr>
                      <a:xfrm flipH="1">
                        <a:off x="699714" y="59635"/>
                        <a:ext cx="49254" cy="91826"/>
                      </a:xfrm>
                      <a:prstGeom prst="line">
                        <a:avLst/>
                      </a:prstGeom>
                      <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5" name="Connettore diritto 64"/>
                      <p:cNvCxnSpPr/>
                      <p:nvPr/>
                    </p:nvCxnSpPr>
                    <p:spPr>
                      <a:xfrm flipH="1">
                        <a:off x="0" y="59635"/>
                        <a:ext cx="71561" cy="0"/>
                      </a:xfrm>
                      <a:prstGeom prst="line">
                        <a:avLst/>
                      </a:prstGeom>
                      <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" name="Connettore diritto 65"/>
                      <p:cNvCxnSpPr/>
                      <p:nvPr/>
                    </p:nvCxnSpPr>
                    <p:spPr>
                      <a:xfrm flipH="1">
                        <a:off x="747422" y="59635"/>
                        <a:ext cx="71561" cy="0"/>
                      </a:xfrm>
                      <a:prstGeom prst="line">
                        <a:avLst/>
                      </a:prstGeom>
                      <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2" name="Gruppo 31"/>
                    <p:cNvGrpSpPr/>
                    <p:nvPr/>
                  </p:nvGrpSpPr>
                  <p:grpSpPr>
                    <a:xfrm rot="5400000">
                      <a:off x="111803" y="1390426"/>
                      <a:ext cx="213368" cy="45086"/>
                      <a:chOff x="0" y="0"/>
                      <a:chExt cx="818983" cy="151461"/>
                    </a:xfrm>
                  </p:grpSpPr>
                  <p:cxnSp>
                    <p:nvCxnSpPr>
                      <p:cNvPr id="48" name="Connettore diritto 47"/>
                      <p:cNvCxnSpPr/>
                      <p:nvPr/>
                    </p:nvCxnSpPr>
                    <p:spPr>
                      <a:xfrm>
                        <a:off x="71561" y="59635"/>
                        <a:ext cx="49254" cy="91826"/>
                      </a:xfrm>
                      <a:prstGeom prst="line">
                        <a:avLst/>
                      </a:prstGeom>
                      <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49" name="Gruppo 48"/>
                      <p:cNvGrpSpPr/>
                      <p:nvPr/>
                    </p:nvGrpSpPr>
                    <p:grpSpPr>
                      <a:xfrm>
                        <a:off x="115293" y="0"/>
                        <a:ext cx="586161" cy="151130"/>
                        <a:chOff x="0" y="0"/>
                        <a:chExt cx="586161" cy="151130"/>
                      </a:xfrm>
                    </p:grpSpPr>
                    <p:grpSp>
                      <p:nvGrpSpPr>
                        <p:cNvPr id="53" name="Gruppo 52"/>
                        <p:cNvGrpSpPr/>
                        <p:nvPr/>
                      </p:nvGrpSpPr>
                      <p:grpSpPr>
                        <a:xfrm>
                          <a:off x="0" y="0"/>
                          <a:ext cx="196547" cy="151130"/>
                          <a:chOff x="0" y="0"/>
                          <a:chExt cx="196547" cy="151130"/>
                        </a:xfrm>
                      </p:grpSpPr>
                      <p:cxnSp>
                        <p:nvCxnSpPr>
                          <p:cNvPr id="60" name="Connettore diritto 59"/>
                          <p:cNvCxnSpPr/>
                          <p:nvPr/>
                        </p:nvCxnSpPr>
                        <p:spPr>
                          <a:xfrm rot="10800000">
                            <a:off x="99392" y="0"/>
                            <a:ext cx="97155" cy="151130"/>
                          </a:xfrm>
                          <a:prstGeom prst="line">
                            <a:avLst/>
                          </a:prstGeom>
                          <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61" name="Connettore diritto 60"/>
                          <p:cNvCxnSpPr/>
                          <p:nvPr/>
                        </p:nvCxnSpPr>
                        <p:spPr>
                          <a:xfrm rot="10800000" flipH="1">
                            <a:off x="0" y="0"/>
                            <a:ext cx="97155" cy="151130"/>
                          </a:xfrm>
                          <a:prstGeom prst="line">
                            <a:avLst/>
                          </a:prstGeom>
                          <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grpSp>
                      <p:nvGrpSpPr>
                        <p:cNvPr id="54" name="Gruppo 53"/>
                        <p:cNvGrpSpPr/>
                        <p:nvPr/>
                      </p:nvGrpSpPr>
                      <p:grpSpPr>
                        <a:xfrm>
                          <a:off x="194807" y="0"/>
                          <a:ext cx="196547" cy="151130"/>
                          <a:chOff x="0" y="0"/>
                          <a:chExt cx="196547" cy="151130"/>
                        </a:xfrm>
                      </p:grpSpPr>
                      <p:cxnSp>
                        <p:nvCxnSpPr>
                          <p:cNvPr id="58" name="Connettore diritto 57"/>
                          <p:cNvCxnSpPr/>
                          <p:nvPr/>
                        </p:nvCxnSpPr>
                        <p:spPr>
                          <a:xfrm rot="10800000">
                            <a:off x="99392" y="0"/>
                            <a:ext cx="97155" cy="151130"/>
                          </a:xfrm>
                          <a:prstGeom prst="line">
                            <a:avLst/>
                          </a:prstGeom>
                          <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59" name="Connettore diritto 58"/>
                          <p:cNvCxnSpPr/>
                          <p:nvPr/>
                        </p:nvCxnSpPr>
                        <p:spPr>
                          <a:xfrm rot="10800000" flipH="1">
                            <a:off x="0" y="0"/>
                            <a:ext cx="97155" cy="151130"/>
                          </a:xfrm>
                          <a:prstGeom prst="line">
                            <a:avLst/>
                          </a:prstGeom>
                          <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grpSp>
                      <p:nvGrpSpPr>
                        <p:cNvPr id="55" name="Gruppo 54"/>
                        <p:cNvGrpSpPr/>
                        <p:nvPr/>
                      </p:nvGrpSpPr>
                      <p:grpSpPr>
                        <a:xfrm>
                          <a:off x="389614" y="0"/>
                          <a:ext cx="196547" cy="151130"/>
                          <a:chOff x="0" y="0"/>
                          <a:chExt cx="196547" cy="151130"/>
                        </a:xfrm>
                      </p:grpSpPr>
                      <p:cxnSp>
                        <p:nvCxnSpPr>
                          <p:cNvPr id="56" name="Connettore diritto 55"/>
                          <p:cNvCxnSpPr/>
                          <p:nvPr/>
                        </p:nvCxnSpPr>
                        <p:spPr>
                          <a:xfrm rot="10800000">
                            <a:off x="99392" y="0"/>
                            <a:ext cx="97155" cy="151130"/>
                          </a:xfrm>
                          <a:prstGeom prst="line">
                            <a:avLst/>
                          </a:prstGeom>
                          <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57" name="Connettore diritto 56"/>
                          <p:cNvCxnSpPr/>
                          <p:nvPr/>
                        </p:nvCxnSpPr>
                        <p:spPr>
                          <a:xfrm rot="10800000" flipH="1">
                            <a:off x="0" y="0"/>
                            <a:ext cx="97155" cy="151130"/>
                          </a:xfrm>
                          <a:prstGeom prst="line">
                            <a:avLst/>
                          </a:prstGeom>
                          <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</p:grpSp>
                  <p:cxnSp>
                    <p:nvCxnSpPr>
                      <p:cNvPr id="50" name="Connettore diritto 49"/>
                      <p:cNvCxnSpPr/>
                      <p:nvPr/>
                    </p:nvCxnSpPr>
                    <p:spPr>
                      <a:xfrm flipH="1">
                        <a:off x="699714" y="59635"/>
                        <a:ext cx="49254" cy="91826"/>
                      </a:xfrm>
                      <a:prstGeom prst="line">
                        <a:avLst/>
                      </a:prstGeom>
                      <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1" name="Connettore diritto 50"/>
                      <p:cNvCxnSpPr/>
                      <p:nvPr/>
                    </p:nvCxnSpPr>
                    <p:spPr>
                      <a:xfrm flipH="1">
                        <a:off x="0" y="59635"/>
                        <a:ext cx="71561" cy="0"/>
                      </a:xfrm>
                      <a:prstGeom prst="line">
                        <a:avLst/>
                      </a:prstGeom>
                      <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2" name="Connettore diritto 51"/>
                      <p:cNvCxnSpPr/>
                      <p:nvPr/>
                    </p:nvCxnSpPr>
                    <p:spPr>
                      <a:xfrm flipH="1">
                        <a:off x="747422" y="59635"/>
                        <a:ext cx="71561" cy="0"/>
                      </a:xfrm>
                      <a:prstGeom prst="line">
                        <a:avLst/>
                      </a:prstGeom>
                      <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3" name="Gruppo 32"/>
                    <p:cNvGrpSpPr/>
                    <p:nvPr/>
                  </p:nvGrpSpPr>
                  <p:grpSpPr>
                    <a:xfrm rot="5400000">
                      <a:off x="-84142" y="1390426"/>
                      <a:ext cx="213368" cy="45086"/>
                      <a:chOff x="0" y="0"/>
                      <a:chExt cx="818983" cy="151461"/>
                    </a:xfrm>
                  </p:grpSpPr>
                  <p:cxnSp>
                    <p:nvCxnSpPr>
                      <p:cNvPr id="34" name="Connettore diritto 33"/>
                      <p:cNvCxnSpPr/>
                      <p:nvPr/>
                    </p:nvCxnSpPr>
                    <p:spPr>
                      <a:xfrm>
                        <a:off x="71561" y="59635"/>
                        <a:ext cx="49254" cy="91826"/>
                      </a:xfrm>
                      <a:prstGeom prst="line">
                        <a:avLst/>
                      </a:prstGeom>
                      <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35" name="Gruppo 34"/>
                      <p:cNvGrpSpPr/>
                      <p:nvPr/>
                    </p:nvGrpSpPr>
                    <p:grpSpPr>
                      <a:xfrm>
                        <a:off x="115293" y="0"/>
                        <a:ext cx="586161" cy="151130"/>
                        <a:chOff x="0" y="0"/>
                        <a:chExt cx="586161" cy="151130"/>
                      </a:xfrm>
                    </p:grpSpPr>
                    <p:grpSp>
                      <p:nvGrpSpPr>
                        <p:cNvPr id="39" name="Gruppo 38"/>
                        <p:cNvGrpSpPr/>
                        <p:nvPr/>
                      </p:nvGrpSpPr>
                      <p:grpSpPr>
                        <a:xfrm>
                          <a:off x="0" y="0"/>
                          <a:ext cx="196547" cy="151130"/>
                          <a:chOff x="0" y="0"/>
                          <a:chExt cx="196547" cy="151130"/>
                        </a:xfrm>
                      </p:grpSpPr>
                      <p:cxnSp>
                        <p:nvCxnSpPr>
                          <p:cNvPr id="46" name="Connettore diritto 45"/>
                          <p:cNvCxnSpPr/>
                          <p:nvPr/>
                        </p:nvCxnSpPr>
                        <p:spPr>
                          <a:xfrm rot="10800000">
                            <a:off x="99392" y="0"/>
                            <a:ext cx="97155" cy="151130"/>
                          </a:xfrm>
                          <a:prstGeom prst="line">
                            <a:avLst/>
                          </a:prstGeom>
                          <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47" name="Connettore diritto 46"/>
                          <p:cNvCxnSpPr/>
                          <p:nvPr/>
                        </p:nvCxnSpPr>
                        <p:spPr>
                          <a:xfrm rot="10800000" flipH="1">
                            <a:off x="0" y="0"/>
                            <a:ext cx="97155" cy="151130"/>
                          </a:xfrm>
                          <a:prstGeom prst="line">
                            <a:avLst/>
                          </a:prstGeom>
                          <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grpSp>
                      <p:nvGrpSpPr>
                        <p:cNvPr id="40" name="Gruppo 39"/>
                        <p:cNvGrpSpPr/>
                        <p:nvPr/>
                      </p:nvGrpSpPr>
                      <p:grpSpPr>
                        <a:xfrm>
                          <a:off x="194807" y="0"/>
                          <a:ext cx="196547" cy="151130"/>
                          <a:chOff x="0" y="0"/>
                          <a:chExt cx="196547" cy="151130"/>
                        </a:xfrm>
                      </p:grpSpPr>
                      <p:cxnSp>
                        <p:nvCxnSpPr>
                          <p:cNvPr id="44" name="Connettore diritto 43"/>
                          <p:cNvCxnSpPr/>
                          <p:nvPr/>
                        </p:nvCxnSpPr>
                        <p:spPr>
                          <a:xfrm rot="10800000">
                            <a:off x="99392" y="0"/>
                            <a:ext cx="97155" cy="151130"/>
                          </a:xfrm>
                          <a:prstGeom prst="line">
                            <a:avLst/>
                          </a:prstGeom>
                          <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45" name="Connettore diritto 44"/>
                          <p:cNvCxnSpPr/>
                          <p:nvPr/>
                        </p:nvCxnSpPr>
                        <p:spPr>
                          <a:xfrm rot="10800000" flipH="1">
                            <a:off x="0" y="0"/>
                            <a:ext cx="97155" cy="151130"/>
                          </a:xfrm>
                          <a:prstGeom prst="line">
                            <a:avLst/>
                          </a:prstGeom>
                          <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grpSp>
                      <p:nvGrpSpPr>
                        <p:cNvPr id="41" name="Gruppo 40"/>
                        <p:cNvGrpSpPr/>
                        <p:nvPr/>
                      </p:nvGrpSpPr>
                      <p:grpSpPr>
                        <a:xfrm>
                          <a:off x="389614" y="0"/>
                          <a:ext cx="196547" cy="151130"/>
                          <a:chOff x="0" y="0"/>
                          <a:chExt cx="196547" cy="151130"/>
                        </a:xfrm>
                      </p:grpSpPr>
                      <p:cxnSp>
                        <p:nvCxnSpPr>
                          <p:cNvPr id="42" name="Connettore diritto 41"/>
                          <p:cNvCxnSpPr/>
                          <p:nvPr/>
                        </p:nvCxnSpPr>
                        <p:spPr>
                          <a:xfrm rot="10800000">
                            <a:off x="99392" y="0"/>
                            <a:ext cx="97155" cy="151130"/>
                          </a:xfrm>
                          <a:prstGeom prst="line">
                            <a:avLst/>
                          </a:prstGeom>
                          <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43" name="Connettore diritto 42"/>
                          <p:cNvCxnSpPr/>
                          <p:nvPr/>
                        </p:nvCxnSpPr>
                        <p:spPr>
                          <a:xfrm rot="10800000" flipH="1">
                            <a:off x="0" y="0"/>
                            <a:ext cx="97155" cy="151130"/>
                          </a:xfrm>
                          <a:prstGeom prst="line">
                            <a:avLst/>
                          </a:prstGeom>
                          <a:ln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</p:grpSp>
                  <p:cxnSp>
                    <p:nvCxnSpPr>
                      <p:cNvPr id="36" name="Connettore diritto 35"/>
                      <p:cNvCxnSpPr/>
                      <p:nvPr/>
                    </p:nvCxnSpPr>
                    <p:spPr>
                      <a:xfrm flipH="1">
                        <a:off x="699714" y="59635"/>
                        <a:ext cx="49254" cy="91826"/>
                      </a:xfrm>
                      <a:prstGeom prst="line">
                        <a:avLst/>
                      </a:prstGeom>
                      <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7" name="Connettore diritto 36"/>
                      <p:cNvCxnSpPr/>
                      <p:nvPr/>
                    </p:nvCxnSpPr>
                    <p:spPr>
                      <a:xfrm flipH="1">
                        <a:off x="0" y="59635"/>
                        <a:ext cx="71561" cy="0"/>
                      </a:xfrm>
                      <a:prstGeom prst="line">
                        <a:avLst/>
                      </a:prstGeom>
                      <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8" name="Connettore diritto 37"/>
                      <p:cNvCxnSpPr/>
                      <p:nvPr/>
                    </p:nvCxnSpPr>
                    <p:spPr>
                      <a:xfrm flipH="1">
                        <a:off x="747422" y="59635"/>
                        <a:ext cx="71561" cy="0"/>
                      </a:xfrm>
                      <a:prstGeom prst="line">
                        <a:avLst/>
                      </a:prstGeom>
                      <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  <p:grpSp>
              <p:nvGrpSpPr>
                <p:cNvPr id="17" name="Gruppo 16"/>
                <p:cNvGrpSpPr/>
                <p:nvPr/>
              </p:nvGrpSpPr>
              <p:grpSpPr>
                <a:xfrm>
                  <a:off x="207034" y="86264"/>
                  <a:ext cx="3419846" cy="3307703"/>
                  <a:chOff x="0" y="0"/>
                  <a:chExt cx="3419846" cy="3307703"/>
                </a:xfrm>
              </p:grpSpPr>
              <p:sp>
                <p:nvSpPr>
                  <p:cNvPr id="18" name="Casella di testo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0" y="1026544"/>
                    <a:ext cx="210820" cy="21082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36000" tIns="36000" rIns="36000" bIns="36000" anchor="t" anchorCtr="0"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(1)</a:t>
                    </a:r>
                    <a:endParaRPr lang="en-US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9" name="Casella di testo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2309" y="0"/>
                    <a:ext cx="210820" cy="21082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36000" tIns="36000" rIns="36000" bIns="36000" anchor="t" anchorCtr="0"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(2)</a:t>
                    </a:r>
                    <a:endParaRPr lang="en-US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0" name="Casella di testo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32317" y="207034"/>
                    <a:ext cx="210820" cy="21082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36000" tIns="36000" rIns="36000" bIns="36000" anchor="t" anchorCtr="0"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(3)</a:t>
                    </a:r>
                    <a:endParaRPr lang="en-US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1" name="Casella di testo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09026" y="1457865"/>
                    <a:ext cx="210820" cy="21082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36000" tIns="36000" rIns="36000" bIns="36000" anchor="t" anchorCtr="0"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(4)</a:t>
                    </a:r>
                    <a:endParaRPr lang="en-US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" name="Casella di testo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91774" y="2648310"/>
                    <a:ext cx="210820" cy="21082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36000" tIns="36000" rIns="36000" bIns="36000" anchor="t" anchorCtr="0"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(5)</a:t>
                    </a:r>
                    <a:endParaRPr lang="en-US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" name="Casella di testo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98143" y="2510287"/>
                    <a:ext cx="277495" cy="21082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36000" tIns="36000" rIns="36000" bIns="36000" anchor="t" anchorCtr="0"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(10)</a:t>
                    </a:r>
                    <a:endParaRPr lang="en-US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4" name="Casella di testo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98143" y="1388853"/>
                    <a:ext cx="210820" cy="21082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36000" tIns="36000" rIns="36000" bIns="36000" anchor="t" anchorCtr="0"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(8)</a:t>
                    </a:r>
                    <a:endParaRPr lang="en-US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5" name="Casella di testo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00400" y="3096883"/>
                    <a:ext cx="210820" cy="21082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36000" tIns="36000" rIns="36000" bIns="36000" anchor="t" anchorCtr="0"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(6)</a:t>
                    </a:r>
                    <a:endParaRPr lang="en-US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6" name="Casella di testo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760453" y="698740"/>
                    <a:ext cx="277495" cy="21082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36000" tIns="36000" rIns="36000" bIns="36000" anchor="t" anchorCtr="0"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(7)</a:t>
                    </a:r>
                    <a:endParaRPr lang="en-US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7" name="Casella di testo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769079" y="2001329"/>
                    <a:ext cx="277495" cy="21082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36000" tIns="36000" rIns="36000" bIns="36000" anchor="t" anchorCtr="0">
                    <a:noAutofit/>
                  </a:bodyPr>
                  <a:lstStyle/>
                  <a:p>
                    <a:pPr algn="ctr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it-IT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(9)</a:t>
                    </a:r>
                    <a:endParaRPr lang="en-US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sp>
            <p:nvSpPr>
              <p:cNvPr id="10" name="CasellaDiTesto 9"/>
              <p:cNvSpPr txBox="1"/>
              <p:nvPr/>
            </p:nvSpPr>
            <p:spPr>
              <a:xfrm>
                <a:off x="3661270" y="5409163"/>
                <a:ext cx="122413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100" dirty="0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EVAPORATORE</a:t>
                </a:r>
                <a:endParaRPr lang="en-US" sz="11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" name="CasellaDiTesto 10"/>
              <p:cNvSpPr txBox="1"/>
              <p:nvPr/>
            </p:nvSpPr>
            <p:spPr>
              <a:xfrm>
                <a:off x="3661270" y="1678375"/>
                <a:ext cx="122413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100" dirty="0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CONDENSATORE</a:t>
                </a:r>
                <a:endParaRPr lang="en-US" sz="11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" name="CasellaDiTesto 11"/>
              <p:cNvSpPr txBox="1"/>
              <p:nvPr/>
            </p:nvSpPr>
            <p:spPr>
              <a:xfrm>
                <a:off x="1170261" y="2502421"/>
                <a:ext cx="122413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100" dirty="0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COMPRESSORE</a:t>
                </a:r>
                <a:endParaRPr lang="en-US" sz="11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" name="CasellaDiTesto 12"/>
              <p:cNvSpPr txBox="1"/>
              <p:nvPr/>
            </p:nvSpPr>
            <p:spPr>
              <a:xfrm>
                <a:off x="6210821" y="5193139"/>
                <a:ext cx="122413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100" dirty="0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LAMINAZIONE</a:t>
                </a:r>
                <a:endParaRPr lang="en-US" sz="11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" name="CasellaDiTesto 13"/>
              <p:cNvSpPr txBox="1"/>
              <p:nvPr/>
            </p:nvSpPr>
            <p:spPr>
              <a:xfrm>
                <a:off x="3978573" y="3412964"/>
                <a:ext cx="122413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100" dirty="0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1° SPILLAMENTO</a:t>
                </a:r>
                <a:endParaRPr lang="en-US" sz="11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" name="CasellaDiTesto 14"/>
              <p:cNvSpPr txBox="1"/>
              <p:nvPr/>
            </p:nvSpPr>
            <p:spPr>
              <a:xfrm>
                <a:off x="3844875" y="4761091"/>
                <a:ext cx="122413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100" dirty="0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2° SPILLAMENTO</a:t>
                </a:r>
                <a:endParaRPr lang="en-US" sz="11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7" name="CasellaDiTesto 6"/>
            <p:cNvSpPr txBox="1"/>
            <p:nvPr/>
          </p:nvSpPr>
          <p:spPr>
            <a:xfrm>
              <a:off x="6567345" y="3105794"/>
              <a:ext cx="14436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1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1° ECONOMIZZATORE</a:t>
              </a:r>
              <a:endParaRPr lang="en-US" sz="11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6570861" y="4650902"/>
              <a:ext cx="14436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1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2° ECONOMIZZATORE</a:t>
              </a:r>
              <a:endParaRPr lang="en-US" sz="11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7049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3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3921071" y="6644948"/>
            <a:ext cx="1905000" cy="215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it-IT"/>
            </a:defPPr>
            <a:lvl1pPr marL="0" algn="ctr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742822" indent="-28570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1142802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599923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2057044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514164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97128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42840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885528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27339E25-DCDF-4E03-90D5-DC679D934395}" type="slidenum">
              <a:rPr lang="en-US" sz="900" smtClean="0">
                <a:solidFill>
                  <a:prstClr val="white"/>
                </a:solidFill>
              </a:rPr>
              <a:pPr>
                <a:defRPr/>
              </a:pPr>
              <a:t>20</a:t>
            </a:fld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458293" y="198165"/>
            <a:ext cx="3024336" cy="504056"/>
          </a:xfrm>
        </p:spPr>
        <p:txBody>
          <a:bodyPr/>
          <a:lstStyle/>
          <a:p>
            <a:r>
              <a:rPr lang="en-US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Progetto VIRECO</a:t>
            </a:r>
            <a:r>
              <a:rPr lang="en-US" i="1"/>
              <a:t> 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625338" y="1416371"/>
            <a:ext cx="8496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000" i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err="1">
                <a:solidFill>
                  <a:srgbClr val="0070C0"/>
                </a:solidFill>
              </a:rPr>
              <a:t>Compressore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Prototipo</a:t>
            </a:r>
            <a:r>
              <a:rPr lang="en-US" dirty="0">
                <a:solidFill>
                  <a:srgbClr val="0070C0"/>
                </a:solidFill>
              </a:rPr>
              <a:t> a 4 </a:t>
            </a:r>
            <a:r>
              <a:rPr lang="en-US" dirty="0" err="1">
                <a:solidFill>
                  <a:srgbClr val="0070C0"/>
                </a:solidFill>
              </a:rPr>
              <a:t>cilindri</a:t>
            </a:r>
            <a:r>
              <a:rPr lang="en-US" dirty="0">
                <a:solidFill>
                  <a:srgbClr val="0070C0"/>
                </a:solidFill>
              </a:rPr>
              <a:t> – </a:t>
            </a:r>
            <a:r>
              <a:rPr lang="en-US" dirty="0" err="1">
                <a:solidFill>
                  <a:srgbClr val="0070C0"/>
                </a:solidFill>
              </a:rPr>
              <a:t>Criticità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riscontrate</a:t>
            </a:r>
            <a:endParaRPr lang="en-US" dirty="0">
              <a:solidFill>
                <a:srgbClr val="0070C0"/>
              </a:solidFill>
            </a:endParaRPr>
          </a:p>
        </p:txBody>
      </p:sp>
      <p:grpSp>
        <p:nvGrpSpPr>
          <p:cNvPr id="9" name="Gruppo 8"/>
          <p:cNvGrpSpPr/>
          <p:nvPr/>
        </p:nvGrpSpPr>
        <p:grpSpPr>
          <a:xfrm>
            <a:off x="3336718" y="2090725"/>
            <a:ext cx="2555063" cy="848132"/>
            <a:chOff x="2427564" y="3486590"/>
            <a:chExt cx="4110130" cy="848558"/>
          </a:xfrm>
        </p:grpSpPr>
        <p:sp>
          <p:nvSpPr>
            <p:cNvPr id="5" name="Ovale 4"/>
            <p:cNvSpPr/>
            <p:nvPr/>
          </p:nvSpPr>
          <p:spPr>
            <a:xfrm>
              <a:off x="2427564" y="3486590"/>
              <a:ext cx="4110130" cy="76315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42" name="CasellaDiTesto 41"/>
            <p:cNvSpPr txBox="1"/>
            <p:nvPr/>
          </p:nvSpPr>
          <p:spPr>
            <a:xfrm>
              <a:off x="2886734" y="3530513"/>
              <a:ext cx="3312368" cy="804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i="1" dirty="0">
                  <a:solidFill>
                    <a:schemeClr val="bg1"/>
                  </a:solidFill>
                </a:rPr>
                <a:t>TENUTE CONDOTTI INIEZIONE</a:t>
              </a:r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3921071" y="5146859"/>
            <a:ext cx="4625835" cy="1072123"/>
            <a:chOff x="4435767" y="5147775"/>
            <a:chExt cx="4091883" cy="1072123"/>
          </a:xfrm>
        </p:grpSpPr>
        <p:sp>
          <p:nvSpPr>
            <p:cNvPr id="16" name="Ovale 15"/>
            <p:cNvSpPr/>
            <p:nvPr/>
          </p:nvSpPr>
          <p:spPr>
            <a:xfrm>
              <a:off x="4435767" y="5147775"/>
              <a:ext cx="4091883" cy="1072123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43" name="CasellaDiTesto 42"/>
            <p:cNvSpPr txBox="1"/>
            <p:nvPr/>
          </p:nvSpPr>
          <p:spPr>
            <a:xfrm>
              <a:off x="4948408" y="5244906"/>
              <a:ext cx="317762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algn="ctr">
                <a:defRPr sz="1800" b="1" i="1">
                  <a:solidFill>
                    <a:srgbClr val="00B0F0"/>
                  </a:solidFill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en-US" dirty="0">
                  <a:solidFill>
                    <a:schemeClr val="bg1"/>
                  </a:solidFill>
                </a:rPr>
                <a:t>ROTTURA ENCODER PER SURRISCALDAMENTO LEGATO A INTEFERENZE MECCANICHE</a:t>
              </a:r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713629" y="2220218"/>
            <a:ext cx="3874178" cy="2990254"/>
            <a:chOff x="766895" y="2051542"/>
            <a:chExt cx="3874178" cy="2990254"/>
          </a:xfrm>
        </p:grpSpPr>
        <p:sp>
          <p:nvSpPr>
            <p:cNvPr id="35" name="CasellaDiTesto 34"/>
            <p:cNvSpPr txBox="1"/>
            <p:nvPr/>
          </p:nvSpPr>
          <p:spPr>
            <a:xfrm>
              <a:off x="766896" y="2051542"/>
              <a:ext cx="3874177" cy="506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b="1" i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PROBLEMI MECCANICI</a:t>
              </a:r>
              <a:endPara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7" name="CasellaDiTesto 36"/>
            <p:cNvSpPr txBox="1"/>
            <p:nvPr/>
          </p:nvSpPr>
          <p:spPr>
            <a:xfrm>
              <a:off x="766895" y="4535504"/>
              <a:ext cx="3874177" cy="506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b="1" i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PROBLEMI STRUMENTAZIONE </a:t>
              </a:r>
              <a:endPara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DC9118A8-FA9D-448B-89BB-1C044B13415B}"/>
              </a:ext>
            </a:extLst>
          </p:cNvPr>
          <p:cNvGrpSpPr/>
          <p:nvPr/>
        </p:nvGrpSpPr>
        <p:grpSpPr>
          <a:xfrm>
            <a:off x="4873250" y="2521730"/>
            <a:ext cx="4004909" cy="817546"/>
            <a:chOff x="2427564" y="3294509"/>
            <a:chExt cx="3530932" cy="955234"/>
          </a:xfrm>
        </p:grpSpPr>
        <p:sp>
          <p:nvSpPr>
            <p:cNvPr id="27" name="Ovale 26">
              <a:extLst>
                <a:ext uri="{FF2B5EF4-FFF2-40B4-BE49-F238E27FC236}">
                  <a16:creationId xmlns:a16="http://schemas.microsoft.com/office/drawing/2014/main" id="{F2D481C6-6669-476C-8677-9020E740035C}"/>
                </a:ext>
              </a:extLst>
            </p:cNvPr>
            <p:cNvSpPr/>
            <p:nvPr/>
          </p:nvSpPr>
          <p:spPr>
            <a:xfrm>
              <a:off x="2427564" y="3294509"/>
              <a:ext cx="3530932" cy="95523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DACB6EE3-6E9A-4502-8D3F-A0469660FC1A}"/>
                </a:ext>
              </a:extLst>
            </p:cNvPr>
            <p:cNvSpPr txBox="1"/>
            <p:nvPr/>
          </p:nvSpPr>
          <p:spPr>
            <a:xfrm>
              <a:off x="2854440" y="3402559"/>
              <a:ext cx="2799839" cy="755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i="1" dirty="0">
                  <a:solidFill>
                    <a:schemeClr val="bg1"/>
                  </a:solidFill>
                </a:rPr>
                <a:t>ECCENTRICITA’ PROLUNGA ALBERO PER ENCODER</a:t>
              </a:r>
            </a:p>
          </p:txBody>
        </p:sp>
      </p:grp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2C9D19F7-3485-4A50-8824-0614B344B4EB}"/>
              </a:ext>
            </a:extLst>
          </p:cNvPr>
          <p:cNvGrpSpPr/>
          <p:nvPr/>
        </p:nvGrpSpPr>
        <p:grpSpPr>
          <a:xfrm>
            <a:off x="3622161" y="3279462"/>
            <a:ext cx="4004909" cy="817546"/>
            <a:chOff x="2427564" y="3294509"/>
            <a:chExt cx="3530932" cy="955234"/>
          </a:xfrm>
        </p:grpSpPr>
        <p:sp>
          <p:nvSpPr>
            <p:cNvPr id="41" name="Ovale 40">
              <a:extLst>
                <a:ext uri="{FF2B5EF4-FFF2-40B4-BE49-F238E27FC236}">
                  <a16:creationId xmlns:a16="http://schemas.microsoft.com/office/drawing/2014/main" id="{BAEC1400-4B6D-47CE-AB3B-5BBD62129A80}"/>
                </a:ext>
              </a:extLst>
            </p:cNvPr>
            <p:cNvSpPr/>
            <p:nvPr/>
          </p:nvSpPr>
          <p:spPr>
            <a:xfrm>
              <a:off x="2427564" y="3294509"/>
              <a:ext cx="3530932" cy="95523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975F1BC8-F989-4A61-9C3B-FD1A5825AECE}"/>
                </a:ext>
              </a:extLst>
            </p:cNvPr>
            <p:cNvSpPr txBox="1"/>
            <p:nvPr/>
          </p:nvSpPr>
          <p:spPr>
            <a:xfrm>
              <a:off x="2793110" y="3545194"/>
              <a:ext cx="2799839" cy="431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i="1" dirty="0">
                  <a:solidFill>
                    <a:schemeClr val="bg1"/>
                  </a:solidFill>
                </a:rPr>
                <a:t>RIDUZIONE CILINDRATA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64982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458293" y="198165"/>
            <a:ext cx="3024336" cy="504056"/>
          </a:xfrm>
        </p:spPr>
        <p:txBody>
          <a:bodyPr/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Progetto VIRECO</a:t>
            </a:r>
            <a:r>
              <a:rPr lang="en-US" i="1" dirty="0"/>
              <a:t> 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18" name="Segnaposto numero diapositiva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921071" y="6644948"/>
            <a:ext cx="1905000" cy="215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it-IT"/>
            </a:defPPr>
            <a:lvl1pPr marL="0" algn="ctr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742822" indent="-28570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1142802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599923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2057044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514164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97128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42840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885528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CA574C43-F946-49B0-847E-38AFFAC2DB91}" type="slidenum">
              <a:rPr lang="en-US" sz="900" smtClean="0">
                <a:solidFill>
                  <a:prstClr val="white"/>
                </a:solidFill>
              </a:rPr>
              <a:t>21</a:t>
            </a:fld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22668" y="1494309"/>
            <a:ext cx="9038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000" i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err="1">
                <a:solidFill>
                  <a:srgbClr val="0070C0"/>
                </a:solidFill>
              </a:rPr>
              <a:t>Compressore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Prototipo</a:t>
            </a:r>
            <a:r>
              <a:rPr lang="en-US" dirty="0">
                <a:solidFill>
                  <a:srgbClr val="0070C0"/>
                </a:solidFill>
              </a:rPr>
              <a:t> a 4 </a:t>
            </a:r>
            <a:r>
              <a:rPr lang="en-US" dirty="0" err="1">
                <a:solidFill>
                  <a:srgbClr val="0070C0"/>
                </a:solidFill>
              </a:rPr>
              <a:t>cilindri</a:t>
            </a:r>
            <a:r>
              <a:rPr lang="en-US" dirty="0">
                <a:solidFill>
                  <a:srgbClr val="0070C0"/>
                </a:solidFill>
              </a:rPr>
              <a:t> – </a:t>
            </a:r>
            <a:r>
              <a:rPr lang="en-US" dirty="0" err="1">
                <a:solidFill>
                  <a:srgbClr val="0070C0"/>
                </a:solidFill>
              </a:rPr>
              <a:t>Tenute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condotti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iniezione</a:t>
            </a:r>
            <a:endParaRPr lang="en-US" dirty="0">
              <a:solidFill>
                <a:srgbClr val="0070C0"/>
              </a:solidFill>
            </a:endParaRP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D16A98B6-8F9E-4AE0-A992-0D6FB9249E7D}"/>
              </a:ext>
            </a:extLst>
          </p:cNvPr>
          <p:cNvGrpSpPr/>
          <p:nvPr/>
        </p:nvGrpSpPr>
        <p:grpSpPr>
          <a:xfrm>
            <a:off x="266024" y="2276849"/>
            <a:ext cx="3456029" cy="1328556"/>
            <a:chOff x="4843548" y="5111904"/>
            <a:chExt cx="4091883" cy="916974"/>
          </a:xfrm>
        </p:grpSpPr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3F4D9544-37EA-4C2C-A8BD-CBCD495248A8}"/>
                </a:ext>
              </a:extLst>
            </p:cNvPr>
            <p:cNvSpPr/>
            <p:nvPr/>
          </p:nvSpPr>
          <p:spPr>
            <a:xfrm>
              <a:off x="4843548" y="5111904"/>
              <a:ext cx="4091883" cy="91697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E80FC714-DA10-4330-A211-20BF76A9F5D3}"/>
                </a:ext>
              </a:extLst>
            </p:cNvPr>
            <p:cNvSpPr txBox="1"/>
            <p:nvPr/>
          </p:nvSpPr>
          <p:spPr>
            <a:xfrm>
              <a:off x="5400502" y="5308106"/>
              <a:ext cx="2977972" cy="637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algn="ctr">
                <a:defRPr sz="1800" b="1" i="1">
                  <a:solidFill>
                    <a:srgbClr val="00B0F0"/>
                  </a:solidFill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en-US" dirty="0" err="1">
                  <a:solidFill>
                    <a:schemeClr val="bg1"/>
                  </a:solidFill>
                </a:rPr>
                <a:t>Trafilamenti</a:t>
              </a:r>
              <a:r>
                <a:rPr lang="en-US" dirty="0">
                  <a:solidFill>
                    <a:schemeClr val="bg1"/>
                  </a:solidFill>
                </a:rPr>
                <a:t> da </a:t>
              </a:r>
              <a:r>
                <a:rPr lang="en-US" dirty="0" err="1">
                  <a:solidFill>
                    <a:schemeClr val="bg1"/>
                  </a:solidFill>
                </a:rPr>
                <a:t>iniezioni</a:t>
              </a:r>
              <a:r>
                <a:rPr lang="en-US" dirty="0">
                  <a:solidFill>
                    <a:schemeClr val="bg1"/>
                  </a:solidFill>
                </a:rPr>
                <a:t> verso </a:t>
              </a:r>
              <a:r>
                <a:rPr lang="en-US" dirty="0" err="1">
                  <a:solidFill>
                    <a:schemeClr val="bg1"/>
                  </a:solidFill>
                </a:rPr>
                <a:t>l’esterno</a:t>
              </a:r>
              <a:r>
                <a:rPr lang="en-US" dirty="0">
                  <a:solidFill>
                    <a:schemeClr val="bg1"/>
                  </a:solidFill>
                </a:rPr>
                <a:t> e verso la </a:t>
              </a:r>
              <a:r>
                <a:rPr lang="en-US" dirty="0" err="1">
                  <a:solidFill>
                    <a:schemeClr val="bg1"/>
                  </a:solidFill>
                </a:rPr>
                <a:t>carcassa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108D9000-1821-4CDD-8DE5-DBA1F08642A4}"/>
              </a:ext>
            </a:extLst>
          </p:cNvPr>
          <p:cNvGrpSpPr/>
          <p:nvPr/>
        </p:nvGrpSpPr>
        <p:grpSpPr>
          <a:xfrm>
            <a:off x="1922326" y="3945070"/>
            <a:ext cx="7478348" cy="489262"/>
            <a:chOff x="1922326" y="3945070"/>
            <a:chExt cx="7478348" cy="489262"/>
          </a:xfrm>
        </p:grpSpPr>
        <p:grpSp>
          <p:nvGrpSpPr>
            <p:cNvPr id="21" name="Gruppo 20">
              <a:extLst>
                <a:ext uri="{FF2B5EF4-FFF2-40B4-BE49-F238E27FC236}">
                  <a16:creationId xmlns:a16="http://schemas.microsoft.com/office/drawing/2014/main" id="{94CADD3E-4E36-4731-B3B3-7356B3D9E8C7}"/>
                </a:ext>
              </a:extLst>
            </p:cNvPr>
            <p:cNvGrpSpPr/>
            <p:nvPr/>
          </p:nvGrpSpPr>
          <p:grpSpPr>
            <a:xfrm>
              <a:off x="1922326" y="3989838"/>
              <a:ext cx="5824637" cy="444494"/>
              <a:chOff x="1922326" y="3989838"/>
              <a:chExt cx="5824637" cy="444494"/>
            </a:xfrm>
          </p:grpSpPr>
          <p:sp>
            <p:nvSpPr>
              <p:cNvPr id="11" name="Freccia angolare in su 10">
                <a:extLst>
                  <a:ext uri="{FF2B5EF4-FFF2-40B4-BE49-F238E27FC236}">
                    <a16:creationId xmlns:a16="http://schemas.microsoft.com/office/drawing/2014/main" id="{CD146F7F-DD71-42ED-B9AB-E0FBB8ECC902}"/>
                  </a:ext>
                </a:extLst>
              </p:cNvPr>
              <p:cNvSpPr/>
              <p:nvPr/>
            </p:nvSpPr>
            <p:spPr>
              <a:xfrm rot="5400000">
                <a:off x="2108339" y="3803825"/>
                <a:ext cx="409024" cy="781049"/>
              </a:xfrm>
              <a:prstGeom prst="bentUp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DE288E34-083A-49A1-968E-65407BC2C2F0}"/>
                  </a:ext>
                </a:extLst>
              </p:cNvPr>
              <p:cNvSpPr txBox="1"/>
              <p:nvPr/>
            </p:nvSpPr>
            <p:spPr>
              <a:xfrm>
                <a:off x="2784039" y="4010883"/>
                <a:ext cx="4962924" cy="4234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600" b="1" i="1" dirty="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OTTIMIZZAZIONE TENUTA RACCORDI SU FORI PASSANTI</a:t>
                </a:r>
                <a:endParaRPr lang="en-US" sz="1600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6" name="Immagine 5" descr="Immagine che contiene disegnando&#10;&#10;Descrizione generata automaticamente">
              <a:extLst>
                <a:ext uri="{FF2B5EF4-FFF2-40B4-BE49-F238E27FC236}">
                  <a16:creationId xmlns:a16="http://schemas.microsoft.com/office/drawing/2014/main" id="{204A18AB-FA45-4F71-B70B-52EB2C512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9624" y="3945070"/>
              <a:ext cx="781050" cy="482214"/>
            </a:xfrm>
            <a:prstGeom prst="rect">
              <a:avLst/>
            </a:prstGeom>
          </p:spPr>
        </p:pic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9503C001-87D3-4BC9-AC28-68C35300224C}"/>
              </a:ext>
            </a:extLst>
          </p:cNvPr>
          <p:cNvGrpSpPr/>
          <p:nvPr/>
        </p:nvGrpSpPr>
        <p:grpSpPr>
          <a:xfrm>
            <a:off x="1922325" y="4650215"/>
            <a:ext cx="7478349" cy="482214"/>
            <a:chOff x="1922325" y="4650215"/>
            <a:chExt cx="7478349" cy="482214"/>
          </a:xfrm>
        </p:grpSpPr>
        <p:grpSp>
          <p:nvGrpSpPr>
            <p:cNvPr id="22" name="Gruppo 21">
              <a:extLst>
                <a:ext uri="{FF2B5EF4-FFF2-40B4-BE49-F238E27FC236}">
                  <a16:creationId xmlns:a16="http://schemas.microsoft.com/office/drawing/2014/main" id="{2C437E75-F564-400A-85D5-4A220F73E70A}"/>
                </a:ext>
              </a:extLst>
            </p:cNvPr>
            <p:cNvGrpSpPr/>
            <p:nvPr/>
          </p:nvGrpSpPr>
          <p:grpSpPr>
            <a:xfrm>
              <a:off x="1922325" y="4705649"/>
              <a:ext cx="6945777" cy="426780"/>
              <a:chOff x="1922325" y="4705649"/>
              <a:chExt cx="6945777" cy="426780"/>
            </a:xfrm>
          </p:grpSpPr>
          <p:sp>
            <p:nvSpPr>
              <p:cNvPr id="16" name="Freccia angolare in su 15">
                <a:extLst>
                  <a:ext uri="{FF2B5EF4-FFF2-40B4-BE49-F238E27FC236}">
                    <a16:creationId xmlns:a16="http://schemas.microsoft.com/office/drawing/2014/main" id="{37443FF5-0C6F-4A94-8F05-86A71A8B26F0}"/>
                  </a:ext>
                </a:extLst>
              </p:cNvPr>
              <p:cNvSpPr/>
              <p:nvPr/>
            </p:nvSpPr>
            <p:spPr>
              <a:xfrm rot="5400000">
                <a:off x="2108338" y="4519636"/>
                <a:ext cx="409024" cy="781049"/>
              </a:xfrm>
              <a:prstGeom prst="bentUp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CFDB4770-91C4-433D-BED4-5A31BC347D1D}"/>
                  </a:ext>
                </a:extLst>
              </p:cNvPr>
              <p:cNvSpPr txBox="1"/>
              <p:nvPr/>
            </p:nvSpPr>
            <p:spPr>
              <a:xfrm>
                <a:off x="2784039" y="4708980"/>
                <a:ext cx="6084063" cy="4234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600" b="1" i="1" dirty="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OTTIMIZZAZIONE TENUTA FLANGE DI ACCOPPIAMENTO AI CILINDRI</a:t>
                </a:r>
                <a:endParaRPr lang="en-US" sz="1600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20" name="Immagine 19" descr="Immagine che contiene disegnando&#10;&#10;Descrizione generata automaticamente">
              <a:extLst>
                <a:ext uri="{FF2B5EF4-FFF2-40B4-BE49-F238E27FC236}">
                  <a16:creationId xmlns:a16="http://schemas.microsoft.com/office/drawing/2014/main" id="{DC08490E-1E0A-46DA-9049-D4E37E0A1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9624" y="4650215"/>
              <a:ext cx="781050" cy="4822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159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458293" y="198165"/>
            <a:ext cx="3024336" cy="504056"/>
          </a:xfrm>
        </p:spPr>
        <p:txBody>
          <a:bodyPr/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Progetto VIRECO</a:t>
            </a:r>
            <a:r>
              <a:rPr lang="en-US" i="1" dirty="0"/>
              <a:t> 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18" name="Segnaposto numero diapositiva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921071" y="6644948"/>
            <a:ext cx="1905000" cy="215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it-IT"/>
            </a:defPPr>
            <a:lvl1pPr marL="0" algn="ctr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742822" indent="-28570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1142802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599923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2057044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514164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97128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42840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885528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CA574C43-F946-49B0-847E-38AFFAC2DB91}" type="slidenum">
              <a:rPr lang="en-US" sz="900" smtClean="0">
                <a:solidFill>
                  <a:prstClr val="white"/>
                </a:solidFill>
              </a:rPr>
              <a:t>22</a:t>
            </a:fld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22668" y="1494309"/>
            <a:ext cx="9038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000" i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err="1">
                <a:solidFill>
                  <a:srgbClr val="0070C0"/>
                </a:solidFill>
              </a:rPr>
              <a:t>Compressore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Prototipo</a:t>
            </a:r>
            <a:r>
              <a:rPr lang="en-US" dirty="0">
                <a:solidFill>
                  <a:srgbClr val="0070C0"/>
                </a:solidFill>
              </a:rPr>
              <a:t> a 4 </a:t>
            </a:r>
            <a:r>
              <a:rPr lang="en-US" dirty="0" err="1">
                <a:solidFill>
                  <a:srgbClr val="0070C0"/>
                </a:solidFill>
              </a:rPr>
              <a:t>cilindri</a:t>
            </a:r>
            <a:r>
              <a:rPr lang="en-US" dirty="0">
                <a:solidFill>
                  <a:srgbClr val="0070C0"/>
                </a:solidFill>
              </a:rPr>
              <a:t> – </a:t>
            </a:r>
            <a:r>
              <a:rPr lang="en-US" dirty="0" err="1">
                <a:solidFill>
                  <a:srgbClr val="0070C0"/>
                </a:solidFill>
              </a:rPr>
              <a:t>Riduzione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cilindrata</a:t>
            </a:r>
            <a:r>
              <a:rPr lang="en-US" dirty="0">
                <a:solidFill>
                  <a:srgbClr val="0070C0"/>
                </a:solidFill>
              </a:rPr>
              <a:t> per </a:t>
            </a:r>
            <a:r>
              <a:rPr lang="en-US" dirty="0" err="1">
                <a:solidFill>
                  <a:srgbClr val="0070C0"/>
                </a:solidFill>
              </a:rPr>
              <a:t>luci</a:t>
            </a:r>
            <a:r>
              <a:rPr lang="en-US" dirty="0">
                <a:solidFill>
                  <a:srgbClr val="0070C0"/>
                </a:solidFill>
              </a:rPr>
              <a:t> di </a:t>
            </a:r>
            <a:r>
              <a:rPr lang="en-US" dirty="0" err="1">
                <a:solidFill>
                  <a:srgbClr val="0070C0"/>
                </a:solidFill>
              </a:rPr>
              <a:t>iniezione</a:t>
            </a:r>
            <a:endParaRPr lang="en-US" dirty="0">
              <a:solidFill>
                <a:srgbClr val="0070C0"/>
              </a:solidFill>
            </a:endParaRPr>
          </a:p>
        </p:txBody>
      </p:sp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F2FF1145-6D71-4020-B871-1E0B638A73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8612336"/>
              </p:ext>
            </p:extLst>
          </p:nvPr>
        </p:nvGraphicFramePr>
        <p:xfrm>
          <a:off x="842228" y="2686507"/>
          <a:ext cx="4199731" cy="22585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82427">
                  <a:extLst>
                    <a:ext uri="{9D8B030D-6E8A-4147-A177-3AD203B41FA5}">
                      <a16:colId xmlns:a16="http://schemas.microsoft.com/office/drawing/2014/main" val="4241275488"/>
                    </a:ext>
                  </a:extLst>
                </a:gridCol>
                <a:gridCol w="704326">
                  <a:extLst>
                    <a:ext uri="{9D8B030D-6E8A-4147-A177-3AD203B41FA5}">
                      <a16:colId xmlns:a16="http://schemas.microsoft.com/office/drawing/2014/main" val="2919548368"/>
                    </a:ext>
                  </a:extLst>
                </a:gridCol>
                <a:gridCol w="704326">
                  <a:extLst>
                    <a:ext uri="{9D8B030D-6E8A-4147-A177-3AD203B41FA5}">
                      <a16:colId xmlns:a16="http://schemas.microsoft.com/office/drawing/2014/main" val="3565099210"/>
                    </a:ext>
                  </a:extLst>
                </a:gridCol>
                <a:gridCol w="704326">
                  <a:extLst>
                    <a:ext uri="{9D8B030D-6E8A-4147-A177-3AD203B41FA5}">
                      <a16:colId xmlns:a16="http://schemas.microsoft.com/office/drawing/2014/main" val="147577726"/>
                    </a:ext>
                  </a:extLst>
                </a:gridCol>
                <a:gridCol w="704326">
                  <a:extLst>
                    <a:ext uri="{9D8B030D-6E8A-4147-A177-3AD203B41FA5}">
                      <a16:colId xmlns:a16="http://schemas.microsoft.com/office/drawing/2014/main" val="1811550285"/>
                    </a:ext>
                  </a:extLst>
                </a:gridCol>
              </a:tblGrid>
              <a:tr h="648746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i="1" u="none" strike="noStrike" dirty="0" err="1">
                          <a:solidFill>
                            <a:schemeClr val="tx2"/>
                          </a:solidFill>
                          <a:effectLst/>
                        </a:rPr>
                        <a:t>Tev</a:t>
                      </a:r>
                      <a:endParaRPr lang="it-IT" sz="1200" b="1" i="1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i="1" u="none" strike="noStrike" dirty="0">
                          <a:effectLst/>
                        </a:rPr>
                        <a:t>°C</a:t>
                      </a:r>
                      <a:endParaRPr lang="it-IT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dirty="0">
                          <a:effectLst/>
                        </a:rPr>
                        <a:t>-40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dirty="0">
                          <a:effectLst/>
                        </a:rPr>
                        <a:t>-20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u="none" strike="noStrike" dirty="0">
                          <a:effectLst/>
                        </a:rPr>
                        <a:t>2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97452099"/>
                  </a:ext>
                </a:extLst>
              </a:tr>
              <a:tr h="32197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i="1" u="none" strike="noStrike" dirty="0">
                          <a:solidFill>
                            <a:schemeClr val="tx2"/>
                          </a:solidFill>
                          <a:effectLst/>
                          <a:latin typeface="Symbol" panose="05050102010706020507" pitchFamily="18" charset="2"/>
                        </a:rPr>
                        <a:t>h </a:t>
                      </a:r>
                      <a:r>
                        <a:rPr lang="it-IT" sz="1200" b="1" i="1" u="none" strike="noStrike" dirty="0" err="1">
                          <a:solidFill>
                            <a:schemeClr val="tx2"/>
                          </a:solidFill>
                          <a:effectLst/>
                        </a:rPr>
                        <a:t>vol</a:t>
                      </a:r>
                      <a:endParaRPr lang="it-IT" sz="1200" b="1" i="1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i="1" u="none" strike="noStrike" dirty="0">
                          <a:effectLst/>
                        </a:rPr>
                        <a:t>%</a:t>
                      </a:r>
                      <a:endParaRPr lang="it-IT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55%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77%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90%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0179237"/>
                  </a:ext>
                </a:extLst>
              </a:tr>
              <a:tr h="32197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i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corsa </a:t>
                      </a:r>
                      <a:endParaRPr lang="it-IT" sz="1200" b="1" i="1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i="1" u="none" strike="noStrike" dirty="0">
                          <a:effectLst/>
                        </a:rPr>
                        <a:t>mm</a:t>
                      </a:r>
                      <a:endParaRPr lang="it-IT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40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40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40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1410132"/>
                  </a:ext>
                </a:extLst>
              </a:tr>
              <a:tr h="32197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i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corsa utile (</a:t>
                      </a:r>
                      <a:r>
                        <a:rPr lang="it-IT" sz="1200" b="1" i="1" u="none" strike="noStrike" dirty="0" err="1">
                          <a:solidFill>
                            <a:schemeClr val="tx2"/>
                          </a:solidFill>
                          <a:effectLst/>
                        </a:rPr>
                        <a:t>asp</a:t>
                      </a:r>
                      <a:r>
                        <a:rPr lang="it-IT" sz="1200" b="1" i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.)</a:t>
                      </a:r>
                      <a:endParaRPr lang="it-IT" sz="1200" b="1" i="1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i="1" u="none" strike="noStrike" dirty="0">
                          <a:effectLst/>
                        </a:rPr>
                        <a:t>mm</a:t>
                      </a:r>
                      <a:endParaRPr lang="it-IT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22,0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30,8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36,0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11641902"/>
                  </a:ext>
                </a:extLst>
              </a:tr>
              <a:tr h="32197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i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h sottratta da luci</a:t>
                      </a:r>
                      <a:endParaRPr lang="it-IT" sz="1200" b="1" i="1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i="1" u="none" strike="noStrike" dirty="0">
                          <a:effectLst/>
                        </a:rPr>
                        <a:t>mm</a:t>
                      </a:r>
                      <a:endParaRPr lang="it-IT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4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4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4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5197947"/>
                  </a:ext>
                </a:extLst>
              </a:tr>
              <a:tr h="32197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1" i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cilindrata sottratta</a:t>
                      </a:r>
                      <a:endParaRPr lang="it-IT" sz="1200" b="1" i="1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i="1" u="none" strike="noStrike" dirty="0">
                          <a:effectLst/>
                        </a:rPr>
                        <a:t>%</a:t>
                      </a:r>
                      <a:endParaRPr lang="it-IT" sz="12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18%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13%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11%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9949607"/>
                  </a:ext>
                </a:extLst>
              </a:tr>
            </a:tbl>
          </a:graphicData>
        </a:graphic>
      </p:graphicFrame>
      <p:pic>
        <p:nvPicPr>
          <p:cNvPr id="9" name="Immagine 8" descr="image001">
            <a:extLst>
              <a:ext uri="{FF2B5EF4-FFF2-40B4-BE49-F238E27FC236}">
                <a16:creationId xmlns:a16="http://schemas.microsoft.com/office/drawing/2014/main" id="{9EF50FBD-B3F2-4B26-B331-61312C58C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832" y="2594099"/>
            <a:ext cx="3752336" cy="2443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64546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458293" y="198165"/>
            <a:ext cx="3024336" cy="504056"/>
          </a:xfrm>
        </p:spPr>
        <p:txBody>
          <a:bodyPr/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Progetto VIRECO</a:t>
            </a:r>
            <a:r>
              <a:rPr lang="en-US" i="1" dirty="0"/>
              <a:t> 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18" name="Segnaposto numero diapositiva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921071" y="6644948"/>
            <a:ext cx="1905000" cy="215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it-IT"/>
            </a:defPPr>
            <a:lvl1pPr marL="0" algn="ctr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742822" indent="-28570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1142802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599923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2057044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514164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97128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42840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885528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CA574C43-F946-49B0-847E-38AFFAC2DB91}" type="slidenum">
              <a:rPr lang="en-US" sz="900" smtClean="0">
                <a:solidFill>
                  <a:prstClr val="white"/>
                </a:solidFill>
              </a:rPr>
              <a:t>23</a:t>
            </a:fld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22668" y="1494309"/>
            <a:ext cx="9038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000" i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err="1">
                <a:solidFill>
                  <a:srgbClr val="0070C0"/>
                </a:solidFill>
              </a:rPr>
              <a:t>Finalizzazione</a:t>
            </a:r>
            <a:r>
              <a:rPr lang="en-US" dirty="0">
                <a:solidFill>
                  <a:srgbClr val="0070C0"/>
                </a:solidFill>
              </a:rPr>
              <a:t> SW </a:t>
            </a:r>
            <a:r>
              <a:rPr lang="en-US" dirty="0" err="1">
                <a:solidFill>
                  <a:srgbClr val="0070C0"/>
                </a:solidFill>
              </a:rPr>
              <a:t>Labview</a:t>
            </a:r>
            <a:r>
              <a:rPr lang="en-US" dirty="0">
                <a:solidFill>
                  <a:srgbClr val="0070C0"/>
                </a:solidFill>
              </a:rPr>
              <a:t> per </a:t>
            </a:r>
            <a:r>
              <a:rPr lang="en-US" dirty="0" err="1">
                <a:solidFill>
                  <a:srgbClr val="0070C0"/>
                </a:solidFill>
              </a:rPr>
              <a:t>rilevazione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pressioni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dinamiche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5B7212C-CDCD-4219-94E0-6843BBD027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33" y="1894419"/>
            <a:ext cx="6645494" cy="410112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05E04C6-A5D0-4D1E-9FFD-DB5900876C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9285" y="2153586"/>
            <a:ext cx="6551720" cy="407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08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458293" y="198165"/>
            <a:ext cx="3024336" cy="504056"/>
          </a:xfrm>
        </p:spPr>
        <p:txBody>
          <a:bodyPr/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Progetto VIRECO</a:t>
            </a:r>
            <a:r>
              <a:rPr lang="en-US" i="1" dirty="0"/>
              <a:t> 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18" name="Segnaposto numero diapositiva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921071" y="6644948"/>
            <a:ext cx="1905000" cy="215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it-IT"/>
            </a:defPPr>
            <a:lvl1pPr marL="0" algn="ctr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742822" indent="-28570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1142802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599923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2057044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514164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97128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42840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885528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CA574C43-F946-49B0-847E-38AFFAC2DB91}" type="slidenum">
              <a:rPr lang="en-US" sz="900" smtClean="0">
                <a:solidFill>
                  <a:prstClr val="white"/>
                </a:solidFill>
              </a:rPr>
              <a:t>24</a:t>
            </a:fld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22668" y="1494309"/>
            <a:ext cx="9038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000" i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err="1">
                <a:solidFill>
                  <a:srgbClr val="0070C0"/>
                </a:solidFill>
              </a:rPr>
              <a:t>Compressore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Prototipo</a:t>
            </a:r>
            <a:r>
              <a:rPr lang="en-US" dirty="0">
                <a:solidFill>
                  <a:srgbClr val="0070C0"/>
                </a:solidFill>
              </a:rPr>
              <a:t> a 4 </a:t>
            </a:r>
            <a:r>
              <a:rPr lang="en-US" dirty="0" err="1">
                <a:solidFill>
                  <a:srgbClr val="0070C0"/>
                </a:solidFill>
              </a:rPr>
              <a:t>cilindri</a:t>
            </a:r>
            <a:r>
              <a:rPr lang="en-US" dirty="0">
                <a:solidFill>
                  <a:srgbClr val="0070C0"/>
                </a:solidFill>
              </a:rPr>
              <a:t> – </a:t>
            </a:r>
            <a:r>
              <a:rPr lang="en-US" dirty="0" err="1">
                <a:solidFill>
                  <a:srgbClr val="0070C0"/>
                </a:solidFill>
              </a:rPr>
              <a:t>Pressioni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dinamiche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Tev</a:t>
            </a:r>
            <a:r>
              <a:rPr lang="en-US" dirty="0">
                <a:solidFill>
                  <a:srgbClr val="0070C0"/>
                </a:solidFill>
              </a:rPr>
              <a:t> -20°C</a:t>
            </a:r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BB0C2308-0CD3-451A-9253-72AD7F99B325}"/>
              </a:ext>
            </a:extLst>
          </p:cNvPr>
          <p:cNvGrpSpPr/>
          <p:nvPr/>
        </p:nvGrpSpPr>
        <p:grpSpPr>
          <a:xfrm>
            <a:off x="163960" y="1950802"/>
            <a:ext cx="4877999" cy="3920810"/>
            <a:chOff x="321227" y="1950802"/>
            <a:chExt cx="4877999" cy="3920810"/>
          </a:xfrm>
        </p:grpSpPr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0ADB9FCF-E3C6-49AC-9D2A-19B1FD5F3875}"/>
                </a:ext>
              </a:extLst>
            </p:cNvPr>
            <p:cNvSpPr txBox="1"/>
            <p:nvPr/>
          </p:nvSpPr>
          <p:spPr>
            <a:xfrm>
              <a:off x="1464827" y="1950802"/>
              <a:ext cx="2590800" cy="38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algn="ctr">
                <a:lnSpc>
                  <a:spcPct val="150000"/>
                </a:lnSpc>
                <a:defRPr sz="1100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r>
                <a:rPr lang="it-IT" sz="1400" dirty="0">
                  <a:solidFill>
                    <a:schemeClr val="tx2"/>
                  </a:solidFill>
                </a:rPr>
                <a:t>NO SPILLAMENTI</a:t>
              </a:r>
            </a:p>
          </p:txBody>
        </p:sp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6446BE52-3EDD-4321-88B7-BD36B8550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1227" y="2455469"/>
              <a:ext cx="4877999" cy="3416143"/>
            </a:xfrm>
            <a:prstGeom prst="rect">
              <a:avLst/>
            </a:prstGeom>
          </p:spPr>
        </p:pic>
      </p:grp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A47BFA7B-5924-4724-ABAE-46EAAEC3A698}"/>
              </a:ext>
            </a:extLst>
          </p:cNvPr>
          <p:cNvGrpSpPr/>
          <p:nvPr/>
        </p:nvGrpSpPr>
        <p:grpSpPr>
          <a:xfrm>
            <a:off x="2393081" y="1950802"/>
            <a:ext cx="4960980" cy="3897939"/>
            <a:chOff x="3607137" y="1973673"/>
            <a:chExt cx="4960980" cy="3897939"/>
          </a:xfrm>
        </p:grpSpPr>
        <p:pic>
          <p:nvPicPr>
            <p:cNvPr id="29" name="Immagine 28">
              <a:extLst>
                <a:ext uri="{FF2B5EF4-FFF2-40B4-BE49-F238E27FC236}">
                  <a16:creationId xmlns:a16="http://schemas.microsoft.com/office/drawing/2014/main" id="{E4347D49-51FD-49FD-A429-12A1F7613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07137" y="2455469"/>
              <a:ext cx="4960980" cy="3416143"/>
            </a:xfrm>
            <a:prstGeom prst="rect">
              <a:avLst/>
            </a:prstGeom>
          </p:spPr>
        </p:pic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CA4005F2-4F4F-44EA-9FB2-3CC59E07D3D8}"/>
                </a:ext>
              </a:extLst>
            </p:cNvPr>
            <p:cNvSpPr txBox="1"/>
            <p:nvPr/>
          </p:nvSpPr>
          <p:spPr>
            <a:xfrm>
              <a:off x="4674463" y="1973673"/>
              <a:ext cx="2590800" cy="38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algn="ctr">
                <a:lnSpc>
                  <a:spcPct val="150000"/>
                </a:lnSpc>
                <a:defRPr sz="1100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r>
                <a:rPr lang="it-IT" sz="1400" dirty="0">
                  <a:solidFill>
                    <a:schemeClr val="tx2"/>
                  </a:solidFill>
                </a:rPr>
                <a:t>CON SPILLAMENTO AP</a:t>
              </a:r>
            </a:p>
          </p:txBody>
        </p:sp>
      </p:grpSp>
      <p:grpSp>
        <p:nvGrpSpPr>
          <p:cNvPr id="6" name="Gruppo 5">
            <a:extLst>
              <a:ext uri="{FF2B5EF4-FFF2-40B4-BE49-F238E27FC236}">
                <a16:creationId xmlns:a16="http://schemas.microsoft.com/office/drawing/2014/main" id="{87A6C875-82CB-4CF3-BD2F-5E9052D7CA8A}"/>
              </a:ext>
            </a:extLst>
          </p:cNvPr>
          <p:cNvGrpSpPr/>
          <p:nvPr/>
        </p:nvGrpSpPr>
        <p:grpSpPr>
          <a:xfrm>
            <a:off x="4242440" y="1950802"/>
            <a:ext cx="5201230" cy="3897939"/>
            <a:chOff x="2879125" y="3681744"/>
            <a:chExt cx="5201230" cy="3897939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47A37B0D-E953-4CE4-AEF5-7FA1DC4BC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79125" y="4163540"/>
              <a:ext cx="5201230" cy="3416143"/>
            </a:xfrm>
            <a:prstGeom prst="rect">
              <a:avLst/>
            </a:prstGeom>
          </p:spPr>
        </p:pic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5DF5DB11-A092-4BBA-BC1E-3DB1BDF372A2}"/>
                </a:ext>
              </a:extLst>
            </p:cNvPr>
            <p:cNvSpPr txBox="1"/>
            <p:nvPr/>
          </p:nvSpPr>
          <p:spPr>
            <a:xfrm>
              <a:off x="4184340" y="3681744"/>
              <a:ext cx="2590800" cy="38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algn="ctr">
                <a:lnSpc>
                  <a:spcPct val="150000"/>
                </a:lnSpc>
                <a:defRPr sz="1100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r>
                <a:rPr lang="it-IT" sz="1400" dirty="0">
                  <a:solidFill>
                    <a:schemeClr val="tx2"/>
                  </a:solidFill>
                </a:rPr>
                <a:t>CON SPILLAMENTI AP e BP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370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458293" y="198165"/>
            <a:ext cx="3024336" cy="504056"/>
          </a:xfrm>
        </p:spPr>
        <p:txBody>
          <a:bodyPr/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Progetto VIRECO</a:t>
            </a:r>
            <a:r>
              <a:rPr lang="en-US" i="1" dirty="0"/>
              <a:t> 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18" name="Segnaposto numero diapositiva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921071" y="6644948"/>
            <a:ext cx="1905000" cy="215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it-IT"/>
            </a:defPPr>
            <a:lvl1pPr marL="0" algn="ctr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742822" indent="-28570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1142802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599923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2057044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514164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97128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42840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885528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CA574C43-F946-49B0-847E-38AFFAC2DB91}" type="slidenum">
              <a:rPr lang="en-US" sz="900" smtClean="0">
                <a:solidFill>
                  <a:prstClr val="white"/>
                </a:solidFill>
              </a:rPr>
              <a:t>25</a:t>
            </a:fld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22668" y="1494309"/>
            <a:ext cx="9038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000" i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err="1">
                <a:solidFill>
                  <a:srgbClr val="0070C0"/>
                </a:solidFill>
              </a:rPr>
              <a:t>Compressore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Prototipo</a:t>
            </a:r>
            <a:r>
              <a:rPr lang="en-US" dirty="0">
                <a:solidFill>
                  <a:srgbClr val="0070C0"/>
                </a:solidFill>
              </a:rPr>
              <a:t> a 4 </a:t>
            </a:r>
            <a:r>
              <a:rPr lang="en-US" dirty="0" err="1">
                <a:solidFill>
                  <a:srgbClr val="0070C0"/>
                </a:solidFill>
              </a:rPr>
              <a:t>cilindri</a:t>
            </a:r>
            <a:r>
              <a:rPr lang="en-US" dirty="0">
                <a:solidFill>
                  <a:srgbClr val="0070C0"/>
                </a:solidFill>
              </a:rPr>
              <a:t> – </a:t>
            </a:r>
            <a:r>
              <a:rPr lang="en-US" dirty="0" err="1">
                <a:solidFill>
                  <a:srgbClr val="0070C0"/>
                </a:solidFill>
              </a:rPr>
              <a:t>Pressioni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dinamiche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Tev</a:t>
            </a:r>
            <a:r>
              <a:rPr lang="en-US" dirty="0">
                <a:solidFill>
                  <a:srgbClr val="0070C0"/>
                </a:solidFill>
              </a:rPr>
              <a:t> -20°C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AB638F5F-54C6-4E9C-8605-CFF022556D50}"/>
              </a:ext>
            </a:extLst>
          </p:cNvPr>
          <p:cNvGrpSpPr/>
          <p:nvPr/>
        </p:nvGrpSpPr>
        <p:grpSpPr>
          <a:xfrm>
            <a:off x="159798" y="1950802"/>
            <a:ext cx="6889630" cy="3436157"/>
            <a:chOff x="159798" y="1950802"/>
            <a:chExt cx="6889630" cy="3436157"/>
          </a:xfrm>
        </p:grpSpPr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0ADB9FCF-E3C6-49AC-9D2A-19B1FD5F3875}"/>
                </a:ext>
              </a:extLst>
            </p:cNvPr>
            <p:cNvSpPr txBox="1"/>
            <p:nvPr/>
          </p:nvSpPr>
          <p:spPr>
            <a:xfrm>
              <a:off x="1307560" y="1950802"/>
              <a:ext cx="2590800" cy="38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algn="ctr">
                <a:lnSpc>
                  <a:spcPct val="150000"/>
                </a:lnSpc>
                <a:defRPr sz="1100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r>
                <a:rPr lang="it-IT" sz="1400" dirty="0">
                  <a:solidFill>
                    <a:schemeClr val="tx2"/>
                  </a:solidFill>
                </a:rPr>
                <a:t>NO SPILLAMENTI</a:t>
              </a:r>
            </a:p>
          </p:txBody>
        </p:sp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29A862A3-BA10-4056-A78F-6E9164875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798" y="2389277"/>
              <a:ext cx="6889630" cy="2997682"/>
            </a:xfrm>
            <a:prstGeom prst="rect">
              <a:avLst/>
            </a:prstGeom>
          </p:spPr>
        </p:pic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id="{B3D9B87A-D676-4089-B374-308217D19F2B}"/>
              </a:ext>
            </a:extLst>
          </p:cNvPr>
          <p:cNvGrpSpPr/>
          <p:nvPr/>
        </p:nvGrpSpPr>
        <p:grpSpPr>
          <a:xfrm>
            <a:off x="2365139" y="1950802"/>
            <a:ext cx="6921863" cy="3431939"/>
            <a:chOff x="2365139" y="1950802"/>
            <a:chExt cx="6921863" cy="3431939"/>
          </a:xfrm>
        </p:grpSpPr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CA4005F2-4F4F-44EA-9FB2-3CC59E07D3D8}"/>
                </a:ext>
              </a:extLst>
            </p:cNvPr>
            <p:cNvSpPr txBox="1"/>
            <p:nvPr/>
          </p:nvSpPr>
          <p:spPr>
            <a:xfrm>
              <a:off x="3460407" y="1950802"/>
              <a:ext cx="2590800" cy="38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algn="ctr">
                <a:lnSpc>
                  <a:spcPct val="150000"/>
                </a:lnSpc>
                <a:defRPr sz="1100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r>
                <a:rPr lang="it-IT" sz="1400" dirty="0">
                  <a:solidFill>
                    <a:schemeClr val="tx2"/>
                  </a:solidFill>
                </a:rPr>
                <a:t>CON SPILLAMENTO AP</a:t>
              </a:r>
            </a:p>
          </p:txBody>
        </p:sp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85D45E45-331F-425A-8E92-303F5C8F1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65139" y="2389277"/>
              <a:ext cx="6921863" cy="2993464"/>
            </a:xfrm>
            <a:prstGeom prst="rect">
              <a:avLst/>
            </a:prstGeom>
          </p:spPr>
        </p:pic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69CA56FE-0548-4DA8-9909-62BE0F4EDB85}"/>
              </a:ext>
            </a:extLst>
          </p:cNvPr>
          <p:cNvGrpSpPr/>
          <p:nvPr/>
        </p:nvGrpSpPr>
        <p:grpSpPr>
          <a:xfrm>
            <a:off x="2874439" y="1950802"/>
            <a:ext cx="6792255" cy="3431939"/>
            <a:chOff x="2874439" y="1950802"/>
            <a:chExt cx="6792255" cy="3431939"/>
          </a:xfrm>
        </p:grpSpPr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5DF5DB11-A092-4BBA-BC1E-3DB1BDF372A2}"/>
                </a:ext>
              </a:extLst>
            </p:cNvPr>
            <p:cNvSpPr txBox="1"/>
            <p:nvPr/>
          </p:nvSpPr>
          <p:spPr>
            <a:xfrm>
              <a:off x="5547655" y="1950802"/>
              <a:ext cx="2590800" cy="38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algn="ctr">
                <a:lnSpc>
                  <a:spcPct val="150000"/>
                </a:lnSpc>
                <a:defRPr sz="1100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r>
                <a:rPr lang="it-IT" sz="1400" dirty="0">
                  <a:solidFill>
                    <a:schemeClr val="tx2"/>
                  </a:solidFill>
                </a:rPr>
                <a:t>CON SPILLAMENTI AP e BP</a:t>
              </a:r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B04FCE39-BB5C-4F44-976F-943F7B938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74439" y="2392810"/>
              <a:ext cx="6792255" cy="29899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572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458293" y="198165"/>
            <a:ext cx="3024336" cy="504056"/>
          </a:xfrm>
        </p:spPr>
        <p:txBody>
          <a:bodyPr/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Progetto VIRECO</a:t>
            </a:r>
            <a:r>
              <a:rPr lang="en-US" i="1" dirty="0"/>
              <a:t> 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18" name="Segnaposto numero diapositiva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921071" y="6644948"/>
            <a:ext cx="1905000" cy="215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it-IT"/>
            </a:defPPr>
            <a:lvl1pPr marL="0" algn="ctr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742822" indent="-28570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1142802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599923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2057044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514164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97128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42840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885528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CA574C43-F946-49B0-847E-38AFFAC2DB91}" type="slidenum">
              <a:rPr lang="en-US" sz="900" smtClean="0">
                <a:solidFill>
                  <a:prstClr val="white"/>
                </a:solidFill>
              </a:rPr>
              <a:t>26</a:t>
            </a:fld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22668" y="1494309"/>
            <a:ext cx="9038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000" i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err="1">
                <a:solidFill>
                  <a:srgbClr val="0070C0"/>
                </a:solidFill>
              </a:rPr>
              <a:t>Compressore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Prototipo</a:t>
            </a:r>
            <a:r>
              <a:rPr lang="en-US" dirty="0">
                <a:solidFill>
                  <a:srgbClr val="0070C0"/>
                </a:solidFill>
              </a:rPr>
              <a:t> a 4 </a:t>
            </a:r>
            <a:r>
              <a:rPr lang="en-US" dirty="0" err="1">
                <a:solidFill>
                  <a:srgbClr val="0070C0"/>
                </a:solidFill>
              </a:rPr>
              <a:t>cilindri</a:t>
            </a:r>
            <a:r>
              <a:rPr lang="en-US" dirty="0">
                <a:solidFill>
                  <a:srgbClr val="0070C0"/>
                </a:solidFill>
              </a:rPr>
              <a:t> – </a:t>
            </a:r>
            <a:r>
              <a:rPr lang="en-US" dirty="0" err="1">
                <a:solidFill>
                  <a:srgbClr val="0070C0"/>
                </a:solidFill>
              </a:rPr>
              <a:t>Pressioni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dinamiche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Tev</a:t>
            </a:r>
            <a:r>
              <a:rPr lang="en-US" dirty="0">
                <a:solidFill>
                  <a:srgbClr val="0070C0"/>
                </a:solidFill>
              </a:rPr>
              <a:t> -20°C – </a:t>
            </a:r>
            <a:r>
              <a:rPr lang="en-US" dirty="0" err="1">
                <a:solidFill>
                  <a:srgbClr val="0070C0"/>
                </a:solidFill>
              </a:rPr>
              <a:t>dettaglio</a:t>
            </a:r>
            <a:r>
              <a:rPr lang="en-US" dirty="0">
                <a:solidFill>
                  <a:srgbClr val="0070C0"/>
                </a:solidFill>
              </a:rPr>
              <a:t> 1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ADB9FCF-E3C6-49AC-9D2A-19B1FD5F3875}"/>
              </a:ext>
            </a:extLst>
          </p:cNvPr>
          <p:cNvSpPr txBox="1"/>
          <p:nvPr/>
        </p:nvSpPr>
        <p:spPr>
          <a:xfrm>
            <a:off x="522668" y="1950802"/>
            <a:ext cx="2590800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lnSpc>
                <a:spcPct val="150000"/>
              </a:lnSpc>
              <a:defRPr sz="11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it-IT" sz="1400" dirty="0">
                <a:solidFill>
                  <a:schemeClr val="tx2"/>
                </a:solidFill>
              </a:rPr>
              <a:t>NO SPILLAMENTI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CA4005F2-4F4F-44EA-9FB2-3CC59E07D3D8}"/>
              </a:ext>
            </a:extLst>
          </p:cNvPr>
          <p:cNvSpPr txBox="1"/>
          <p:nvPr/>
        </p:nvSpPr>
        <p:spPr>
          <a:xfrm>
            <a:off x="3336120" y="1950802"/>
            <a:ext cx="2590800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lnSpc>
                <a:spcPct val="150000"/>
              </a:lnSpc>
              <a:defRPr sz="11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it-IT" sz="1400" dirty="0">
                <a:solidFill>
                  <a:schemeClr val="tx2"/>
                </a:solidFill>
              </a:rPr>
              <a:t>CON SPILLAMENTO AP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ED45212-C9CB-4EBB-BD3D-C5AA11865B75}"/>
              </a:ext>
            </a:extLst>
          </p:cNvPr>
          <p:cNvSpPr txBox="1"/>
          <p:nvPr/>
        </p:nvSpPr>
        <p:spPr>
          <a:xfrm>
            <a:off x="6003455" y="1950802"/>
            <a:ext cx="2590800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lnSpc>
                <a:spcPct val="150000"/>
              </a:lnSpc>
              <a:defRPr sz="11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it-IT" sz="1400" dirty="0">
                <a:solidFill>
                  <a:schemeClr val="tx2"/>
                </a:solidFill>
              </a:rPr>
              <a:t>CON SPILLAMENTI AP e BP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5F4BA5B-70AC-42A7-B092-ED870DB99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800" y="2332894"/>
            <a:ext cx="8476360" cy="392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339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458293" y="198165"/>
            <a:ext cx="3024336" cy="504056"/>
          </a:xfrm>
        </p:spPr>
        <p:txBody>
          <a:bodyPr/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Progetto VIRECO</a:t>
            </a:r>
            <a:r>
              <a:rPr lang="en-US" i="1" dirty="0"/>
              <a:t> 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18" name="Segnaposto numero diapositiva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921071" y="6644948"/>
            <a:ext cx="1905000" cy="215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it-IT"/>
            </a:defPPr>
            <a:lvl1pPr marL="0" algn="ctr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742822" indent="-28570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1142802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599923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2057044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514164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97128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42840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885528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CA574C43-F946-49B0-847E-38AFFAC2DB91}" type="slidenum">
              <a:rPr lang="en-US" sz="900" smtClean="0">
                <a:solidFill>
                  <a:prstClr val="white"/>
                </a:solidFill>
              </a:rPr>
              <a:t>27</a:t>
            </a:fld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22668" y="1494309"/>
            <a:ext cx="9038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000" i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err="1">
                <a:solidFill>
                  <a:srgbClr val="0070C0"/>
                </a:solidFill>
              </a:rPr>
              <a:t>Compressore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Prototipo</a:t>
            </a:r>
            <a:r>
              <a:rPr lang="en-US" dirty="0">
                <a:solidFill>
                  <a:srgbClr val="0070C0"/>
                </a:solidFill>
              </a:rPr>
              <a:t> a 4 </a:t>
            </a:r>
            <a:r>
              <a:rPr lang="en-US" dirty="0" err="1">
                <a:solidFill>
                  <a:srgbClr val="0070C0"/>
                </a:solidFill>
              </a:rPr>
              <a:t>cilindri</a:t>
            </a:r>
            <a:r>
              <a:rPr lang="en-US" dirty="0">
                <a:solidFill>
                  <a:srgbClr val="0070C0"/>
                </a:solidFill>
              </a:rPr>
              <a:t> – </a:t>
            </a:r>
            <a:r>
              <a:rPr lang="en-US" dirty="0" err="1">
                <a:solidFill>
                  <a:srgbClr val="0070C0"/>
                </a:solidFill>
              </a:rPr>
              <a:t>Pressioni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dinamiche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Tev</a:t>
            </a:r>
            <a:r>
              <a:rPr lang="en-US" dirty="0">
                <a:solidFill>
                  <a:srgbClr val="0070C0"/>
                </a:solidFill>
              </a:rPr>
              <a:t> -20°C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ADB9FCF-E3C6-49AC-9D2A-19B1FD5F3875}"/>
              </a:ext>
            </a:extLst>
          </p:cNvPr>
          <p:cNvSpPr txBox="1"/>
          <p:nvPr/>
        </p:nvSpPr>
        <p:spPr>
          <a:xfrm>
            <a:off x="522668" y="1950802"/>
            <a:ext cx="2590800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lnSpc>
                <a:spcPct val="150000"/>
              </a:lnSpc>
              <a:defRPr sz="11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it-IT" sz="1400" dirty="0">
                <a:solidFill>
                  <a:schemeClr val="tx2"/>
                </a:solidFill>
              </a:rPr>
              <a:t>NO SPILLAMENTI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CA4005F2-4F4F-44EA-9FB2-3CC59E07D3D8}"/>
              </a:ext>
            </a:extLst>
          </p:cNvPr>
          <p:cNvSpPr txBox="1"/>
          <p:nvPr/>
        </p:nvSpPr>
        <p:spPr>
          <a:xfrm>
            <a:off x="3336120" y="1950802"/>
            <a:ext cx="2590800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lnSpc>
                <a:spcPct val="150000"/>
              </a:lnSpc>
              <a:defRPr sz="11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it-IT" sz="1400" dirty="0">
                <a:solidFill>
                  <a:schemeClr val="tx2"/>
                </a:solidFill>
              </a:rPr>
              <a:t>CON SPILLAMENTO AP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ED45212-C9CB-4EBB-BD3D-C5AA11865B75}"/>
              </a:ext>
            </a:extLst>
          </p:cNvPr>
          <p:cNvSpPr txBox="1"/>
          <p:nvPr/>
        </p:nvSpPr>
        <p:spPr>
          <a:xfrm>
            <a:off x="6003455" y="1950802"/>
            <a:ext cx="2590800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lnSpc>
                <a:spcPct val="150000"/>
              </a:lnSpc>
              <a:defRPr sz="11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it-IT" sz="1400" dirty="0">
                <a:solidFill>
                  <a:schemeClr val="tx2"/>
                </a:solidFill>
              </a:rPr>
              <a:t>CON SPILLAMENTI AP e BP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E41BBE8-7028-416A-BF12-7493A1432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620" y="2830932"/>
            <a:ext cx="2515500" cy="27599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A3BF04A-A353-4F20-B870-505F6C570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3105" y="2869532"/>
            <a:ext cx="2470350" cy="26827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FEF553A-7EB2-4B2B-B584-3404A0DA1B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9220" y="2830932"/>
            <a:ext cx="2392950" cy="269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7885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923403" y="2001513"/>
            <a:ext cx="52565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STUDIO TERMODINAMICO E FLUIDODINAMICO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DEFINIZIONE CONDIZIONI OTTIMALI DI FUNZIONAMENTO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ELABORAZIONE DI NUOVE SOLUZIONI COSTRUTTIVE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EVENTUALE PROTOTIPAZIONE</a:t>
            </a:r>
            <a:endParaRPr lang="en-US" sz="16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755175" y="3453183"/>
            <a:ext cx="5690666" cy="296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PROGETTAZIONE BANCO DI TEST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PROGETTAZIONE PROTOTIPO A 2 CILINDRI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PROGETTAZIONE SOFTWARE DI GESTIONE DEL BANCO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INSTALLAZIONE E COMMISSIONING  BANCO DI TEST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SPERIMENTAZIONE SU BANCO CON PROTOTIPO A 2 CILINDRI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ELABORAZIONE DEI RISULTATI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PROGETTAZIONE PROTOTIPO A 4 CILINDRI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SPERIMENTAZIONE SU BANCO CON PROTOTIPO A 4 CILINDRI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ELABORAZIONE DEI RISULTATI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22668" y="1494309"/>
            <a:ext cx="7200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000" i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>
                <a:solidFill>
                  <a:srgbClr val="0070C0"/>
                </a:solidFill>
              </a:rPr>
              <a:t>PROGETTO R&amp;S – Status finale 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1098253" y="2151166"/>
            <a:ext cx="1368152" cy="540054"/>
            <a:chOff x="1458293" y="2934469"/>
            <a:chExt cx="1368152" cy="540054"/>
          </a:xfrm>
        </p:grpSpPr>
        <p:sp>
          <p:nvSpPr>
            <p:cNvPr id="7" name="Rettangolo arrotondato 6"/>
            <p:cNvSpPr/>
            <p:nvPr/>
          </p:nvSpPr>
          <p:spPr>
            <a:xfrm>
              <a:off x="1458293" y="2934469"/>
              <a:ext cx="1368152" cy="540054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1530301" y="3058740"/>
              <a:ext cx="12080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>
                <a:defRPr sz="2000" i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pPr algn="ctr"/>
              <a:r>
                <a:rPr lang="it-IT" sz="1400" b="1" dirty="0">
                  <a:solidFill>
                    <a:schemeClr val="bg1"/>
                  </a:solidFill>
                  <a:effectLst/>
                </a:rPr>
                <a:t>WP1 RICERCA</a:t>
              </a:r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1882967" y="3547091"/>
            <a:ext cx="1368152" cy="540054"/>
            <a:chOff x="1458293" y="2934469"/>
            <a:chExt cx="1368152" cy="540054"/>
          </a:xfrm>
        </p:grpSpPr>
        <p:sp>
          <p:nvSpPr>
            <p:cNvPr id="10" name="Rettangolo arrotondato 9"/>
            <p:cNvSpPr/>
            <p:nvPr/>
          </p:nvSpPr>
          <p:spPr>
            <a:xfrm>
              <a:off x="1458293" y="2934469"/>
              <a:ext cx="1368152" cy="540054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1530301" y="3058740"/>
              <a:ext cx="12080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>
                <a:defRPr sz="2000" i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pPr algn="ctr"/>
              <a:r>
                <a:rPr lang="it-IT" sz="1400" b="1" dirty="0">
                  <a:solidFill>
                    <a:schemeClr val="bg1"/>
                  </a:solidFill>
                  <a:effectLst/>
                </a:rPr>
                <a:t>WP2 RICERCA</a:t>
              </a:r>
            </a:p>
          </p:txBody>
        </p:sp>
      </p:grpSp>
      <p:sp>
        <p:nvSpPr>
          <p:cNvPr id="1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458293" y="198165"/>
            <a:ext cx="3024336" cy="504056"/>
          </a:xfrm>
        </p:spPr>
        <p:txBody>
          <a:bodyPr/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Progetto VIRECO</a:t>
            </a:r>
            <a:r>
              <a:rPr lang="en-US" i="1" dirty="0"/>
              <a:t> 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13" name="Segnaposto numero diapositiva 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3921071" y="6644948"/>
            <a:ext cx="1905000" cy="215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it-IT"/>
            </a:defPPr>
            <a:lvl1pPr marL="0" algn="ctr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742822" indent="-28570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1142802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599923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2057044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514164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97128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42840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885528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8AAAFC53-9443-42B5-9185-37DC5FC14031}" type="slidenum">
              <a:rPr lang="en-US" sz="900" smtClean="0">
                <a:solidFill>
                  <a:prstClr val="white"/>
                </a:solidFill>
              </a:rPr>
              <a:t>28</a:t>
            </a:fld>
            <a:endParaRPr lang="en-US" sz="900" dirty="0">
              <a:solidFill>
                <a:prstClr val="white"/>
              </a:solidFill>
            </a:endParaRPr>
          </a:p>
        </p:txBody>
      </p:sp>
      <p:graphicFrame>
        <p:nvGraphicFramePr>
          <p:cNvPr id="14" name="Oggetto 13">
            <a:hlinkClick r:id="" action="ppaction://ole?verb=1"/>
            <a:extLst>
              <a:ext uri="{FF2B5EF4-FFF2-40B4-BE49-F238E27FC236}">
                <a16:creationId xmlns:a16="http://schemas.microsoft.com/office/drawing/2014/main" id="{42D96EAA-7176-4C4F-9E8C-0535C017E4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8109137"/>
              </p:ext>
            </p:extLst>
          </p:nvPr>
        </p:nvGraphicFramePr>
        <p:xfrm>
          <a:off x="8316913" y="2343150"/>
          <a:ext cx="3810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7" name="Worksheet" showAsIcon="1" r:id="rId5" imgW="380941" imgH="771525" progId="Excel.Sheet.12">
                  <p:embed/>
                </p:oleObj>
              </mc:Choice>
              <mc:Fallback>
                <p:oleObj name="Worksheet" showAsIcon="1" r:id="rId5" imgW="380941" imgH="771525" progId="Excel.Sheet.12">
                  <p:embed/>
                  <p:pic>
                    <p:nvPicPr>
                      <p:cNvPr id="14" name="Oggetto 13">
                        <a:hlinkClick r:id="" action="ppaction://ole?verb=1"/>
                        <a:extLst>
                          <a:ext uri="{FF2B5EF4-FFF2-40B4-BE49-F238E27FC236}">
                            <a16:creationId xmlns:a16="http://schemas.microsoft.com/office/drawing/2014/main" id="{42D96EAA-7176-4C4F-9E8C-0535C017E4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16913" y="2343150"/>
                        <a:ext cx="3810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42881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458293" y="198165"/>
            <a:ext cx="3024336" cy="504056"/>
          </a:xfrm>
        </p:spPr>
        <p:txBody>
          <a:bodyPr/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Progetto VIRECO</a:t>
            </a:r>
            <a:r>
              <a:rPr lang="en-US" i="1" dirty="0"/>
              <a:t> 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22668" y="1494309"/>
            <a:ext cx="9000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000" i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>
                <a:solidFill>
                  <a:srgbClr val="0070C0"/>
                </a:solidFill>
              </a:rPr>
              <a:t>PROGETTO R&amp;S – INCREMENTO OCCUPAZIONALE PER PROGETTO VIRECO</a:t>
            </a:r>
          </a:p>
        </p:txBody>
      </p:sp>
      <p:sp>
        <p:nvSpPr>
          <p:cNvPr id="5" name="Rectangle 50"/>
          <p:cNvSpPr>
            <a:spLocks noChangeArrowheads="1"/>
          </p:cNvSpPr>
          <p:nvPr/>
        </p:nvSpPr>
        <p:spPr bwMode="auto">
          <a:xfrm>
            <a:off x="1673171" y="1284486"/>
            <a:ext cx="9685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6" name="Rectangle 55"/>
          <p:cNvSpPr>
            <a:spLocks noChangeArrowheads="1"/>
          </p:cNvSpPr>
          <p:nvPr/>
        </p:nvSpPr>
        <p:spPr bwMode="auto">
          <a:xfrm>
            <a:off x="1673171" y="1741686"/>
            <a:ext cx="96853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9610" y="3582541"/>
            <a:ext cx="1680394" cy="666715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21" y="2351619"/>
            <a:ext cx="1104900" cy="592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9" descr="d48b2026a592655d0fb66527577165411ef91a81@zimbr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429" y="5133215"/>
            <a:ext cx="2911475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uppo 9"/>
          <p:cNvGrpSpPr/>
          <p:nvPr/>
        </p:nvGrpSpPr>
        <p:grpSpPr>
          <a:xfrm>
            <a:off x="3908687" y="2257863"/>
            <a:ext cx="2758198" cy="686211"/>
            <a:chOff x="522668" y="2649542"/>
            <a:chExt cx="3120068" cy="1248365"/>
          </a:xfrm>
          <a:solidFill>
            <a:schemeClr val="accent1">
              <a:hueOff val="0"/>
              <a:satOff val="0"/>
              <a:lumOff val="0"/>
            </a:schemeClr>
          </a:solidFill>
        </p:grpSpPr>
        <p:sp>
          <p:nvSpPr>
            <p:cNvPr id="11" name="Rettangolo arrotondato 10"/>
            <p:cNvSpPr/>
            <p:nvPr/>
          </p:nvSpPr>
          <p:spPr>
            <a:xfrm>
              <a:off x="522668" y="2649542"/>
              <a:ext cx="3110850" cy="12483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526935" y="2988731"/>
              <a:ext cx="3115801" cy="559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>
                <a:defRPr sz="2000" i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pPr algn="ctr"/>
              <a:r>
                <a:rPr lang="it-IT" sz="1400" b="1" dirty="0">
                  <a:solidFill>
                    <a:schemeClr val="bg1"/>
                  </a:solidFill>
                  <a:effectLst/>
                </a:rPr>
                <a:t>n. 1 Ingegneri</a:t>
              </a:r>
            </a:p>
          </p:txBody>
        </p:sp>
      </p:grpSp>
      <p:grpSp>
        <p:nvGrpSpPr>
          <p:cNvPr id="13" name="Gruppo 12"/>
          <p:cNvGrpSpPr/>
          <p:nvPr/>
        </p:nvGrpSpPr>
        <p:grpSpPr>
          <a:xfrm>
            <a:off x="4989783" y="3545766"/>
            <a:ext cx="2758198" cy="686211"/>
            <a:chOff x="522668" y="2649542"/>
            <a:chExt cx="3120068" cy="1248365"/>
          </a:xfrm>
          <a:solidFill>
            <a:schemeClr val="accent1">
              <a:hueOff val="0"/>
              <a:satOff val="0"/>
              <a:lumOff val="0"/>
            </a:schemeClr>
          </a:solidFill>
        </p:grpSpPr>
        <p:sp>
          <p:nvSpPr>
            <p:cNvPr id="14" name="Rettangolo arrotondato 13"/>
            <p:cNvSpPr/>
            <p:nvPr/>
          </p:nvSpPr>
          <p:spPr>
            <a:xfrm>
              <a:off x="522668" y="2649542"/>
              <a:ext cx="3110850" cy="12483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CasellaDiTesto 14"/>
            <p:cNvSpPr txBox="1"/>
            <p:nvPr/>
          </p:nvSpPr>
          <p:spPr>
            <a:xfrm>
              <a:off x="526935" y="2988731"/>
              <a:ext cx="3115801" cy="559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>
                <a:defRPr sz="2000" i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pPr algn="ctr"/>
              <a:r>
                <a:rPr lang="it-IT" sz="1400" b="1" dirty="0">
                  <a:solidFill>
                    <a:schemeClr val="bg1"/>
                  </a:solidFill>
                  <a:effectLst/>
                </a:rPr>
                <a:t>n. 2 Ingegneri</a:t>
              </a:r>
            </a:p>
          </p:txBody>
        </p:sp>
      </p:grpSp>
      <p:pic>
        <p:nvPicPr>
          <p:cNvPr id="19" name="Immagin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411" y="1991064"/>
            <a:ext cx="884361" cy="953010"/>
          </a:xfrm>
          <a:prstGeom prst="rect">
            <a:avLst/>
          </a:prstGeom>
        </p:spPr>
      </p:pic>
      <p:sp>
        <p:nvSpPr>
          <p:cNvPr id="20" name="Segnaposto numero diapositiva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921071" y="6644948"/>
            <a:ext cx="1905000" cy="215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it-IT"/>
            </a:defPPr>
            <a:lvl1pPr marL="0" algn="ctr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742822" indent="-28570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1142802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599923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2057044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514164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97128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42840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885528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715DE214-DFAD-4B1C-A17F-B4D816EECBC5}" type="slidenum">
              <a:rPr lang="en-US" sz="900" smtClean="0">
                <a:solidFill>
                  <a:prstClr val="white"/>
                </a:solidFill>
              </a:rPr>
              <a:t>29</a:t>
            </a:fld>
            <a:endParaRPr lang="en-US" sz="900" dirty="0">
              <a:solidFill>
                <a:prstClr val="white"/>
              </a:solidFill>
            </a:endParaRPr>
          </a:p>
        </p:txBody>
      </p: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CA059C8E-421D-42E8-B960-FEF3F75BD046}"/>
              </a:ext>
            </a:extLst>
          </p:cNvPr>
          <p:cNvGrpSpPr/>
          <p:nvPr/>
        </p:nvGrpSpPr>
        <p:grpSpPr>
          <a:xfrm>
            <a:off x="6066393" y="5133215"/>
            <a:ext cx="2758198" cy="686211"/>
            <a:chOff x="522668" y="2649542"/>
            <a:chExt cx="3120068" cy="1248365"/>
          </a:xfrm>
          <a:solidFill>
            <a:schemeClr val="accent1">
              <a:hueOff val="0"/>
              <a:satOff val="0"/>
              <a:lumOff val="0"/>
            </a:schemeClr>
          </a:solidFill>
        </p:grpSpPr>
        <p:sp>
          <p:nvSpPr>
            <p:cNvPr id="25" name="Rettangolo arrotondato 13">
              <a:extLst>
                <a:ext uri="{FF2B5EF4-FFF2-40B4-BE49-F238E27FC236}">
                  <a16:creationId xmlns:a16="http://schemas.microsoft.com/office/drawing/2014/main" id="{ED7A2405-04A1-46C5-B836-3E0DB1FE380E}"/>
                </a:ext>
              </a:extLst>
            </p:cNvPr>
            <p:cNvSpPr/>
            <p:nvPr/>
          </p:nvSpPr>
          <p:spPr>
            <a:xfrm>
              <a:off x="522668" y="2649542"/>
              <a:ext cx="3110850" cy="124836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B5919AB5-936B-4E0F-A4FA-1747EC63E0D9}"/>
                </a:ext>
              </a:extLst>
            </p:cNvPr>
            <p:cNvSpPr txBox="1"/>
            <p:nvPr/>
          </p:nvSpPr>
          <p:spPr>
            <a:xfrm>
              <a:off x="526935" y="2988731"/>
              <a:ext cx="3115801" cy="559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>
                <a:defRPr sz="2000" i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pPr algn="ctr"/>
              <a:r>
                <a:rPr lang="it-IT" sz="1400" b="1" dirty="0">
                  <a:solidFill>
                    <a:schemeClr val="bg1"/>
                  </a:solidFill>
                  <a:effectLst/>
                </a:rPr>
                <a:t>n. 1 Ingegnere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66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3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3921071" y="6644948"/>
            <a:ext cx="1905000" cy="215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it-IT"/>
            </a:defPPr>
            <a:lvl1pPr marL="0" algn="ctr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742822" indent="-28570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1142802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599923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2057044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514164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97128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42840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885528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27339E25-DCDF-4E03-90D5-DC679D934395}" type="slidenum">
              <a:rPr lang="en-US" sz="900" smtClean="0">
                <a:solidFill>
                  <a:prstClr val="white"/>
                </a:solidFill>
              </a:rPr>
              <a:pPr>
                <a:defRPr/>
              </a:pPr>
              <a:t>3</a:t>
            </a:fld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458293" y="198165"/>
            <a:ext cx="3024336" cy="504056"/>
          </a:xfrm>
        </p:spPr>
        <p:txBody>
          <a:bodyPr/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Progetto VIRECO</a:t>
            </a:r>
            <a:r>
              <a:rPr lang="en-US" i="1" dirty="0"/>
              <a:t> 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22668" y="1494309"/>
            <a:ext cx="8496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000" i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>
                <a:solidFill>
                  <a:srgbClr val="0070C0"/>
                </a:solidFill>
              </a:rPr>
              <a:t>CONCEPT – </a:t>
            </a:r>
            <a:r>
              <a:rPr lang="en-US" dirty="0" err="1">
                <a:solidFill>
                  <a:srgbClr val="0070C0"/>
                </a:solidFill>
              </a:rPr>
              <a:t>Riduzione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Lavoro</a:t>
            </a:r>
            <a:r>
              <a:rPr lang="en-US" dirty="0">
                <a:solidFill>
                  <a:srgbClr val="0070C0"/>
                </a:solidFill>
              </a:rPr>
              <a:t> di </a:t>
            </a:r>
            <a:r>
              <a:rPr lang="en-US" dirty="0" err="1">
                <a:solidFill>
                  <a:srgbClr val="0070C0"/>
                </a:solidFill>
              </a:rPr>
              <a:t>Compressione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dirty="0" err="1">
                <a:solidFill>
                  <a:srgbClr val="0070C0"/>
                </a:solidFill>
              </a:rPr>
              <a:t>Realizzazione</a:t>
            </a:r>
            <a:r>
              <a:rPr lang="en-US" dirty="0">
                <a:solidFill>
                  <a:srgbClr val="0070C0"/>
                </a:solidFill>
              </a:rPr>
              <a:t> Luci di </a:t>
            </a:r>
            <a:r>
              <a:rPr lang="en-US" dirty="0" err="1">
                <a:solidFill>
                  <a:srgbClr val="0070C0"/>
                </a:solidFill>
              </a:rPr>
              <a:t>Iniezione</a:t>
            </a:r>
            <a:endParaRPr lang="en-US" dirty="0">
              <a:solidFill>
                <a:srgbClr val="0070C0"/>
              </a:solidFill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390678" y="2085898"/>
            <a:ext cx="8556447" cy="1064595"/>
            <a:chOff x="390678" y="2085898"/>
            <a:chExt cx="8556447" cy="1064595"/>
          </a:xfrm>
        </p:grpSpPr>
        <p:grpSp>
          <p:nvGrpSpPr>
            <p:cNvPr id="6" name="Gruppo 5"/>
            <p:cNvGrpSpPr/>
            <p:nvPr/>
          </p:nvGrpSpPr>
          <p:grpSpPr>
            <a:xfrm>
              <a:off x="390678" y="2085898"/>
              <a:ext cx="4506728" cy="1064595"/>
              <a:chOff x="4966055" y="3156687"/>
              <a:chExt cx="4506728" cy="1064595"/>
            </a:xfrm>
          </p:grpSpPr>
          <p:sp>
            <p:nvSpPr>
              <p:cNvPr id="11" name="Ovale 10"/>
              <p:cNvSpPr/>
              <p:nvPr/>
            </p:nvSpPr>
            <p:spPr>
              <a:xfrm>
                <a:off x="4966055" y="3156687"/>
                <a:ext cx="4506728" cy="1064595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" name="CasellaDiTesto 11"/>
              <p:cNvSpPr txBox="1"/>
              <p:nvPr/>
            </p:nvSpPr>
            <p:spPr>
              <a:xfrm>
                <a:off x="5287002" y="3312165"/>
                <a:ext cx="3727293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it-IT"/>
                </a:defPPr>
                <a:lvl1pPr>
                  <a:defRPr sz="2000" i="1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lvl1pPr>
              </a:lstStyle>
              <a:p>
                <a:pPr algn="ctr"/>
                <a:r>
                  <a:rPr lang="en-US" sz="1400" b="1" dirty="0">
                    <a:solidFill>
                      <a:schemeClr val="bg1"/>
                    </a:solidFill>
                  </a:rPr>
                  <a:t>LE INIEZIONI DAGLI SPILLAMENTI INCREMENTANO </a:t>
                </a:r>
              </a:p>
              <a:p>
                <a:pPr algn="ctr"/>
                <a:r>
                  <a:rPr lang="en-US" sz="1400" b="1" dirty="0">
                    <a:solidFill>
                      <a:schemeClr val="bg1"/>
                    </a:solidFill>
                  </a:rPr>
                  <a:t>LA PRESSIONE DI INIZIO COMPRESSIONE</a:t>
                </a:r>
              </a:p>
            </p:txBody>
          </p:sp>
        </p:grpSp>
        <p:grpSp>
          <p:nvGrpSpPr>
            <p:cNvPr id="7" name="Gruppo 6"/>
            <p:cNvGrpSpPr/>
            <p:nvPr/>
          </p:nvGrpSpPr>
          <p:grpSpPr>
            <a:xfrm>
              <a:off x="5562749" y="2167529"/>
              <a:ext cx="3384376" cy="901331"/>
              <a:chOff x="4966055" y="3156687"/>
              <a:chExt cx="4506728" cy="1064595"/>
            </a:xfrm>
          </p:grpSpPr>
          <p:sp>
            <p:nvSpPr>
              <p:cNvPr id="9" name="Ovale 8"/>
              <p:cNvSpPr/>
              <p:nvPr/>
            </p:nvSpPr>
            <p:spPr>
              <a:xfrm>
                <a:off x="4966055" y="3156687"/>
                <a:ext cx="4506728" cy="1064595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" name="CasellaDiTesto 9"/>
              <p:cNvSpPr txBox="1"/>
              <p:nvPr/>
            </p:nvSpPr>
            <p:spPr>
              <a:xfrm>
                <a:off x="5349606" y="3401032"/>
                <a:ext cx="3727293" cy="519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it-IT"/>
                </a:defPPr>
                <a:lvl1pPr>
                  <a:defRPr sz="2000" i="1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lvl1pPr>
              </a:lstStyle>
              <a:p>
                <a:pPr algn="ctr"/>
                <a:r>
                  <a:rPr lang="en-US" sz="1400" b="1" dirty="0">
                    <a:solidFill>
                      <a:schemeClr val="bg1"/>
                    </a:solidFill>
                  </a:rPr>
                  <a:t>RIDUZIONE DEL RAPPORTO DI COMPRESSIONE</a:t>
                </a:r>
              </a:p>
            </p:txBody>
          </p:sp>
        </p:grpSp>
        <p:sp>
          <p:nvSpPr>
            <p:cNvPr id="8" name="Freccia a destra 7"/>
            <p:cNvSpPr/>
            <p:nvPr/>
          </p:nvSpPr>
          <p:spPr>
            <a:xfrm>
              <a:off x="5058693" y="2406540"/>
              <a:ext cx="360040" cy="423308"/>
            </a:xfrm>
            <a:prstGeom prst="right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3" name="Gruppo 12"/>
          <p:cNvGrpSpPr>
            <a:grpSpLocks noChangeAspect="1"/>
          </p:cNvGrpSpPr>
          <p:nvPr/>
        </p:nvGrpSpPr>
        <p:grpSpPr>
          <a:xfrm>
            <a:off x="973688" y="3423769"/>
            <a:ext cx="7613397" cy="2595346"/>
            <a:chOff x="-829495" y="2068760"/>
            <a:chExt cx="7613397" cy="2595346"/>
          </a:xfrm>
        </p:grpSpPr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829495" y="2068760"/>
              <a:ext cx="1587588" cy="1995183"/>
            </a:xfrm>
            <a:prstGeom prst="rect">
              <a:avLst/>
            </a:prstGeom>
          </p:spPr>
        </p:pic>
        <p:pic>
          <p:nvPicPr>
            <p:cNvPr id="15" name="Immagin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1276" y="2263896"/>
              <a:ext cx="1654795" cy="1800046"/>
            </a:xfrm>
            <a:prstGeom prst="rect">
              <a:avLst/>
            </a:prstGeom>
          </p:spPr>
        </p:pic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41957" y="2253501"/>
              <a:ext cx="1501444" cy="1886188"/>
            </a:xfrm>
            <a:prstGeom prst="rect">
              <a:avLst/>
            </a:prstGeom>
          </p:spPr>
        </p:pic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02819" y="2253501"/>
              <a:ext cx="1554669" cy="1760075"/>
            </a:xfrm>
            <a:prstGeom prst="rect">
              <a:avLst/>
            </a:prstGeom>
          </p:spPr>
        </p:pic>
        <p:sp>
          <p:nvSpPr>
            <p:cNvPr id="18" name="CasellaDiTesto 17"/>
            <p:cNvSpPr txBox="1"/>
            <p:nvPr/>
          </p:nvSpPr>
          <p:spPr>
            <a:xfrm>
              <a:off x="-710361" y="4063943"/>
              <a:ext cx="122413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1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FASE 1 ASPIRAZIONE</a:t>
              </a:r>
              <a:endParaRPr lang="en-US" sz="11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CasellaDiTesto 18"/>
            <p:cNvSpPr txBox="1"/>
            <p:nvPr/>
          </p:nvSpPr>
          <p:spPr>
            <a:xfrm>
              <a:off x="973386" y="4063942"/>
              <a:ext cx="187220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1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FASE 2 </a:t>
              </a:r>
            </a:p>
            <a:p>
              <a:pPr algn="ctr"/>
              <a:r>
                <a:rPr lang="it-IT" sz="11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INGRESSO PRIMA INIEZIONE</a:t>
              </a:r>
              <a:endParaRPr lang="en-US" sz="11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CasellaDiTesto 19"/>
            <p:cNvSpPr txBox="1"/>
            <p:nvPr/>
          </p:nvSpPr>
          <p:spPr>
            <a:xfrm>
              <a:off x="3080040" y="4063942"/>
              <a:ext cx="197352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1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FASE 3</a:t>
              </a:r>
            </a:p>
            <a:p>
              <a:pPr algn="ctr"/>
              <a:r>
                <a:rPr lang="it-IT" sz="11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INGRESSO SECONDA INIEZIONE</a:t>
              </a:r>
            </a:p>
            <a:p>
              <a:pPr algn="ctr"/>
              <a:r>
                <a:rPr lang="it-IT" sz="11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INIZIO COMPRESSIONE</a:t>
              </a:r>
              <a:endParaRPr lang="en-US" sz="11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CasellaDiTesto 20"/>
            <p:cNvSpPr txBox="1"/>
            <p:nvPr/>
          </p:nvSpPr>
          <p:spPr>
            <a:xfrm>
              <a:off x="4975617" y="4063942"/>
              <a:ext cx="180828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1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FASE 4</a:t>
              </a:r>
            </a:p>
            <a:p>
              <a:pPr algn="ctr"/>
              <a:r>
                <a:rPr lang="it-IT" sz="11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FINE COMPRESSIONE</a:t>
              </a:r>
            </a:p>
          </p:txBody>
        </p:sp>
      </p:grpSp>
      <p:sp>
        <p:nvSpPr>
          <p:cNvPr id="22" name="CasellaDiTesto 21"/>
          <p:cNvSpPr txBox="1"/>
          <p:nvPr/>
        </p:nvSpPr>
        <p:spPr>
          <a:xfrm>
            <a:off x="1539550" y="3969003"/>
            <a:ext cx="45586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it-IT" sz="11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1100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4122828" y="4179888"/>
            <a:ext cx="4558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it-IT" sz="11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SP2</a:t>
            </a:r>
            <a:endParaRPr lang="en-US" sz="1100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4962869" y="4226937"/>
            <a:ext cx="4558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it-IT" sz="11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SP1</a:t>
            </a:r>
            <a:endParaRPr lang="en-US" sz="1100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3408074" y="4096132"/>
            <a:ext cx="45586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it-IT" sz="1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7434957" y="3992094"/>
            <a:ext cx="45586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it-IT" sz="11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1100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5562749" y="3981898"/>
            <a:ext cx="51481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 &gt; P</a:t>
            </a:r>
            <a:r>
              <a:rPr lang="it-IT" sz="11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1100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Esplosione 1 27"/>
          <p:cNvSpPr/>
          <p:nvPr/>
        </p:nvSpPr>
        <p:spPr>
          <a:xfrm>
            <a:off x="5418733" y="3875712"/>
            <a:ext cx="757061" cy="498917"/>
          </a:xfrm>
          <a:prstGeom prst="irregularSeal1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50434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343924" y="2131688"/>
            <a:ext cx="6468426" cy="296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STUDIO AZIONI CORRETTIVE PER LE CRITICITA’ RESIDUE </a:t>
            </a:r>
            <a:r>
              <a:rPr lang="en-US" sz="1400" b="1" i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già</a:t>
            </a:r>
            <a:r>
              <a:rPr lang="en-US" sz="14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progress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PROGETTAZIONE MODELLO 3D COMPRESSORE INDUSTRIALE PER REALIZZAZIONE TRAMITE FUSIONE </a:t>
            </a:r>
            <a:r>
              <a:rPr lang="en-US" sz="1400" b="1" i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già</a:t>
            </a:r>
            <a:r>
              <a:rPr lang="en-US" sz="14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progress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REALIZZAZIONE PRIMO COMPRESSORE PROTOTIPO INDUSTRIALE  </a:t>
            </a:r>
            <a:r>
              <a:rPr lang="en-US" sz="1400" b="1" i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entro</a:t>
            </a:r>
            <a:r>
              <a:rPr lang="en-US" sz="14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b="1" i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giugno</a:t>
            </a:r>
            <a:r>
              <a:rPr lang="en-US" sz="14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2021</a:t>
            </a:r>
          </a:p>
          <a:p>
            <a:pPr marL="75887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Performance tests</a:t>
            </a:r>
          </a:p>
          <a:p>
            <a:pPr marL="75887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run tests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PRODUZIONE COMPRESSORI PER UNITA’ FRIGORIFERE &lt; 1kW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4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PRODUZIONE COMPRESSORI PER UNITA’ FRIGORIFERE &gt; 1kW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22668" y="1494309"/>
            <a:ext cx="7200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000" i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>
                <a:solidFill>
                  <a:srgbClr val="0070C0"/>
                </a:solidFill>
              </a:rPr>
              <a:t>Post </a:t>
            </a:r>
            <a:r>
              <a:rPr lang="en-US" dirty="0" err="1">
                <a:solidFill>
                  <a:srgbClr val="0070C0"/>
                </a:solidFill>
              </a:rPr>
              <a:t>Progetto</a:t>
            </a:r>
            <a:r>
              <a:rPr lang="en-US" dirty="0">
                <a:solidFill>
                  <a:srgbClr val="0070C0"/>
                </a:solidFill>
              </a:rPr>
              <a:t> R&amp;S – </a:t>
            </a:r>
            <a:r>
              <a:rPr lang="en-US" dirty="0" err="1">
                <a:solidFill>
                  <a:srgbClr val="0070C0"/>
                </a:solidFill>
              </a:rPr>
              <a:t>Fasi</a:t>
            </a:r>
            <a:r>
              <a:rPr lang="en-US" dirty="0">
                <a:solidFill>
                  <a:srgbClr val="0070C0"/>
                </a:solidFill>
              </a:rPr>
              <a:t> per </a:t>
            </a:r>
            <a:r>
              <a:rPr lang="en-US" dirty="0" err="1">
                <a:solidFill>
                  <a:srgbClr val="0070C0"/>
                </a:solidFill>
              </a:rPr>
              <a:t>industrializzazione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progetto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458293" y="198165"/>
            <a:ext cx="3024336" cy="504056"/>
          </a:xfrm>
        </p:spPr>
        <p:txBody>
          <a:bodyPr/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Progetto VIRECO</a:t>
            </a:r>
            <a:r>
              <a:rPr lang="en-US" i="1" dirty="0"/>
              <a:t> 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13" name="Segnaposto numero diapositiva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921071" y="6644948"/>
            <a:ext cx="1905000" cy="215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it-IT"/>
            </a:defPPr>
            <a:lvl1pPr marL="0" algn="ctr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742822" indent="-28570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1142802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599923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2057044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514164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97128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42840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885528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8AAAFC53-9443-42B5-9185-37DC5FC14031}" type="slidenum">
              <a:rPr lang="en-US" sz="900" smtClean="0">
                <a:solidFill>
                  <a:prstClr val="white"/>
                </a:solidFill>
              </a:rPr>
              <a:t>30</a:t>
            </a:fld>
            <a:endParaRPr lang="en-US" sz="9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8491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522668" y="1494309"/>
            <a:ext cx="8202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000" i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>
                <a:solidFill>
                  <a:srgbClr val="0070C0"/>
                </a:solidFill>
              </a:rPr>
              <a:t>Design </a:t>
            </a:r>
            <a:r>
              <a:rPr lang="en-US" dirty="0" err="1">
                <a:solidFill>
                  <a:srgbClr val="0070C0"/>
                </a:solidFill>
              </a:rPr>
              <a:t>nuovi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pistoni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458293" y="198165"/>
            <a:ext cx="3024336" cy="504056"/>
          </a:xfrm>
        </p:spPr>
        <p:txBody>
          <a:bodyPr/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Progetto VIRECO</a:t>
            </a:r>
            <a:r>
              <a:rPr lang="en-US" i="1" dirty="0"/>
              <a:t> 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13" name="Segnaposto numero diapositiva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921071" y="6644948"/>
            <a:ext cx="1905000" cy="215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it-IT"/>
            </a:defPPr>
            <a:lvl1pPr marL="0" algn="ctr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742822" indent="-28570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1142802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599923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2057044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514164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97128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42840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885528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8AAAFC53-9443-42B5-9185-37DC5FC14031}" type="slidenum">
              <a:rPr lang="en-US" sz="900" smtClean="0">
                <a:solidFill>
                  <a:prstClr val="white"/>
                </a:solidFill>
              </a:rPr>
              <a:t>31</a:t>
            </a:fld>
            <a:endParaRPr lang="en-US" sz="900" dirty="0">
              <a:solidFill>
                <a:prstClr val="white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C1751A5-38A9-479B-87BC-16C8C397A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6300" y="3320306"/>
            <a:ext cx="72738" cy="23643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F7F3E6E-DC63-4B62-B988-E565E04042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262" y="1985510"/>
            <a:ext cx="6176414" cy="229116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796378E-60E8-4461-8D8D-7F1AF83C46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9685" y="3131091"/>
            <a:ext cx="4717223" cy="264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15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522668" y="1494309"/>
            <a:ext cx="8202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000" i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>
                <a:solidFill>
                  <a:srgbClr val="0070C0"/>
                </a:solidFill>
              </a:rPr>
              <a:t>Design </a:t>
            </a:r>
            <a:r>
              <a:rPr lang="en-US" dirty="0" err="1">
                <a:solidFill>
                  <a:srgbClr val="0070C0"/>
                </a:solidFill>
              </a:rPr>
              <a:t>nuovi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pistoni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458293" y="198165"/>
            <a:ext cx="3024336" cy="504056"/>
          </a:xfrm>
        </p:spPr>
        <p:txBody>
          <a:bodyPr/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Progetto VIRECO</a:t>
            </a:r>
            <a:r>
              <a:rPr lang="en-US" i="1" dirty="0"/>
              <a:t> 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13" name="Segnaposto numero diapositiva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921071" y="6644948"/>
            <a:ext cx="1905000" cy="215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it-IT"/>
            </a:defPPr>
            <a:lvl1pPr marL="0" algn="ctr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742822" indent="-28570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1142802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599923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2057044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514164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97128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42840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885528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8AAAFC53-9443-42B5-9185-37DC5FC14031}" type="slidenum">
              <a:rPr lang="en-US" sz="900" smtClean="0">
                <a:solidFill>
                  <a:prstClr val="white"/>
                </a:solidFill>
              </a:rPr>
              <a:t>32</a:t>
            </a:fld>
            <a:endParaRPr lang="en-US" sz="900" dirty="0">
              <a:solidFill>
                <a:prstClr val="white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C1751A5-38A9-479B-87BC-16C8C397A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6300" y="3320306"/>
            <a:ext cx="72738" cy="236438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BAB7B400-0A0C-44FD-9795-3EB96C317C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5432" y="2002130"/>
            <a:ext cx="2930549" cy="392219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E6775A2-C6F9-40F3-9CFE-EE0D2420C3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240" y="2291687"/>
            <a:ext cx="2985534" cy="325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1551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553148" y="1599094"/>
            <a:ext cx="8202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000" i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err="1">
                <a:solidFill>
                  <a:srgbClr val="0070C0"/>
                </a:solidFill>
              </a:rPr>
              <a:t>Dettaglio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calcolo</a:t>
            </a:r>
            <a:r>
              <a:rPr lang="en-US" dirty="0">
                <a:solidFill>
                  <a:srgbClr val="0070C0"/>
                </a:solidFill>
              </a:rPr>
              <a:t> per </a:t>
            </a:r>
            <a:r>
              <a:rPr lang="en-US" dirty="0" err="1">
                <a:solidFill>
                  <a:srgbClr val="0070C0"/>
                </a:solidFill>
              </a:rPr>
              <a:t>riduzione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portata</a:t>
            </a:r>
            <a:r>
              <a:rPr lang="en-US" dirty="0">
                <a:solidFill>
                  <a:srgbClr val="0070C0"/>
                </a:solidFill>
              </a:rPr>
              <a:t> di trafilamento </a:t>
            </a:r>
            <a:r>
              <a:rPr lang="en-US" dirty="0" err="1">
                <a:solidFill>
                  <a:srgbClr val="0070C0"/>
                </a:solidFill>
              </a:rPr>
              <a:t>lungo</a:t>
            </a:r>
            <a:r>
              <a:rPr lang="en-US" dirty="0">
                <a:solidFill>
                  <a:srgbClr val="0070C0"/>
                </a:solidFill>
              </a:rPr>
              <a:t> la </a:t>
            </a:r>
            <a:r>
              <a:rPr lang="en-US" dirty="0" err="1">
                <a:solidFill>
                  <a:srgbClr val="0070C0"/>
                </a:solidFill>
              </a:rPr>
              <a:t>parete</a:t>
            </a:r>
            <a:r>
              <a:rPr lang="en-US" dirty="0">
                <a:solidFill>
                  <a:srgbClr val="0070C0"/>
                </a:solidFill>
              </a:rPr>
              <a:t> del </a:t>
            </a:r>
            <a:r>
              <a:rPr lang="en-US" dirty="0" err="1">
                <a:solidFill>
                  <a:srgbClr val="0070C0"/>
                </a:solidFill>
              </a:rPr>
              <a:t>cilindro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458293" y="198165"/>
            <a:ext cx="3024336" cy="504056"/>
          </a:xfrm>
        </p:spPr>
        <p:txBody>
          <a:bodyPr/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Progetto VIRECO</a:t>
            </a:r>
            <a:r>
              <a:rPr lang="en-US" i="1" dirty="0"/>
              <a:t> 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13" name="Segnaposto numero diapositiva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921071" y="6644948"/>
            <a:ext cx="1905000" cy="215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it-IT"/>
            </a:defPPr>
            <a:lvl1pPr marL="0" algn="ctr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742822" indent="-28570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1142802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599923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2057044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514164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97128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42840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885528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8AAAFC53-9443-42B5-9185-37DC5FC14031}" type="slidenum">
              <a:rPr lang="en-US" sz="900" smtClean="0">
                <a:solidFill>
                  <a:prstClr val="white"/>
                </a:solidFill>
              </a:rPr>
              <a:t>33</a:t>
            </a:fld>
            <a:endParaRPr lang="en-US" sz="900" dirty="0">
              <a:solidFill>
                <a:prstClr val="white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C1751A5-38A9-479B-87BC-16C8C397A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6300" y="3320306"/>
            <a:ext cx="72738" cy="2364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AF33770E-B0DF-41F1-A2A1-1A3170715D61}"/>
                  </a:ext>
                </a:extLst>
              </p:cNvPr>
              <p:cNvSpPr txBox="1"/>
              <p:nvPr/>
            </p:nvSpPr>
            <p:spPr>
              <a:xfrm>
                <a:off x="868680" y="2334032"/>
                <a:ext cx="4572000" cy="3976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it-IT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sSup>
                            <m:sSupPr>
                              <m:ctrlPr>
                                <a:rPr lang="it-IT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t-IT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num>
                                    <m:den>
                                      <m:r>
                                        <a:rPr lang="it-IT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it-IT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∆</m:t>
                          </m:r>
                          <m: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ad>
                            <m:radPr>
                              <m:degHide m:val="on"/>
                              <m:ctrlPr>
                                <a:rPr lang="it-IT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it-IT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it-IT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it-IT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it-IT" sz="2400" dirty="0">
                  <a:solidFill>
                    <a:schemeClr val="tx1"/>
                  </a:solidFill>
                </a:endParaRPr>
              </a:p>
              <a:p>
                <a:endParaRPr lang="it-IT" sz="2400" dirty="0">
                  <a:solidFill>
                    <a:schemeClr val="tx1"/>
                  </a:solidFill>
                </a:endParaRPr>
              </a:p>
              <a:p>
                <a:r>
                  <a:rPr lang="it-IT" sz="1800" i="1" dirty="0">
                    <a:solidFill>
                      <a:schemeClr val="tx1"/>
                    </a:solidFill>
                  </a:rPr>
                  <a:t>D = diametro pistone</a:t>
                </a:r>
              </a:p>
              <a:p>
                <a:r>
                  <a:rPr lang="it-IT" sz="1800" i="1" dirty="0"/>
                  <a:t>h = gioco radiale cilindro-pistone</a:t>
                </a:r>
              </a:p>
              <a:p>
                <a:r>
                  <a:rPr lang="it-IT" sz="1800" i="1" dirty="0" err="1">
                    <a:solidFill>
                      <a:schemeClr val="tx1"/>
                    </a:solidFill>
                    <a:latin typeface="Symbol" panose="05050102010706020507" pitchFamily="18" charset="2"/>
                  </a:rPr>
                  <a:t>D</a:t>
                </a:r>
                <a:r>
                  <a:rPr lang="it-IT" sz="1800" i="1" dirty="0" err="1">
                    <a:solidFill>
                      <a:schemeClr val="tx1"/>
                    </a:solidFill>
                  </a:rPr>
                  <a:t>p</a:t>
                </a:r>
                <a:r>
                  <a:rPr lang="it-IT" sz="1800" i="1" dirty="0">
                    <a:solidFill>
                      <a:schemeClr val="tx1"/>
                    </a:solidFill>
                  </a:rPr>
                  <a:t> = differenziale pressione luce-carcassa</a:t>
                </a:r>
              </a:p>
              <a:p>
                <a:r>
                  <a:rPr lang="it-IT" sz="1800" i="1" dirty="0">
                    <a:latin typeface="Symbol" panose="05050102010706020507" pitchFamily="18" charset="2"/>
                  </a:rPr>
                  <a:t>m</a:t>
                </a:r>
                <a:r>
                  <a:rPr lang="it-IT" sz="1800" i="1" dirty="0"/>
                  <a:t> = viscosità dinamica fluido</a:t>
                </a:r>
              </a:p>
              <a:p>
                <a:r>
                  <a:rPr lang="it-IT" sz="1800" i="1" dirty="0">
                    <a:solidFill>
                      <a:schemeClr val="tx1"/>
                    </a:solidFill>
                  </a:rPr>
                  <a:t>r = raggio manovella</a:t>
                </a:r>
              </a:p>
              <a:p>
                <a:r>
                  <a:rPr lang="it-IT" sz="1800" b="1" i="1" dirty="0">
                    <a:highlight>
                      <a:srgbClr val="FFFF00"/>
                    </a:highlight>
                  </a:rPr>
                  <a:t>K = 1+l</a:t>
                </a:r>
                <a:r>
                  <a:rPr lang="it-IT" sz="1800" b="1" i="1" baseline="-25000" dirty="0">
                    <a:highlight>
                      <a:srgbClr val="FFFF00"/>
                    </a:highlight>
                  </a:rPr>
                  <a:t>0</a:t>
                </a:r>
                <a:r>
                  <a:rPr lang="it-IT" sz="1800" b="1" i="1" dirty="0">
                    <a:highlight>
                      <a:srgbClr val="FFFF00"/>
                    </a:highlight>
                  </a:rPr>
                  <a:t>/r</a:t>
                </a:r>
              </a:p>
              <a:p>
                <a:r>
                  <a:rPr lang="it-IT" sz="1800" b="1" i="1" dirty="0">
                    <a:solidFill>
                      <a:schemeClr val="tx1"/>
                    </a:solidFill>
                    <a:highlight>
                      <a:srgbClr val="FFFF00"/>
                    </a:highlight>
                  </a:rPr>
                  <a:t>l</a:t>
                </a:r>
                <a:r>
                  <a:rPr lang="it-IT" sz="1800" b="1" i="1" baseline="-25000" dirty="0">
                    <a:solidFill>
                      <a:schemeClr val="tx1"/>
                    </a:solidFill>
                    <a:highlight>
                      <a:srgbClr val="FFFF00"/>
                    </a:highlight>
                  </a:rPr>
                  <a:t>0</a:t>
                </a:r>
                <a:r>
                  <a:rPr lang="it-IT" sz="1800" b="1" i="1" dirty="0">
                    <a:solidFill>
                      <a:schemeClr val="tx1"/>
                    </a:solidFill>
                    <a:highlight>
                      <a:srgbClr val="FFFF00"/>
                    </a:highlight>
                  </a:rPr>
                  <a:t> = ricoprimento minimo luce</a:t>
                </a:r>
              </a:p>
              <a:p>
                <a:endParaRPr lang="it-IT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AF33770E-B0DF-41F1-A2A1-1A3170715D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680" y="2334032"/>
                <a:ext cx="4572000" cy="3976088"/>
              </a:xfrm>
              <a:prstGeom prst="rect">
                <a:avLst/>
              </a:prstGeom>
              <a:blipFill>
                <a:blip r:embed="rId5"/>
                <a:stretch>
                  <a:fillRect l="-12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5055244A-2907-47B7-88BD-753251660690}"/>
                  </a:ext>
                </a:extLst>
              </p:cNvPr>
              <p:cNvSpPr txBox="1"/>
              <p:nvPr/>
            </p:nvSpPr>
            <p:spPr>
              <a:xfrm>
                <a:off x="5440680" y="2967685"/>
                <a:ext cx="3574098" cy="1953868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sz="2000" b="1" i="1" dirty="0">
                    <a:solidFill>
                      <a:schemeClr val="tx2">
                        <a:lumMod val="50000"/>
                      </a:schemeClr>
                    </a:solidFill>
                  </a:rPr>
                  <a:t>l</a:t>
                </a:r>
                <a:r>
                  <a:rPr lang="it-IT" sz="2000" b="1" i="1" baseline="-25000" dirty="0">
                    <a:solidFill>
                      <a:schemeClr val="tx2">
                        <a:lumMod val="50000"/>
                      </a:schemeClr>
                    </a:solidFill>
                  </a:rPr>
                  <a:t>o</a:t>
                </a:r>
                <a:r>
                  <a:rPr lang="it-IT" sz="2000" b="1" dirty="0">
                    <a:solidFill>
                      <a:schemeClr val="tx2">
                        <a:lumMod val="50000"/>
                      </a:schemeClr>
                    </a:solidFill>
                  </a:rPr>
                  <a:t> pistone originale = 2,2mm</a:t>
                </a:r>
              </a:p>
              <a:p>
                <a:endParaRPr lang="it-IT" sz="2000" b="1" dirty="0">
                  <a:solidFill>
                    <a:schemeClr val="tx2">
                      <a:lumMod val="50000"/>
                    </a:schemeClr>
                  </a:solidFill>
                </a:endParaRPr>
              </a:p>
              <a:p>
                <a:r>
                  <a:rPr lang="it-IT" sz="2000" b="1" i="1" dirty="0">
                    <a:solidFill>
                      <a:schemeClr val="tx2">
                        <a:lumMod val="50000"/>
                      </a:schemeClr>
                    </a:solidFill>
                  </a:rPr>
                  <a:t>l</a:t>
                </a:r>
                <a:r>
                  <a:rPr lang="it-IT" sz="2000" b="1" i="1" baseline="-25000" dirty="0">
                    <a:solidFill>
                      <a:schemeClr val="tx2">
                        <a:lumMod val="50000"/>
                      </a:schemeClr>
                    </a:solidFill>
                  </a:rPr>
                  <a:t>o</a:t>
                </a:r>
                <a:r>
                  <a:rPr lang="it-IT" sz="2000" b="1" dirty="0">
                    <a:solidFill>
                      <a:schemeClr val="tx2">
                        <a:lumMod val="50000"/>
                      </a:schemeClr>
                    </a:solidFill>
                  </a:rPr>
                  <a:t> pistone modificato = 17,2mm</a:t>
                </a:r>
              </a:p>
              <a:p>
                <a:endParaRPr lang="it-IT" sz="2000" b="1" dirty="0">
                  <a:solidFill>
                    <a:schemeClr val="tx2">
                      <a:lumMod val="50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0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000" b="1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1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it-IT" sz="2000" b="1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000" b="1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1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it-IT" sz="2000" b="1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den>
                      </m:f>
                      <m:r>
                        <a:rPr lang="it-IT" sz="20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0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it-IT" sz="20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20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𝟑𝟖</m:t>
                      </m:r>
                      <m:r>
                        <a:rPr lang="it-IT" sz="20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it-IT" sz="20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𝟒𝟎</m:t>
                      </m:r>
                      <m:r>
                        <a:rPr lang="it-IT" sz="20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it-IT" sz="2000" b="1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5055244A-2907-47B7-88BD-753251660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0680" y="2967685"/>
                <a:ext cx="3574098" cy="1953868"/>
              </a:xfrm>
              <a:prstGeom prst="rect">
                <a:avLst/>
              </a:prstGeom>
              <a:blipFill>
                <a:blip r:embed="rId6"/>
                <a:stretch>
                  <a:fillRect l="-1877" t="-18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8690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3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3921071" y="6644948"/>
            <a:ext cx="1905000" cy="215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it-IT"/>
            </a:defPPr>
            <a:lvl1pPr marL="0" algn="ctr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742822" indent="-28570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1142802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599923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2057044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514164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97128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42840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885528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27339E25-DCDF-4E03-90D5-DC679D934395}" type="slidenum">
              <a:rPr lang="en-US" sz="900" smtClean="0">
                <a:solidFill>
                  <a:prstClr val="white"/>
                </a:solidFill>
              </a:rPr>
              <a:pPr>
                <a:defRPr/>
              </a:pPr>
              <a:t>4</a:t>
            </a:fld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458293" y="198165"/>
            <a:ext cx="3024336" cy="504056"/>
          </a:xfrm>
        </p:spPr>
        <p:txBody>
          <a:bodyPr/>
          <a:lstStyle/>
          <a:p>
            <a:r>
              <a:rPr lang="en-US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Progetto VIRECO</a:t>
            </a:r>
            <a:r>
              <a:rPr lang="en-US" i="1"/>
              <a:t> 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625338" y="1416371"/>
            <a:ext cx="8496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000" i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>
                <a:solidFill>
                  <a:srgbClr val="0070C0"/>
                </a:solidFill>
              </a:rPr>
              <a:t>CONCEPT – </a:t>
            </a:r>
            <a:r>
              <a:rPr lang="en-US" dirty="0" err="1">
                <a:solidFill>
                  <a:srgbClr val="0070C0"/>
                </a:solidFill>
              </a:rPr>
              <a:t>Ottimizzazione</a:t>
            </a:r>
            <a:r>
              <a:rPr lang="en-US" dirty="0">
                <a:solidFill>
                  <a:srgbClr val="0070C0"/>
                </a:solidFill>
              </a:rPr>
              <a:t> C.O.P. </a:t>
            </a:r>
          </a:p>
        </p:txBody>
      </p:sp>
      <p:grpSp>
        <p:nvGrpSpPr>
          <p:cNvPr id="9" name="Gruppo 8"/>
          <p:cNvGrpSpPr/>
          <p:nvPr/>
        </p:nvGrpSpPr>
        <p:grpSpPr>
          <a:xfrm>
            <a:off x="5314022" y="2208890"/>
            <a:ext cx="4110130" cy="955234"/>
            <a:chOff x="2427564" y="3294509"/>
            <a:chExt cx="4110130" cy="955234"/>
          </a:xfrm>
        </p:grpSpPr>
        <p:sp>
          <p:nvSpPr>
            <p:cNvPr id="5" name="Ovale 4"/>
            <p:cNvSpPr/>
            <p:nvPr/>
          </p:nvSpPr>
          <p:spPr>
            <a:xfrm>
              <a:off x="2427564" y="3294509"/>
              <a:ext cx="4110130" cy="95523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42" name="CasellaDiTesto 41"/>
            <p:cNvSpPr txBox="1"/>
            <p:nvPr/>
          </p:nvSpPr>
          <p:spPr>
            <a:xfrm>
              <a:off x="2826445" y="3444024"/>
              <a:ext cx="33123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i="1" dirty="0">
                  <a:solidFill>
                    <a:schemeClr val="bg1"/>
                  </a:solidFill>
                </a:rPr>
                <a:t>PRESSIONE DI EVAPORAZIONE SPILLAMENTI</a:t>
              </a:r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3402509" y="3421387"/>
            <a:ext cx="4091883" cy="916974"/>
            <a:chOff x="4435767" y="5147776"/>
            <a:chExt cx="4091883" cy="916974"/>
          </a:xfrm>
        </p:grpSpPr>
        <p:sp>
          <p:nvSpPr>
            <p:cNvPr id="16" name="Ovale 15"/>
            <p:cNvSpPr/>
            <p:nvPr/>
          </p:nvSpPr>
          <p:spPr>
            <a:xfrm>
              <a:off x="4435767" y="5147776"/>
              <a:ext cx="4091883" cy="91697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3" name="CasellaDiTesto 42"/>
            <p:cNvSpPr txBox="1"/>
            <p:nvPr/>
          </p:nvSpPr>
          <p:spPr>
            <a:xfrm>
              <a:off x="5097235" y="5313257"/>
              <a:ext cx="28467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algn="ctr">
                <a:defRPr sz="1800" b="1" i="1">
                  <a:solidFill>
                    <a:srgbClr val="00B0F0"/>
                  </a:solidFill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en-US" dirty="0">
                  <a:solidFill>
                    <a:schemeClr val="bg1"/>
                  </a:solidFill>
                </a:rPr>
                <a:t>EFFETTO RIFLESSIONE 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ONDE DI PRESSIONE</a:t>
              </a:r>
            </a:p>
          </p:txBody>
        </p:sp>
      </p:grpSp>
      <p:grpSp>
        <p:nvGrpSpPr>
          <p:cNvPr id="23" name="Gruppo 22"/>
          <p:cNvGrpSpPr/>
          <p:nvPr/>
        </p:nvGrpSpPr>
        <p:grpSpPr>
          <a:xfrm>
            <a:off x="4927250" y="4652575"/>
            <a:ext cx="4091883" cy="916974"/>
            <a:chOff x="4435767" y="5147776"/>
            <a:chExt cx="4091883" cy="916974"/>
          </a:xfrm>
        </p:grpSpPr>
        <p:sp>
          <p:nvSpPr>
            <p:cNvPr id="24" name="Ovale 23"/>
            <p:cNvSpPr/>
            <p:nvPr/>
          </p:nvSpPr>
          <p:spPr>
            <a:xfrm>
              <a:off x="4435767" y="5147776"/>
              <a:ext cx="4091883" cy="916974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CasellaDiTesto 24"/>
            <p:cNvSpPr txBox="1"/>
            <p:nvPr/>
          </p:nvSpPr>
          <p:spPr>
            <a:xfrm>
              <a:off x="4825525" y="5317842"/>
              <a:ext cx="33286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algn="ctr">
                <a:defRPr sz="1800" b="1" i="1">
                  <a:solidFill>
                    <a:srgbClr val="00B0F0"/>
                  </a:solidFill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en-US" dirty="0">
                  <a:solidFill>
                    <a:schemeClr val="bg1"/>
                  </a:solidFill>
                </a:rPr>
                <a:t>LUNGHEZZA/SEZIONE CONDOTTI 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DI INIEZIONE</a:t>
              </a:r>
            </a:p>
          </p:txBody>
        </p:sp>
      </p:grpSp>
      <p:grpSp>
        <p:nvGrpSpPr>
          <p:cNvPr id="32" name="Gruppo 31"/>
          <p:cNvGrpSpPr/>
          <p:nvPr/>
        </p:nvGrpSpPr>
        <p:grpSpPr>
          <a:xfrm>
            <a:off x="709894" y="4652295"/>
            <a:ext cx="4091883" cy="916974"/>
            <a:chOff x="4435767" y="5147776"/>
            <a:chExt cx="4091883" cy="916974"/>
          </a:xfrm>
        </p:grpSpPr>
        <p:sp>
          <p:nvSpPr>
            <p:cNvPr id="33" name="Ovale 32"/>
            <p:cNvSpPr/>
            <p:nvPr/>
          </p:nvSpPr>
          <p:spPr>
            <a:xfrm>
              <a:off x="4435767" y="5147776"/>
              <a:ext cx="4091883" cy="916974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" name="CasellaDiTesto 33"/>
            <p:cNvSpPr txBox="1"/>
            <p:nvPr/>
          </p:nvSpPr>
          <p:spPr>
            <a:xfrm>
              <a:off x="4765513" y="5436882"/>
              <a:ext cx="33286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algn="ctr">
                <a:defRPr sz="1800" b="1" i="1">
                  <a:solidFill>
                    <a:srgbClr val="00B0F0"/>
                  </a:solidFill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en-US" dirty="0">
                  <a:solidFill>
                    <a:schemeClr val="bg1"/>
                  </a:solidFill>
                </a:rPr>
                <a:t>ALTEZZA LUCI DI INIEZIONE</a:t>
              </a:r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494153" y="2052551"/>
            <a:ext cx="5196277" cy="1515896"/>
            <a:chOff x="494153" y="2052551"/>
            <a:chExt cx="5196277" cy="1515896"/>
          </a:xfrm>
        </p:grpSpPr>
        <p:sp>
          <p:nvSpPr>
            <p:cNvPr id="35" name="CasellaDiTesto 34"/>
            <p:cNvSpPr txBox="1"/>
            <p:nvPr/>
          </p:nvSpPr>
          <p:spPr>
            <a:xfrm>
              <a:off x="1816253" y="2052551"/>
              <a:ext cx="387417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b="1" i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ASPETTO TERMODINAMICO</a:t>
              </a:r>
              <a:endPara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7" name="CasellaDiTesto 36"/>
            <p:cNvSpPr txBox="1"/>
            <p:nvPr/>
          </p:nvSpPr>
          <p:spPr>
            <a:xfrm>
              <a:off x="494153" y="3014449"/>
              <a:ext cx="387417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b="1" i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ASPETTO FLUIDODINAMICO</a:t>
              </a:r>
              <a:endPara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535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458293" y="198165"/>
            <a:ext cx="3024336" cy="504056"/>
          </a:xfrm>
        </p:spPr>
        <p:txBody>
          <a:bodyPr/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Progetto VIRECO</a:t>
            </a:r>
            <a:r>
              <a:rPr lang="en-US" i="1" dirty="0"/>
              <a:t> 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8" name="Segnaposto numero diapositiva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921071" y="6644948"/>
            <a:ext cx="1905000" cy="215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it-IT"/>
            </a:defPPr>
            <a:lvl1pPr marL="0" algn="ctr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742822" indent="-28570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1142802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599923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2057044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514164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97128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42840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885528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A5701F1C-D263-4C16-BDB3-2A780005D363}" type="slidenum">
              <a:rPr lang="en-US" sz="900" smtClean="0">
                <a:solidFill>
                  <a:prstClr val="white"/>
                </a:solidFill>
              </a:rPr>
              <a:t>5</a:t>
            </a:fld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22668" y="1494309"/>
            <a:ext cx="8998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000" i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>
                <a:solidFill>
                  <a:srgbClr val="0070C0"/>
                </a:solidFill>
              </a:rPr>
              <a:t>Performance </a:t>
            </a:r>
            <a:r>
              <a:rPr lang="en-US" dirty="0" err="1">
                <a:solidFill>
                  <a:srgbClr val="0070C0"/>
                </a:solidFill>
              </a:rPr>
              <a:t>teoriche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attese</a:t>
            </a:r>
            <a:r>
              <a:rPr lang="en-US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A1640428-C88D-4A24-864E-40443D9D93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547" y="2071301"/>
            <a:ext cx="7322244" cy="405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60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458293" y="198165"/>
            <a:ext cx="3024336" cy="504056"/>
          </a:xfrm>
        </p:spPr>
        <p:txBody>
          <a:bodyPr/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Progetto VIRECO</a:t>
            </a:r>
            <a:r>
              <a:rPr lang="en-US" i="1" dirty="0"/>
              <a:t> 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18" name="Segnaposto numero diapositiva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921071" y="6644948"/>
            <a:ext cx="1905000" cy="215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it-IT"/>
            </a:defPPr>
            <a:lvl1pPr marL="0" algn="ctr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742822" indent="-28570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1142802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599923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2057044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514164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97128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42840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885528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CA574C43-F946-49B0-847E-38AFFAC2DB91}" type="slidenum">
              <a:rPr lang="en-US" sz="900" smtClean="0">
                <a:solidFill>
                  <a:prstClr val="white"/>
                </a:solidFill>
              </a:rPr>
              <a:t>6</a:t>
            </a:fld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22668" y="1494309"/>
            <a:ext cx="9038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000" i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err="1">
                <a:solidFill>
                  <a:srgbClr val="0070C0"/>
                </a:solidFill>
              </a:rPr>
              <a:t>Compressore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Prototipo</a:t>
            </a:r>
            <a:r>
              <a:rPr lang="en-US" dirty="0">
                <a:solidFill>
                  <a:srgbClr val="0070C0"/>
                </a:solidFill>
              </a:rPr>
              <a:t> a 2 </a:t>
            </a:r>
            <a:r>
              <a:rPr lang="en-US" dirty="0" err="1">
                <a:solidFill>
                  <a:srgbClr val="0070C0"/>
                </a:solidFill>
              </a:rPr>
              <a:t>cilindri</a:t>
            </a:r>
            <a:r>
              <a:rPr lang="en-US" dirty="0">
                <a:solidFill>
                  <a:srgbClr val="0070C0"/>
                </a:solidFill>
              </a:rPr>
              <a:t> – Test a </a:t>
            </a:r>
            <a:r>
              <a:rPr lang="en-US" dirty="0" err="1">
                <a:solidFill>
                  <a:srgbClr val="0070C0"/>
                </a:solidFill>
              </a:rPr>
              <a:t>bassa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temperatura</a:t>
            </a:r>
            <a:r>
              <a:rPr lang="en-US" dirty="0">
                <a:solidFill>
                  <a:srgbClr val="0070C0"/>
                </a:solidFill>
              </a:rPr>
              <a:t> 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8E690C27-72FB-4FE2-A66C-05E272F16A1C}"/>
              </a:ext>
            </a:extLst>
          </p:cNvPr>
          <p:cNvGrpSpPr/>
          <p:nvPr/>
        </p:nvGrpSpPr>
        <p:grpSpPr>
          <a:xfrm>
            <a:off x="316713" y="2109963"/>
            <a:ext cx="3456029" cy="1328556"/>
            <a:chOff x="4843548" y="5111904"/>
            <a:chExt cx="4091883" cy="916974"/>
          </a:xfrm>
        </p:grpSpPr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A9C52E71-8E5B-4B99-B07D-B93E85ABF4B5}"/>
                </a:ext>
              </a:extLst>
            </p:cNvPr>
            <p:cNvSpPr/>
            <p:nvPr/>
          </p:nvSpPr>
          <p:spPr>
            <a:xfrm>
              <a:off x="4843548" y="5111904"/>
              <a:ext cx="4091883" cy="91697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59AA844B-0474-4469-997C-A0EE18227434}"/>
                </a:ext>
              </a:extLst>
            </p:cNvPr>
            <p:cNvSpPr txBox="1"/>
            <p:nvPr/>
          </p:nvSpPr>
          <p:spPr>
            <a:xfrm>
              <a:off x="5400502" y="5197801"/>
              <a:ext cx="2977972" cy="828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algn="ctr">
                <a:defRPr sz="1800" b="1" i="1">
                  <a:solidFill>
                    <a:srgbClr val="00B0F0"/>
                  </a:solidFill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en-US" dirty="0" err="1">
                  <a:solidFill>
                    <a:schemeClr val="bg1"/>
                  </a:solidFill>
                </a:rPr>
                <a:t>Installazione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valvola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termostatica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evaporatore</a:t>
              </a:r>
              <a:r>
                <a:rPr lang="en-US" dirty="0">
                  <a:solidFill>
                    <a:schemeClr val="bg1"/>
                  </a:solidFill>
                </a:rPr>
                <a:t> ad </a:t>
              </a:r>
              <a:r>
                <a:rPr lang="en-US" dirty="0" err="1">
                  <a:solidFill>
                    <a:schemeClr val="bg1"/>
                  </a:solidFill>
                </a:rPr>
                <a:t>orifizio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inferiore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46F81660-1550-4F25-9BEC-6FDC12F26A15}"/>
              </a:ext>
            </a:extLst>
          </p:cNvPr>
          <p:cNvGrpSpPr/>
          <p:nvPr/>
        </p:nvGrpSpPr>
        <p:grpSpPr>
          <a:xfrm>
            <a:off x="3114654" y="3330576"/>
            <a:ext cx="3456029" cy="1328557"/>
            <a:chOff x="4843548" y="5111904"/>
            <a:chExt cx="4091883" cy="916974"/>
          </a:xfrm>
        </p:grpSpPr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7FB21000-492E-4E59-977A-CD13F7F7992D}"/>
                </a:ext>
              </a:extLst>
            </p:cNvPr>
            <p:cNvSpPr/>
            <p:nvPr/>
          </p:nvSpPr>
          <p:spPr>
            <a:xfrm>
              <a:off x="4843548" y="5111904"/>
              <a:ext cx="4091883" cy="91697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CADDEFE5-8D30-4C13-8831-E51829A497B0}"/>
                </a:ext>
              </a:extLst>
            </p:cNvPr>
            <p:cNvSpPr txBox="1"/>
            <p:nvPr/>
          </p:nvSpPr>
          <p:spPr>
            <a:xfrm>
              <a:off x="4998464" y="5304698"/>
              <a:ext cx="3534926" cy="446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algn="ctr">
                <a:defRPr sz="1800" b="1" i="1">
                  <a:solidFill>
                    <a:srgbClr val="00B0F0"/>
                  </a:solidFill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en-US" dirty="0" err="1">
                  <a:solidFill>
                    <a:schemeClr val="bg1"/>
                  </a:solidFill>
                </a:rPr>
                <a:t>Stabilizzazione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regolazione</a:t>
              </a:r>
              <a:r>
                <a:rPr lang="en-US" dirty="0">
                  <a:solidFill>
                    <a:schemeClr val="bg1"/>
                  </a:solidFill>
                </a:rPr>
                <a:t> del </a:t>
              </a:r>
              <a:r>
                <a:rPr lang="en-US" dirty="0" err="1">
                  <a:solidFill>
                    <a:schemeClr val="bg1"/>
                  </a:solidFill>
                </a:rPr>
                <a:t>surriscaldamento</a:t>
              </a:r>
              <a:r>
                <a:rPr lang="en-US" dirty="0">
                  <a:solidFill>
                    <a:schemeClr val="bg1"/>
                  </a:solidFill>
                </a:rPr>
                <a:t> a -35°C</a:t>
              </a:r>
            </a:p>
          </p:txBody>
        </p:sp>
      </p:grpSp>
      <p:sp>
        <p:nvSpPr>
          <p:cNvPr id="19" name="Freccia angolare in su 18">
            <a:extLst>
              <a:ext uri="{FF2B5EF4-FFF2-40B4-BE49-F238E27FC236}">
                <a16:creationId xmlns:a16="http://schemas.microsoft.com/office/drawing/2014/main" id="{1F391C9D-5D4E-48A9-9795-7468A4055B82}"/>
              </a:ext>
            </a:extLst>
          </p:cNvPr>
          <p:cNvSpPr/>
          <p:nvPr/>
        </p:nvSpPr>
        <p:spPr>
          <a:xfrm rot="5400000">
            <a:off x="2167870" y="3436074"/>
            <a:ext cx="433387" cy="781049"/>
          </a:xfrm>
          <a:prstGeom prst="bentUp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D907239B-F2D3-4A9A-88B5-6A5190F85837}"/>
              </a:ext>
            </a:extLst>
          </p:cNvPr>
          <p:cNvGrpSpPr/>
          <p:nvPr/>
        </p:nvGrpSpPr>
        <p:grpSpPr>
          <a:xfrm>
            <a:off x="2384563" y="2290430"/>
            <a:ext cx="4102200" cy="3037258"/>
            <a:chOff x="1377110" y="2889748"/>
            <a:chExt cx="4102200" cy="3037258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FC08F24D-25F2-43D2-AB32-0AAFA3F73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77110" y="2889748"/>
              <a:ext cx="4102200" cy="3037258"/>
            </a:xfrm>
            <a:prstGeom prst="rect">
              <a:avLst/>
            </a:prstGeom>
          </p:spPr>
        </p:pic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389D2DB6-2F8C-4B65-8B2A-46AC60CEC88C}"/>
                </a:ext>
              </a:extLst>
            </p:cNvPr>
            <p:cNvSpPr txBox="1"/>
            <p:nvPr/>
          </p:nvSpPr>
          <p:spPr>
            <a:xfrm>
              <a:off x="2567574" y="3253942"/>
              <a:ext cx="1936143" cy="827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algn="ctr">
                <a:lnSpc>
                  <a:spcPct val="150000"/>
                </a:lnSpc>
                <a:defRPr sz="1100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r>
                <a:rPr lang="it-IT" dirty="0">
                  <a:solidFill>
                    <a:schemeClr val="bg1"/>
                  </a:solidFill>
                </a:rPr>
                <a:t>OUTPUT VALVOLA TERMOSTATICA ELETTRONICA con nuovo orifizio</a:t>
              </a:r>
            </a:p>
          </p:txBody>
        </p:sp>
      </p:grpSp>
      <p:grpSp>
        <p:nvGrpSpPr>
          <p:cNvPr id="5" name="Gruppo 4">
            <a:extLst>
              <a:ext uri="{FF2B5EF4-FFF2-40B4-BE49-F238E27FC236}">
                <a16:creationId xmlns:a16="http://schemas.microsoft.com/office/drawing/2014/main" id="{601A0FD1-15B2-4AC2-B2B5-0A19B53731B9}"/>
              </a:ext>
            </a:extLst>
          </p:cNvPr>
          <p:cNvGrpSpPr/>
          <p:nvPr/>
        </p:nvGrpSpPr>
        <p:grpSpPr>
          <a:xfrm>
            <a:off x="5247483" y="3493275"/>
            <a:ext cx="3876680" cy="2388843"/>
            <a:chOff x="1736675" y="1915993"/>
            <a:chExt cx="6142691" cy="4141840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694A91C3-4E91-462B-A478-C361CBE00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36675" y="1915993"/>
              <a:ext cx="6142691" cy="4141840"/>
            </a:xfrm>
            <a:prstGeom prst="rect">
              <a:avLst/>
            </a:prstGeom>
          </p:spPr>
        </p:pic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4EF63F1D-24CF-4AD4-A97B-FC9C1E8D7252}"/>
                </a:ext>
              </a:extLst>
            </p:cNvPr>
            <p:cNvSpPr txBox="1"/>
            <p:nvPr/>
          </p:nvSpPr>
          <p:spPr>
            <a:xfrm>
              <a:off x="3274089" y="1915993"/>
              <a:ext cx="3067864" cy="1435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algn="ctr">
                <a:lnSpc>
                  <a:spcPct val="150000"/>
                </a:lnSpc>
                <a:defRPr sz="1100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r>
                <a:rPr lang="it-IT" dirty="0">
                  <a:solidFill>
                    <a:schemeClr val="bg1"/>
                  </a:solidFill>
                </a:rPr>
                <a:t>OUTPUT VALVOLA TERMOSTATICA ELETTRONICA con vecchio orifizio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471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458293" y="198165"/>
            <a:ext cx="3024336" cy="504056"/>
          </a:xfrm>
        </p:spPr>
        <p:txBody>
          <a:bodyPr/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Progetto VIRECO</a:t>
            </a:r>
            <a:r>
              <a:rPr lang="en-US" i="1" dirty="0"/>
              <a:t> 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18" name="Segnaposto numero diapositiva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921071" y="6644948"/>
            <a:ext cx="1905000" cy="215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it-IT"/>
            </a:defPPr>
            <a:lvl1pPr marL="0" algn="ctr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742822" indent="-28570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1142802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599923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2057044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514164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97128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42840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885528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CA574C43-F946-49B0-847E-38AFFAC2DB91}" type="slidenum">
              <a:rPr lang="en-US" sz="900" smtClean="0">
                <a:solidFill>
                  <a:prstClr val="white"/>
                </a:solidFill>
              </a:rPr>
              <a:t>7</a:t>
            </a:fld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22668" y="1494308"/>
            <a:ext cx="8759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000" i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err="1">
                <a:solidFill>
                  <a:srgbClr val="0070C0"/>
                </a:solidFill>
              </a:rPr>
              <a:t>Compressore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Prototipo</a:t>
            </a:r>
            <a:r>
              <a:rPr lang="en-US" dirty="0">
                <a:solidFill>
                  <a:srgbClr val="0070C0"/>
                </a:solidFill>
              </a:rPr>
              <a:t> a 2 </a:t>
            </a:r>
            <a:r>
              <a:rPr lang="en-US" dirty="0" err="1">
                <a:solidFill>
                  <a:srgbClr val="0070C0"/>
                </a:solidFill>
              </a:rPr>
              <a:t>cilindri</a:t>
            </a:r>
            <a:r>
              <a:rPr lang="en-US" dirty="0">
                <a:solidFill>
                  <a:srgbClr val="0070C0"/>
                </a:solidFill>
              </a:rPr>
              <a:t> – </a:t>
            </a:r>
            <a:r>
              <a:rPr lang="en-US" dirty="0" err="1">
                <a:solidFill>
                  <a:srgbClr val="0070C0"/>
                </a:solidFill>
              </a:rPr>
              <a:t>Riscontrata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scarsa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lubrificazione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manovellismo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0FAEFAB-EED9-459D-A0E5-A25C289C02F6}"/>
              </a:ext>
            </a:extLst>
          </p:cNvPr>
          <p:cNvSpPr txBox="1"/>
          <p:nvPr/>
        </p:nvSpPr>
        <p:spPr>
          <a:xfrm>
            <a:off x="156096" y="1971640"/>
            <a:ext cx="2590800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lnSpc>
                <a:spcPct val="150000"/>
              </a:lnSpc>
              <a:defRPr sz="11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it-IT" sz="1400" dirty="0">
                <a:solidFill>
                  <a:schemeClr val="tx2"/>
                </a:solidFill>
              </a:rPr>
              <a:t>Compressore originale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1C8A631-0C63-423E-8BCA-BFB18CDC0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889" y="2612994"/>
            <a:ext cx="3131182" cy="252022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7C2E269-6B2B-4D45-8322-8A6C4ECB24DF}"/>
              </a:ext>
            </a:extLst>
          </p:cNvPr>
          <p:cNvSpPr txBox="1"/>
          <p:nvPr/>
        </p:nvSpPr>
        <p:spPr>
          <a:xfrm>
            <a:off x="4179160" y="1979953"/>
            <a:ext cx="2590800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lnSpc>
                <a:spcPct val="150000"/>
              </a:lnSpc>
              <a:defRPr sz="11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it-IT" sz="1400" dirty="0">
                <a:solidFill>
                  <a:schemeClr val="tx2"/>
                </a:solidFill>
              </a:rPr>
              <a:t>Compressore prototipo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4E3198D-8C85-404A-AC5E-1902D5B4C9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0195" y="2570439"/>
            <a:ext cx="3314317" cy="257780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5E85FA9-91B1-43BA-B195-A3B5E495B8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4040" y="3483805"/>
            <a:ext cx="4909351" cy="206669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0E267F48-C24B-4B89-B30A-99E66E2D0D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5250" y="3768672"/>
            <a:ext cx="3921071" cy="260617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70C82B7-FBA3-4DCE-8A8D-7F91FF8587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5484" y="3194467"/>
            <a:ext cx="3314318" cy="262613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34D1C7F-F4E3-4109-B5EB-43B1DEEAFF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1225" y="3801846"/>
            <a:ext cx="2752018" cy="243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4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458293" y="198165"/>
            <a:ext cx="3024336" cy="504056"/>
          </a:xfrm>
        </p:spPr>
        <p:txBody>
          <a:bodyPr/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Progetto VIRECO</a:t>
            </a:r>
            <a:r>
              <a:rPr lang="en-US" i="1" dirty="0"/>
              <a:t> 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18" name="Segnaposto numero diapositiva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921071" y="6644948"/>
            <a:ext cx="1905000" cy="215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it-IT"/>
            </a:defPPr>
            <a:lvl1pPr marL="0" algn="ctr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742822" indent="-28570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1142802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599923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2057044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514164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97128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42840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885528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CA574C43-F946-49B0-847E-38AFFAC2DB91}" type="slidenum">
              <a:rPr lang="en-US" sz="900" smtClean="0">
                <a:solidFill>
                  <a:prstClr val="white"/>
                </a:solidFill>
              </a:rPr>
              <a:t>8</a:t>
            </a:fld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22668" y="1494308"/>
            <a:ext cx="8759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000" i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err="1">
                <a:solidFill>
                  <a:srgbClr val="0070C0"/>
                </a:solidFill>
              </a:rPr>
              <a:t>Compressore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Prototipo</a:t>
            </a:r>
            <a:r>
              <a:rPr lang="en-US" dirty="0">
                <a:solidFill>
                  <a:srgbClr val="0070C0"/>
                </a:solidFill>
              </a:rPr>
              <a:t> a 2 </a:t>
            </a:r>
            <a:r>
              <a:rPr lang="en-US" dirty="0" err="1">
                <a:solidFill>
                  <a:srgbClr val="0070C0"/>
                </a:solidFill>
              </a:rPr>
              <a:t>cilindri</a:t>
            </a:r>
            <a:r>
              <a:rPr lang="en-US" dirty="0">
                <a:solidFill>
                  <a:srgbClr val="0070C0"/>
                </a:solidFill>
              </a:rPr>
              <a:t> – </a:t>
            </a:r>
            <a:r>
              <a:rPr lang="en-US" dirty="0" err="1">
                <a:solidFill>
                  <a:srgbClr val="0070C0"/>
                </a:solidFill>
              </a:rPr>
              <a:t>Riposizionamento</a:t>
            </a:r>
            <a:r>
              <a:rPr lang="en-US" dirty="0">
                <a:solidFill>
                  <a:srgbClr val="0070C0"/>
                </a:solidFill>
              </a:rPr>
              <a:t> encoder </a:t>
            </a:r>
            <a:r>
              <a:rPr lang="en-US" dirty="0" err="1">
                <a:solidFill>
                  <a:srgbClr val="0070C0"/>
                </a:solidFill>
              </a:rPr>
              <a:t>lato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motore</a:t>
            </a:r>
            <a:endParaRPr lang="en-US" dirty="0">
              <a:solidFill>
                <a:srgbClr val="0070C0"/>
              </a:solidFill>
            </a:endParaRP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A1E101EC-9222-46F3-9492-6B94E4C7DECE}"/>
              </a:ext>
            </a:extLst>
          </p:cNvPr>
          <p:cNvGrpSpPr/>
          <p:nvPr/>
        </p:nvGrpSpPr>
        <p:grpSpPr>
          <a:xfrm>
            <a:off x="2643539" y="3269041"/>
            <a:ext cx="2555063" cy="767301"/>
            <a:chOff x="2427564" y="3294509"/>
            <a:chExt cx="4110130" cy="955234"/>
          </a:xfrm>
        </p:grpSpPr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8EF83E21-2652-41E2-870E-51E827D70143}"/>
                </a:ext>
              </a:extLst>
            </p:cNvPr>
            <p:cNvSpPr/>
            <p:nvPr/>
          </p:nvSpPr>
          <p:spPr>
            <a:xfrm>
              <a:off x="2427564" y="3294509"/>
              <a:ext cx="4110130" cy="95523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386EF488-95E5-4DE9-B8A1-662583E4C891}"/>
                </a:ext>
              </a:extLst>
            </p:cNvPr>
            <p:cNvSpPr txBox="1"/>
            <p:nvPr/>
          </p:nvSpPr>
          <p:spPr>
            <a:xfrm>
              <a:off x="2854439" y="3400624"/>
              <a:ext cx="3312368" cy="804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i="1" dirty="0">
                  <a:solidFill>
                    <a:schemeClr val="bg1"/>
                  </a:solidFill>
                </a:rPr>
                <a:t>SOSTITUZIONE PISTONI</a:t>
              </a:r>
            </a:p>
          </p:txBody>
        </p: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0BB12043-C30A-4199-93FF-76848BA9BAE4}"/>
              </a:ext>
            </a:extLst>
          </p:cNvPr>
          <p:cNvGrpSpPr/>
          <p:nvPr/>
        </p:nvGrpSpPr>
        <p:grpSpPr>
          <a:xfrm>
            <a:off x="3921070" y="4354703"/>
            <a:ext cx="4748911" cy="985941"/>
            <a:chOff x="2427564" y="3294508"/>
            <a:chExt cx="7639202" cy="1227424"/>
          </a:xfrm>
        </p:grpSpPr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9EE2A42C-6420-49FB-92B4-C7D03C161DB2}"/>
                </a:ext>
              </a:extLst>
            </p:cNvPr>
            <p:cNvSpPr/>
            <p:nvPr/>
          </p:nvSpPr>
          <p:spPr>
            <a:xfrm>
              <a:off x="2427564" y="3294508"/>
              <a:ext cx="7639202" cy="122742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C28F4AF9-F799-4822-A3EF-2E9208DAD049}"/>
                </a:ext>
              </a:extLst>
            </p:cNvPr>
            <p:cNvSpPr txBox="1"/>
            <p:nvPr/>
          </p:nvSpPr>
          <p:spPr>
            <a:xfrm>
              <a:off x="2854438" y="3487433"/>
              <a:ext cx="6889494" cy="804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i="1" dirty="0">
                  <a:solidFill>
                    <a:schemeClr val="bg1"/>
                  </a:solidFill>
                </a:rPr>
                <a:t>REVISIONE PROGETTAZIONE ALBERO PER INSTALLAZIONE ENCODER LATO MOTORE</a:t>
              </a:r>
            </a:p>
          </p:txBody>
        </p:sp>
      </p:grp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5968F9C2-8423-4AF1-8066-88EE03864BBE}"/>
              </a:ext>
            </a:extLst>
          </p:cNvPr>
          <p:cNvGrpSpPr/>
          <p:nvPr/>
        </p:nvGrpSpPr>
        <p:grpSpPr>
          <a:xfrm>
            <a:off x="854611" y="2249009"/>
            <a:ext cx="3146942" cy="767301"/>
            <a:chOff x="2504174" y="3353799"/>
            <a:chExt cx="5062240" cy="955234"/>
          </a:xfrm>
        </p:grpSpPr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68051DEC-B01C-4857-ACF5-7686366870A7}"/>
                </a:ext>
              </a:extLst>
            </p:cNvPr>
            <p:cNvSpPr/>
            <p:nvPr/>
          </p:nvSpPr>
          <p:spPr>
            <a:xfrm>
              <a:off x="2504174" y="3353799"/>
              <a:ext cx="5062240" cy="95523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CC2DCC90-562E-4F5F-A7AE-A211B8B1D710}"/>
                </a:ext>
              </a:extLst>
            </p:cNvPr>
            <p:cNvSpPr txBox="1"/>
            <p:nvPr/>
          </p:nvSpPr>
          <p:spPr>
            <a:xfrm>
              <a:off x="2723235" y="3584142"/>
              <a:ext cx="4492120" cy="459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i="1" dirty="0">
                  <a:solidFill>
                    <a:schemeClr val="bg1"/>
                  </a:solidFill>
                </a:rPr>
                <a:t>ALESAGGIO DEI CILINDRI</a:t>
              </a:r>
            </a:p>
          </p:txBody>
        </p:sp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BB5B722D-1DEE-40B9-862D-1D90C19B8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8432" y="2522347"/>
            <a:ext cx="5096869" cy="336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458293" y="198165"/>
            <a:ext cx="3024336" cy="504056"/>
          </a:xfrm>
        </p:spPr>
        <p:txBody>
          <a:bodyPr/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Progetto VIRECO</a:t>
            </a:r>
            <a:r>
              <a:rPr lang="en-US" i="1" dirty="0"/>
              <a:t> 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8" name="Segnaposto numero diapositiva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921071" y="6644948"/>
            <a:ext cx="1905000" cy="215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it-IT"/>
            </a:defPPr>
            <a:lvl1pPr marL="0" algn="ctr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742822" indent="-28570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1142802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599923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2057044" indent="-228560" algn="l" defTabSz="946240" rtl="0" eaLnBrk="0" latinLnBrk="0" hangingPunct="0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514164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97128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428406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885528" indent="-228560" algn="l" defTabSz="94624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A5701F1C-D263-4C16-BDB3-2A780005D363}" type="slidenum">
              <a:rPr lang="en-US" sz="900" smtClean="0">
                <a:solidFill>
                  <a:prstClr val="white"/>
                </a:solidFill>
              </a:rPr>
              <a:t>9</a:t>
            </a:fld>
            <a:endParaRPr lang="en-US" sz="900" dirty="0">
              <a:solidFill>
                <a:prstClr val="white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22668" y="1494309"/>
            <a:ext cx="8998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000" i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>
                <a:solidFill>
                  <a:srgbClr val="0070C0"/>
                </a:solidFill>
              </a:rPr>
              <a:t>Test </a:t>
            </a:r>
            <a:r>
              <a:rPr lang="en-US" dirty="0" err="1">
                <a:solidFill>
                  <a:srgbClr val="0070C0"/>
                </a:solidFill>
              </a:rPr>
              <a:t>condotti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su</a:t>
            </a:r>
            <a:r>
              <a:rPr lang="en-US" dirty="0">
                <a:solidFill>
                  <a:srgbClr val="0070C0"/>
                </a:solidFill>
              </a:rPr>
              <a:t> banco </a:t>
            </a:r>
            <a:r>
              <a:rPr lang="en-US" dirty="0" err="1">
                <a:solidFill>
                  <a:srgbClr val="0070C0"/>
                </a:solidFill>
              </a:rPr>
              <a:t>sperimentale</a:t>
            </a:r>
            <a:r>
              <a:rPr lang="en-US" dirty="0">
                <a:solidFill>
                  <a:srgbClr val="0070C0"/>
                </a:solidFill>
              </a:rPr>
              <a:t> con </a:t>
            </a:r>
            <a:r>
              <a:rPr lang="en-US" dirty="0" err="1">
                <a:solidFill>
                  <a:srgbClr val="0070C0"/>
                </a:solidFill>
              </a:rPr>
              <a:t>prototipo</a:t>
            </a:r>
            <a:r>
              <a:rPr lang="en-US" dirty="0">
                <a:solidFill>
                  <a:srgbClr val="0070C0"/>
                </a:solidFill>
              </a:rPr>
              <a:t> a 2 </a:t>
            </a:r>
            <a:r>
              <a:rPr lang="en-US" dirty="0" err="1">
                <a:solidFill>
                  <a:srgbClr val="0070C0"/>
                </a:solidFill>
              </a:rPr>
              <a:t>cilindri</a:t>
            </a:r>
            <a:endParaRPr lang="en-US" dirty="0">
              <a:solidFill>
                <a:srgbClr val="0070C0"/>
              </a:solidFill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CBDC2B17-DBDE-41C7-9D23-7BD712FF3581}"/>
              </a:ext>
            </a:extLst>
          </p:cNvPr>
          <p:cNvGrpSpPr/>
          <p:nvPr/>
        </p:nvGrpSpPr>
        <p:grpSpPr>
          <a:xfrm>
            <a:off x="689996" y="2271893"/>
            <a:ext cx="3456029" cy="964229"/>
            <a:chOff x="3810290" y="3420409"/>
            <a:chExt cx="4091883" cy="916974"/>
          </a:xfrm>
        </p:grpSpPr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1121D3BD-28E9-4235-BEC4-0F3EC5F0B1AC}"/>
                </a:ext>
              </a:extLst>
            </p:cNvPr>
            <p:cNvGrpSpPr/>
            <p:nvPr/>
          </p:nvGrpSpPr>
          <p:grpSpPr>
            <a:xfrm>
              <a:off x="3810290" y="3420409"/>
              <a:ext cx="4091883" cy="916974"/>
              <a:chOff x="4843548" y="5111904"/>
              <a:chExt cx="4091883" cy="916974"/>
            </a:xfrm>
          </p:grpSpPr>
          <p:sp>
            <p:nvSpPr>
              <p:cNvPr id="11" name="Ovale 10">
                <a:extLst>
                  <a:ext uri="{FF2B5EF4-FFF2-40B4-BE49-F238E27FC236}">
                    <a16:creationId xmlns:a16="http://schemas.microsoft.com/office/drawing/2014/main" id="{28162FA7-9A73-4141-B6AD-C17CA8EB97EF}"/>
                  </a:ext>
                </a:extLst>
              </p:cNvPr>
              <p:cNvSpPr/>
              <p:nvPr/>
            </p:nvSpPr>
            <p:spPr>
              <a:xfrm>
                <a:off x="4843548" y="5111904"/>
                <a:ext cx="4091883" cy="916974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5E3F565C-F787-40FC-B3EC-E9540AAA95AA}"/>
                  </a:ext>
                </a:extLst>
              </p:cNvPr>
              <p:cNvSpPr txBox="1"/>
              <p:nvPr/>
            </p:nvSpPr>
            <p:spPr>
              <a:xfrm>
                <a:off x="5097235" y="5402037"/>
                <a:ext cx="9962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it-IT"/>
                </a:defPPr>
                <a:lvl1pPr algn="ctr">
                  <a:defRPr sz="1800" b="1" i="1">
                    <a:solidFill>
                      <a:srgbClr val="00B0F0"/>
                    </a:solidFill>
                  </a:defRPr>
                </a:lvl1pPr>
                <a:lvl2pPr>
                  <a:defRPr>
                    <a:solidFill>
                      <a:schemeClr val="tx1"/>
                    </a:solidFill>
                  </a:defRPr>
                </a:lvl2pPr>
                <a:lvl3pPr>
                  <a:defRPr>
                    <a:solidFill>
                      <a:schemeClr val="tx1"/>
                    </a:solidFill>
                  </a:defRPr>
                </a:lvl3pPr>
                <a:lvl4pPr>
                  <a:defRPr>
                    <a:solidFill>
                      <a:schemeClr val="tx1"/>
                    </a:solidFill>
                  </a:defRPr>
                </a:lvl4pPr>
                <a:lvl5pPr>
                  <a:defRPr>
                    <a:solidFill>
                      <a:schemeClr val="tx1"/>
                    </a:solidFill>
                  </a:defRPr>
                </a:lvl5pPr>
                <a:lvl6pPr>
                  <a:defRPr>
                    <a:solidFill>
                      <a:schemeClr val="tx1"/>
                    </a:solidFill>
                  </a:defRPr>
                </a:lvl6pPr>
                <a:lvl7pPr>
                  <a:defRPr>
                    <a:solidFill>
                      <a:schemeClr val="tx1"/>
                    </a:solidFill>
                  </a:defRPr>
                </a:lvl7pPr>
                <a:lvl8pPr>
                  <a:defRPr>
                    <a:solidFill>
                      <a:schemeClr val="tx1"/>
                    </a:solidFill>
                  </a:defRPr>
                </a:lvl8pPr>
                <a:lvl9pPr>
                  <a:defRPr>
                    <a:solidFill>
                      <a:schemeClr val="tx1"/>
                    </a:solidFill>
                  </a:defRPr>
                </a:lvl9pPr>
              </a:lstStyle>
              <a:p>
                <a:pPr algn="r"/>
                <a:r>
                  <a:rPr lang="en-US" dirty="0">
                    <a:solidFill>
                      <a:schemeClr val="bg1"/>
                    </a:solidFill>
                  </a:rPr>
                  <a:t>COP =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CasellaDiTesto 12">
                  <a:extLst>
                    <a:ext uri="{FF2B5EF4-FFF2-40B4-BE49-F238E27FC236}">
                      <a16:creationId xmlns:a16="http://schemas.microsoft.com/office/drawing/2014/main" id="{7CC26101-4248-4532-9990-E0FF09612149}"/>
                    </a:ext>
                  </a:extLst>
                </p:cNvPr>
                <p:cNvSpPr txBox="1"/>
                <p:nvPr/>
              </p:nvSpPr>
              <p:spPr>
                <a:xfrm>
                  <a:off x="5021992" y="3611151"/>
                  <a:ext cx="996295" cy="4956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it-IT"/>
                  </a:defPPr>
                  <a:lvl1pPr algn="ctr">
                    <a:defRPr sz="1800" b="1" i="1">
                      <a:solidFill>
                        <a:srgbClr val="00B0F0"/>
                      </a:solidFill>
                    </a:defRPr>
                  </a:lvl1pPr>
                  <a:lvl2pPr>
                    <a:defRPr>
                      <a:solidFill>
                        <a:schemeClr val="tx1"/>
                      </a:solidFill>
                    </a:defRPr>
                  </a:lvl2pPr>
                  <a:lvl3pPr>
                    <a:defRPr>
                      <a:solidFill>
                        <a:schemeClr val="tx1"/>
                      </a:solidFill>
                    </a:defRPr>
                  </a:lvl3pPr>
                  <a:lvl4pPr>
                    <a:defRPr>
                      <a:solidFill>
                        <a:schemeClr val="tx1"/>
                      </a:solidFill>
                    </a:defRPr>
                  </a:lvl4pPr>
                  <a:lvl5pPr>
                    <a:defRPr>
                      <a:solidFill>
                        <a:schemeClr val="tx1"/>
                      </a:solidFill>
                    </a:defRPr>
                  </a:lvl5pPr>
                  <a:lvl6pPr>
                    <a:defRPr>
                      <a:solidFill>
                        <a:schemeClr val="tx1"/>
                      </a:solidFill>
                    </a:defRPr>
                  </a:lvl6pPr>
                  <a:lvl7pPr>
                    <a:defRPr>
                      <a:solidFill>
                        <a:schemeClr val="tx1"/>
                      </a:solidFill>
                    </a:defRPr>
                  </a:lvl7pPr>
                  <a:lvl8pPr>
                    <a:defRPr>
                      <a:solidFill>
                        <a:schemeClr val="tx1"/>
                      </a:solidFill>
                    </a:defRPr>
                  </a:lvl8pPr>
                  <a:lvl9pPr>
                    <a:defRPr>
                      <a:solidFill>
                        <a:schemeClr val="tx1"/>
                      </a:solidFill>
                    </a:defRPr>
                  </a:lvl9pPr>
                </a:lstStyle>
                <a:p>
                  <a:pPr algn="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1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𝑹𝑬𝑺𝑨</m:t>
                            </m:r>
                            <m:r>
                              <a:rPr lang="it-IT" sz="1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it-IT" sz="1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𝑭𝑹𝑰𝑮𝑶𝑹𝑰𝑭𝑬𝑹𝑨</m:t>
                            </m:r>
                          </m:num>
                          <m:den>
                            <m:r>
                              <a:rPr lang="it-IT" sz="1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𝑷𝑶𝑻𝑬𝑵𝒁𝑨</m:t>
                            </m:r>
                            <m:r>
                              <a:rPr lang="it-IT" sz="1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it-IT" sz="1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𝑨𝑺𝑺𝑶𝑹𝑩𝑰𝑻𝑨</m:t>
                            </m:r>
                          </m:den>
                        </m:f>
                      </m:oMath>
                    </m:oMathPara>
                  </a14:m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CasellaDiTesto 12">
                  <a:extLst>
                    <a:ext uri="{FF2B5EF4-FFF2-40B4-BE49-F238E27FC236}">
                      <a16:creationId xmlns:a16="http://schemas.microsoft.com/office/drawing/2014/main" id="{7CC26101-4248-4532-9990-E0FF096121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21992" y="3611151"/>
                  <a:ext cx="996295" cy="495649"/>
                </a:xfrm>
                <a:prstGeom prst="rect">
                  <a:avLst/>
                </a:prstGeom>
                <a:blipFill>
                  <a:blip r:embed="rId4"/>
                  <a:stretch>
                    <a:fillRect r="-142754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06CE4623-D589-4590-9E44-AC18EE5DA876}"/>
              </a:ext>
            </a:extLst>
          </p:cNvPr>
          <p:cNvGraphicFramePr>
            <a:graphicFrameLocks noGrp="1"/>
          </p:cNvGraphicFramePr>
          <p:nvPr/>
        </p:nvGraphicFramePr>
        <p:xfrm>
          <a:off x="4842669" y="3613596"/>
          <a:ext cx="4132185" cy="16197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9541">
                  <a:extLst>
                    <a:ext uri="{9D8B030D-6E8A-4147-A177-3AD203B41FA5}">
                      <a16:colId xmlns:a16="http://schemas.microsoft.com/office/drawing/2014/main" val="1042478805"/>
                    </a:ext>
                  </a:extLst>
                </a:gridCol>
                <a:gridCol w="1091781">
                  <a:extLst>
                    <a:ext uri="{9D8B030D-6E8A-4147-A177-3AD203B41FA5}">
                      <a16:colId xmlns:a16="http://schemas.microsoft.com/office/drawing/2014/main" val="428054784"/>
                    </a:ext>
                  </a:extLst>
                </a:gridCol>
                <a:gridCol w="1091781">
                  <a:extLst>
                    <a:ext uri="{9D8B030D-6E8A-4147-A177-3AD203B41FA5}">
                      <a16:colId xmlns:a16="http://schemas.microsoft.com/office/drawing/2014/main" val="557095942"/>
                    </a:ext>
                  </a:extLst>
                </a:gridCol>
                <a:gridCol w="649541">
                  <a:extLst>
                    <a:ext uri="{9D8B030D-6E8A-4147-A177-3AD203B41FA5}">
                      <a16:colId xmlns:a16="http://schemas.microsoft.com/office/drawing/2014/main" val="146677266"/>
                    </a:ext>
                  </a:extLst>
                </a:gridCol>
                <a:gridCol w="649541">
                  <a:extLst>
                    <a:ext uri="{9D8B030D-6E8A-4147-A177-3AD203B41FA5}">
                      <a16:colId xmlns:a16="http://schemas.microsoft.com/office/drawing/2014/main" val="2768133948"/>
                    </a:ext>
                  </a:extLst>
                </a:gridCol>
              </a:tblGrid>
              <a:tr h="692074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u="none" strike="noStrike" dirty="0" err="1">
                          <a:effectLst/>
                        </a:rPr>
                        <a:t>Tev</a:t>
                      </a:r>
                      <a:r>
                        <a:rPr lang="it-IT" sz="1200" b="1" u="none" strike="noStrike" dirty="0">
                          <a:effectLst/>
                        </a:rPr>
                        <a:t> (°C)</a:t>
                      </a:r>
                      <a:endParaRPr lang="it-IT" sz="1200" b="1" i="0" u="none" strike="noStrike" dirty="0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u="none" strike="noStrike" dirty="0">
                          <a:effectLst/>
                        </a:rPr>
                        <a:t>COP </a:t>
                      </a:r>
                      <a:br>
                        <a:rPr lang="it-IT" sz="1200" b="1" u="none" strike="noStrike" dirty="0">
                          <a:effectLst/>
                        </a:rPr>
                      </a:br>
                      <a:r>
                        <a:rPr lang="it-IT" sz="1200" b="1" i="1" u="none" strike="noStrike" dirty="0">
                          <a:effectLst/>
                        </a:rPr>
                        <a:t>no spillamenti</a:t>
                      </a:r>
                      <a:endParaRPr lang="it-IT" sz="1200" b="1" i="1" u="none" strike="noStrike" dirty="0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u="none" strike="noStrike" dirty="0">
                          <a:effectLst/>
                        </a:rPr>
                        <a:t>COP </a:t>
                      </a:r>
                      <a:br>
                        <a:rPr lang="it-IT" sz="1200" b="1" u="none" strike="noStrike" dirty="0">
                          <a:effectLst/>
                        </a:rPr>
                      </a:br>
                      <a:r>
                        <a:rPr lang="it-IT" sz="1200" b="1" i="1" u="none" strike="noStrike" dirty="0">
                          <a:effectLst/>
                        </a:rPr>
                        <a:t>con spillamenti</a:t>
                      </a:r>
                      <a:endParaRPr lang="it-IT" sz="1200" b="1" i="1" u="none" strike="noStrike" dirty="0">
                        <a:solidFill>
                          <a:srgbClr val="2F75B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u="none" strike="noStrike" dirty="0">
                          <a:effectLst/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it-IT" sz="1200" b="1" u="none" strike="noStrike" dirty="0">
                          <a:effectLst/>
                        </a:rPr>
                        <a:t>COP%</a:t>
                      </a:r>
                      <a:endParaRPr lang="it-IT" sz="1200" b="1" i="0" u="none" strike="noStrike" dirty="0">
                        <a:solidFill>
                          <a:srgbClr val="2F75B5"/>
                        </a:solidFill>
                        <a:effectLst/>
                        <a:latin typeface="Symbol" panose="05050102010706020507" pitchFamily="18" charset="2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u="none" strike="noStrike" dirty="0">
                          <a:effectLst/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it-IT" sz="1200" b="1" u="none" strike="noStrike" dirty="0">
                          <a:effectLst/>
                        </a:rPr>
                        <a:t>COP% </a:t>
                      </a:r>
                      <a:r>
                        <a:rPr lang="it-IT" sz="1200" b="1" i="1" u="none" strike="noStrike" dirty="0">
                          <a:effectLst/>
                        </a:rPr>
                        <a:t>atteso</a:t>
                      </a:r>
                      <a:endParaRPr lang="it-IT" sz="1200" b="1" i="1" u="none" strike="noStrike" dirty="0">
                        <a:solidFill>
                          <a:srgbClr val="2F75B5"/>
                        </a:solidFill>
                        <a:effectLst/>
                        <a:latin typeface="Symbol" panose="05050102010706020507" pitchFamily="18" charset="2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413041"/>
                  </a:ext>
                </a:extLst>
              </a:tr>
              <a:tr h="309221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-35</a:t>
                      </a:r>
                      <a:endParaRPr lang="it-IT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 dirty="0">
                          <a:effectLst/>
                        </a:rPr>
                        <a:t>0,59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 dirty="0">
                          <a:effectLst/>
                        </a:rPr>
                        <a:t>+11,8%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 dirty="0">
                          <a:effectLst/>
                        </a:rPr>
                        <a:t>+17,5%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7E6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443503"/>
                  </a:ext>
                </a:extLst>
              </a:tr>
              <a:tr h="309221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-20</a:t>
                      </a:r>
                      <a:endParaRPr lang="it-IT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 dirty="0">
                          <a:effectLst/>
                        </a:rPr>
                        <a:t>1,18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 dirty="0">
                          <a:effectLst/>
                        </a:rPr>
                        <a:t>+5,4%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 dirty="0">
                          <a:effectLst/>
                        </a:rPr>
                        <a:t>+9,9%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7E6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268624"/>
                  </a:ext>
                </a:extLst>
              </a:tr>
              <a:tr h="309221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2</a:t>
                      </a:r>
                      <a:endParaRPr lang="it-IT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2,95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 dirty="0">
                          <a:effectLst/>
                        </a:rPr>
                        <a:t>+3,5%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E28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 dirty="0">
                          <a:effectLst/>
                        </a:rPr>
                        <a:t>+6,4%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7E6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7669948"/>
                  </a:ext>
                </a:extLst>
              </a:tr>
            </a:tbl>
          </a:graphicData>
        </a:graphic>
      </p:graphicFrame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733D929E-D9E8-48E3-9C60-F78ABB449557}"/>
              </a:ext>
            </a:extLst>
          </p:cNvPr>
          <p:cNvSpPr txBox="1"/>
          <p:nvPr/>
        </p:nvSpPr>
        <p:spPr>
          <a:xfrm>
            <a:off x="1264301" y="4077645"/>
            <a:ext cx="3019197" cy="705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lnSpc>
                <a:spcPct val="150000"/>
              </a:lnSpc>
              <a:defRPr sz="11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it-IT" sz="1400" dirty="0"/>
              <a:t>TEST CON COMPRESSORE PROTOTIPO (alesaggio 50 mm)</a:t>
            </a:r>
          </a:p>
        </p:txBody>
      </p:sp>
    </p:spTree>
    <p:extLst>
      <p:ext uri="{BB962C8B-B14F-4D97-AF65-F5344CB8AC3E}">
        <p14:creationId xmlns:p14="http://schemas.microsoft.com/office/powerpoint/2010/main" val="18346857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 reqver=&quot;17839&quot;&gt;&lt;version val=&quot;21066&quot;/&gt;&lt;CPresentation id=&quot;1&quot;&gt;&lt;m_defprecNumber idref=&quot;2&quot;/&gt;&lt;m_defprecPercent idref=&quot;3&quot;/&gt;&lt;m_defprecDate idref=&quot;4&quot;/&gt;&lt;m_defprecYear idref=&quot;5&quot;/&gt;&lt;m_defprecQuarter idref=&quot;6&quot;/&gt;&lt;m_defprecMonth idref=&quot;7&quot;/&gt;&lt;m_defprecWeek idref=&quot;8&quot;/&gt;&lt;m_defprecDay idref=&quot;9&quot;/&gt;&lt;m_mruColor&gt;&lt;m_vecMRU length=&quot;0&quot;/&gt;&lt;/m_mruColor&gt;&lt;m_mapectfillschemeMRU/&gt;&lt;m_eweekdayFirstOfWeek val=&quot;2&quot;/&gt;&lt;m_eweekdayFirstOfWorkweek val=&quot;2&quot;/&gt;&lt;m_eweekdayFirstOfWeekend val=&quot;7&quot;/&gt;&lt;/CPresentation&gt;&lt;CDefaultPrec id=&quot;9&quot;&gt;&lt;m_precDefault/&gt;&lt;/CDefaultPrec&gt;&lt;CDefaultPrec id=&quot;8&quot;&gt;&lt;m_precDefault/&gt;&lt;/CDefaultPrec&gt;&lt;CDefaultPrec id=&quot;7&quot;&gt;&lt;m_precDefault/&gt;&lt;/CDefaultPrec&gt;&lt;CDefaultPrec id=&quot;6&quot;&gt;&lt;m_precDefault/&gt;&lt;/CDefaultPrec&gt;&lt;CDefaultPrec id=&quot;5&quot;&gt;&lt;m_precDefault/&gt;&lt;/CDefaultPrec&gt;&lt;CDefaultPrec id=&quot;4&quot;&gt;&lt;m_precDefault/&gt;&lt;/CDefaultPrec&gt;&lt;CDefaultPrec id=&quot;3&quot;&gt;&lt;m_precDefault/&gt;&lt;/CDefaultPrec&gt;&lt;CDefaultPrec id=&quot;2&quot;&gt;&lt;m_precDefault&gt;&lt;m_chDecimalSymbol&gt;,&lt;/m_chDecimalSymbol&gt;&lt;m_nGroupingDigits val=&quot;3&quot;/&gt;&lt;m_chGroupingSymbol&gt;.&lt;/m_chGroupingSymbol&gt;&lt;m_chDecimalSymbol17909&gt;,&lt;/m_chDecimalSymbol17909&gt;&lt;m_nGroupingDigits17909 val=&quot;3&quot;/&gt;&lt;m_chGroupingSymbol17909&gt;.&lt;/m_chGroupingSymbol17909&gt;&lt;/m_precDefault&gt;&lt;/CDefaultPrec&gt;&lt;/root&gt;"/>
  <p:tag name="THINKCELLUNDODONOTDELETE" val="116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_Zb3n_1QUSqASaVlJVzF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UQULJ6NS0GYjQOEoWF8L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_Zb3n_1QUSqASaVlJVzF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UQULJ6NS0GYjQOEoWF8L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_Zb3n_1QUSqASaVlJVzF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UQULJ6NS0GYjQOEoWF8L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_Zb3n_1QUSqASaVlJVzF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UQULJ6NS0GYjQOEoWF8L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_Zb3n_1QUSqASaVlJVzF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UQULJ6NS0GYjQOEoWF8L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UQULJ6NS0GYjQOEoWF8L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UQULJ6NS0GYjQOEoWF8L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_Zb3n_1QUSqASaVlJVzF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_Zb3n_1QUSqASaVlJVzF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UQULJ6NS0GYjQOEoWF8L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_Zb3n_1QUSqASaVlJVzF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UQULJ6NS0GYjQOEoWF8L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_Zb3n_1QUSqASaVlJVzF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UQULJ6NS0GYjQOEoWF8L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_Zb3n_1QUSqASaVlJVzF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UQULJ6NS0GYjQOEoWF8L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_Zb3n_1QUSqASaVlJVzF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_Zb3n_1QUSqASaVlJVzFw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UQULJ6NS0GYjQOEoWF8L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_Zb3n_1QUSqASaVlJVzF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UQULJ6NS0GYjQOEoWF8L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_Zb3n_1QUSqASaVlJVzF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UQULJ6NS0GYjQOEoWF8L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_Zb3n_1QUSqASaVlJVzFw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UQULJ6NS0GYjQOEoWF8L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_Zb3n_1QUSqASaVlJVzFw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UQULJ6NS0GYjQOEoWF8L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UQULJ6NS0GYjQOEoWF8L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UQULJ6NS0GYjQOEoWF8L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_Zb3n_1QUSqASaVlJVzF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_Zb3n_1QUSqASaVlJVzFw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UQULJ6NS0GYjQOEoWF8L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_Zb3n_1QUSqASaVlJVzFw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UQULJ6NS0GYjQOEoWF8Lg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_Zb3n_1QUSqASaVlJVzF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UQULJ6NS0GYjQOEoWF8Lg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_Zb3n_1QUSqASaVlJVzFw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UQULJ6NS0GYjQOEoWF8L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_Zb3n_1QUSqASaVlJVzFw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_Zb3n_1QUSqASaVlJVzFw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UQULJ6NS0GYjQOEoWF8Lg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_Zb3n_1QUSqASaVlJVzF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UQULJ6NS0GYjQOEoWF8Lg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_Zb3n_1QUSqASaVlJVzFw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UQULJ6NS0GYjQOEoWF8Lg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_Zb3n_1QUSqASaVlJVzFw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UQULJ6NS0GYjQOEoWF8L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_Zb3n_1QUSqASaVlJVzFw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UQULJ6NS0GYjQOEoWF8L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UQULJ6NS0GYjQOEoWF8Lg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_Zb3n_1QUSqASaVlJVzF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UQULJ6NS0GYjQOEoWF8Lg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_Zb3n_1QUSqASaVlJVzFw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UQULJ6NS0GYjQOEoWF8Lg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_Zb3n_1QUSqASaVlJVzFw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UQULJ6NS0GYjQOEoWF8Lg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_Zb3n_1QUSqASaVlJVzFw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UQULJ6NS0GYjQOEoWF8L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_Zb3n_1QUSqASaVlJVzF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UQULJ6NS0GYjQOEoWF8L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_Zb3n_1QUSqASaVlJVzFw"/>
</p:tagLst>
</file>

<file path=ppt/theme/theme1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16290</TotalTime>
  <Words>1048</Words>
  <Application>Microsoft Office PowerPoint</Application>
  <PresentationFormat>Personalizzato</PresentationFormat>
  <Paragraphs>314</Paragraphs>
  <Slides>33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41" baseType="lpstr">
      <vt:lpstr>Arial</vt:lpstr>
      <vt:lpstr>Calibri</vt:lpstr>
      <vt:lpstr>Cambria Math</vt:lpstr>
      <vt:lpstr>Garamond</vt:lpstr>
      <vt:lpstr>Symbol</vt:lpstr>
      <vt:lpstr>Wingdings</vt:lpstr>
      <vt:lpstr>1_Tema di Office</vt:lpstr>
      <vt:lpstr>Worksheet</vt:lpstr>
      <vt:lpstr>Progetto VIRECO </vt:lpstr>
      <vt:lpstr>Progetto VIRECO </vt:lpstr>
      <vt:lpstr>Progetto VIRECO </vt:lpstr>
      <vt:lpstr>Progetto VIRECO </vt:lpstr>
      <vt:lpstr>Progetto VIRECO </vt:lpstr>
      <vt:lpstr>Progetto VIRECO </vt:lpstr>
      <vt:lpstr>Progetto VIRECO </vt:lpstr>
      <vt:lpstr>Progetto VIRECO </vt:lpstr>
      <vt:lpstr>Progetto VIRECO </vt:lpstr>
      <vt:lpstr>Progetto VIRECO </vt:lpstr>
      <vt:lpstr>Progetto VIRECO </vt:lpstr>
      <vt:lpstr>Progetto VIRECO </vt:lpstr>
      <vt:lpstr>Progetto VIRECO </vt:lpstr>
      <vt:lpstr>Progetto VIRECO </vt:lpstr>
      <vt:lpstr>Progetto VIRECO </vt:lpstr>
      <vt:lpstr>Progetto VIRECO </vt:lpstr>
      <vt:lpstr>Progetto VIRECO </vt:lpstr>
      <vt:lpstr>Progetto VIRECO </vt:lpstr>
      <vt:lpstr>Progetto VIRECO </vt:lpstr>
      <vt:lpstr>Progetto VIRECO </vt:lpstr>
      <vt:lpstr>Progetto VIRECO </vt:lpstr>
      <vt:lpstr>Progetto VIRECO </vt:lpstr>
      <vt:lpstr>Progetto VIRECO </vt:lpstr>
      <vt:lpstr>Progetto VIRECO </vt:lpstr>
      <vt:lpstr>Progetto VIRECO </vt:lpstr>
      <vt:lpstr>Progetto VIRECO </vt:lpstr>
      <vt:lpstr>Progetto VIRECO </vt:lpstr>
      <vt:lpstr>Progetto VIRECO </vt:lpstr>
      <vt:lpstr>Progetto VIRECO </vt:lpstr>
      <vt:lpstr>Progetto VIRECO </vt:lpstr>
      <vt:lpstr>Progetto VIRECO </vt:lpstr>
      <vt:lpstr>Progetto VIRECO </vt:lpstr>
      <vt:lpstr>Progetto VIRECO </vt:lpstr>
    </vt:vector>
  </TitlesOfParts>
  <Company>Angelantoni Industrie S.p.A.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Giacomo.Paolucci</dc:creator>
  <cp:lastModifiedBy>Biancifiori Francesca</cp:lastModifiedBy>
  <cp:revision>969</cp:revision>
  <cp:lastPrinted>2018-03-21T15:05:24Z</cp:lastPrinted>
  <dcterms:created xsi:type="dcterms:W3CDTF">2012-02-24T15:29:48Z</dcterms:created>
  <dcterms:modified xsi:type="dcterms:W3CDTF">2020-11-05T09:12:50Z</dcterms:modified>
</cp:coreProperties>
</file>