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29"/>
  </p:notesMasterIdLst>
  <p:handoutMasterIdLst>
    <p:handoutMasterId r:id="rId30"/>
  </p:handoutMasterIdLst>
  <p:sldIdLst>
    <p:sldId id="715" r:id="rId5"/>
    <p:sldId id="759" r:id="rId6"/>
    <p:sldId id="809" r:id="rId7"/>
    <p:sldId id="714" r:id="rId8"/>
    <p:sldId id="786" r:id="rId9"/>
    <p:sldId id="821" r:id="rId10"/>
    <p:sldId id="799" r:id="rId11"/>
    <p:sldId id="783" r:id="rId12"/>
    <p:sldId id="785" r:id="rId13"/>
    <p:sldId id="800" r:id="rId14"/>
    <p:sldId id="753" r:id="rId15"/>
    <p:sldId id="802" r:id="rId16"/>
    <p:sldId id="816" r:id="rId17"/>
    <p:sldId id="814" r:id="rId18"/>
    <p:sldId id="807" r:id="rId19"/>
    <p:sldId id="805" r:id="rId20"/>
    <p:sldId id="808" r:id="rId21"/>
    <p:sldId id="824" r:id="rId22"/>
    <p:sldId id="803" r:id="rId23"/>
    <p:sldId id="813" r:id="rId24"/>
    <p:sldId id="817" r:id="rId25"/>
    <p:sldId id="764" r:id="rId26"/>
    <p:sldId id="822" r:id="rId27"/>
    <p:sldId id="819" r:id="rId28"/>
  </p:sldIdLst>
  <p:sldSz cx="9685338" cy="6877050"/>
  <p:notesSz cx="6797675" cy="9926638"/>
  <p:custDataLst>
    <p:tags r:id="rId31"/>
  </p:custDataLst>
  <p:defaultTextStyle>
    <a:defPPr>
      <a:defRPr lang="it-IT"/>
    </a:defPPr>
    <a:lvl1pPr marL="0" algn="l" defTabSz="946240" rtl="0" eaLnBrk="1" latinLnBrk="0" hangingPunct="1">
      <a:defRPr sz="1900" kern="1200">
        <a:solidFill>
          <a:schemeClr val="tx1"/>
        </a:solidFill>
        <a:latin typeface="+mn-lt"/>
        <a:ea typeface="+mn-ea"/>
        <a:cs typeface="+mn-cs"/>
      </a:defRPr>
    </a:lvl1pPr>
    <a:lvl2pPr marL="473120" algn="l" defTabSz="946240" rtl="0" eaLnBrk="1" latinLnBrk="0" hangingPunct="1">
      <a:defRPr sz="1900" kern="1200">
        <a:solidFill>
          <a:schemeClr val="tx1"/>
        </a:solidFill>
        <a:latin typeface="+mn-lt"/>
        <a:ea typeface="+mn-ea"/>
        <a:cs typeface="+mn-cs"/>
      </a:defRPr>
    </a:lvl2pPr>
    <a:lvl3pPr marL="946240" algn="l" defTabSz="946240" rtl="0" eaLnBrk="1" latinLnBrk="0" hangingPunct="1">
      <a:defRPr sz="1900" kern="1200">
        <a:solidFill>
          <a:schemeClr val="tx1"/>
        </a:solidFill>
        <a:latin typeface="+mn-lt"/>
        <a:ea typeface="+mn-ea"/>
        <a:cs typeface="+mn-cs"/>
      </a:defRPr>
    </a:lvl3pPr>
    <a:lvl4pPr marL="1419361" algn="l" defTabSz="946240" rtl="0" eaLnBrk="1" latinLnBrk="0" hangingPunct="1">
      <a:defRPr sz="1900" kern="1200">
        <a:solidFill>
          <a:schemeClr val="tx1"/>
        </a:solidFill>
        <a:latin typeface="+mn-lt"/>
        <a:ea typeface="+mn-ea"/>
        <a:cs typeface="+mn-cs"/>
      </a:defRPr>
    </a:lvl4pPr>
    <a:lvl5pPr marL="1892480" algn="l" defTabSz="946240" rtl="0" eaLnBrk="1" latinLnBrk="0" hangingPunct="1">
      <a:defRPr sz="1900" kern="1200">
        <a:solidFill>
          <a:schemeClr val="tx1"/>
        </a:solidFill>
        <a:latin typeface="+mn-lt"/>
        <a:ea typeface="+mn-ea"/>
        <a:cs typeface="+mn-cs"/>
      </a:defRPr>
    </a:lvl5pPr>
    <a:lvl6pPr marL="2365600" algn="l" defTabSz="946240" rtl="0" eaLnBrk="1" latinLnBrk="0" hangingPunct="1">
      <a:defRPr sz="1900" kern="1200">
        <a:solidFill>
          <a:schemeClr val="tx1"/>
        </a:solidFill>
        <a:latin typeface="+mn-lt"/>
        <a:ea typeface="+mn-ea"/>
        <a:cs typeface="+mn-cs"/>
      </a:defRPr>
    </a:lvl6pPr>
    <a:lvl7pPr marL="2838721" algn="l" defTabSz="946240" rtl="0" eaLnBrk="1" latinLnBrk="0" hangingPunct="1">
      <a:defRPr sz="1900" kern="1200">
        <a:solidFill>
          <a:schemeClr val="tx1"/>
        </a:solidFill>
        <a:latin typeface="+mn-lt"/>
        <a:ea typeface="+mn-ea"/>
        <a:cs typeface="+mn-cs"/>
      </a:defRPr>
    </a:lvl7pPr>
    <a:lvl8pPr marL="3311841" algn="l" defTabSz="946240" rtl="0" eaLnBrk="1" latinLnBrk="0" hangingPunct="1">
      <a:defRPr sz="1900" kern="1200">
        <a:solidFill>
          <a:schemeClr val="tx1"/>
        </a:solidFill>
        <a:latin typeface="+mn-lt"/>
        <a:ea typeface="+mn-ea"/>
        <a:cs typeface="+mn-cs"/>
      </a:defRPr>
    </a:lvl8pPr>
    <a:lvl9pPr marL="3784962" algn="l" defTabSz="946240"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p15:clr>
            <a:srgbClr val="A4A3A4"/>
          </p15:clr>
        </p15:guide>
        <p15:guide id="2" pos="305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86"/>
    <a:srgbClr val="E2FBFE"/>
    <a:srgbClr val="E1EBCD"/>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82" autoAdjust="0"/>
    <p:restoredTop sz="95886" autoAdjust="0"/>
  </p:normalViewPr>
  <p:slideViewPr>
    <p:cSldViewPr>
      <p:cViewPr varScale="1">
        <p:scale>
          <a:sx n="82" d="100"/>
          <a:sy n="82" d="100"/>
        </p:scale>
        <p:origin x="1598" y="62"/>
      </p:cViewPr>
      <p:guideLst>
        <p:guide orient="horz" pos="2166"/>
        <p:guide pos="3051"/>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B3DF7E-4D29-45E4-BE9A-9BFB82942C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857685AF-1DEF-407F-8178-998D37D2B9DD}">
      <dgm:prSet/>
      <dgm:spPr/>
      <dgm:t>
        <a:bodyPr/>
        <a:lstStyle/>
        <a:p>
          <a:pPr rtl="0"/>
          <a:r>
            <a:rPr lang="it-IT" b="1" i="1" dirty="0"/>
            <a:t>Fornire soluzioni innovative nell’ambito dell’Automazione e Controllo del Banco Sperimentale e del Compressore, oltre che nell’ambito della Documentazione di Prodotto innovativa e ad alta fruibilità.</a:t>
          </a:r>
          <a:endParaRPr lang="it-IT" dirty="0"/>
        </a:p>
      </dgm:t>
    </dgm:pt>
    <dgm:pt modelId="{9A86333D-18FA-452D-A3F0-704B183EC507}" type="parTrans" cxnId="{E78D975E-275A-427F-956B-948B7DFD49A8}">
      <dgm:prSet/>
      <dgm:spPr/>
      <dgm:t>
        <a:bodyPr/>
        <a:lstStyle/>
        <a:p>
          <a:endParaRPr lang="it-IT"/>
        </a:p>
      </dgm:t>
    </dgm:pt>
    <dgm:pt modelId="{C545E4A7-085F-4CF1-81E0-86C181308E56}" type="sibTrans" cxnId="{E78D975E-275A-427F-956B-948B7DFD49A8}">
      <dgm:prSet/>
      <dgm:spPr/>
      <dgm:t>
        <a:bodyPr/>
        <a:lstStyle/>
        <a:p>
          <a:endParaRPr lang="it-IT"/>
        </a:p>
      </dgm:t>
    </dgm:pt>
    <dgm:pt modelId="{B0445780-36EF-4CB4-84CD-5C6E4FC635B7}" type="pres">
      <dgm:prSet presAssocID="{B2B3DF7E-4D29-45E4-BE9A-9BFB82942CEC}" presName="linear" presStyleCnt="0">
        <dgm:presLayoutVars>
          <dgm:animLvl val="lvl"/>
          <dgm:resizeHandles val="exact"/>
        </dgm:presLayoutVars>
      </dgm:prSet>
      <dgm:spPr/>
    </dgm:pt>
    <dgm:pt modelId="{01BB28EF-1042-4D67-8F10-18E5E37CDF51}" type="pres">
      <dgm:prSet presAssocID="{857685AF-1DEF-407F-8178-998D37D2B9DD}" presName="parentText" presStyleLbl="node1" presStyleIdx="0" presStyleCnt="1" custLinFactNeighborY="2918">
        <dgm:presLayoutVars>
          <dgm:chMax val="0"/>
          <dgm:bulletEnabled val="1"/>
        </dgm:presLayoutVars>
      </dgm:prSet>
      <dgm:spPr/>
    </dgm:pt>
  </dgm:ptLst>
  <dgm:cxnLst>
    <dgm:cxn modelId="{E78D975E-275A-427F-956B-948B7DFD49A8}" srcId="{B2B3DF7E-4D29-45E4-BE9A-9BFB82942CEC}" destId="{857685AF-1DEF-407F-8178-998D37D2B9DD}" srcOrd="0" destOrd="0" parTransId="{9A86333D-18FA-452D-A3F0-704B183EC507}" sibTransId="{C545E4A7-085F-4CF1-81E0-86C181308E56}"/>
    <dgm:cxn modelId="{1201A9D3-3E65-4DAC-BD34-27F786801F7D}" type="presOf" srcId="{857685AF-1DEF-407F-8178-998D37D2B9DD}" destId="{01BB28EF-1042-4D67-8F10-18E5E37CDF51}" srcOrd="0" destOrd="0" presId="urn:microsoft.com/office/officeart/2005/8/layout/vList2"/>
    <dgm:cxn modelId="{A3A580D4-CDBC-4A5B-9A0B-5768E87C25EF}" type="presOf" srcId="{B2B3DF7E-4D29-45E4-BE9A-9BFB82942CEC}" destId="{B0445780-36EF-4CB4-84CD-5C6E4FC635B7}" srcOrd="0" destOrd="0" presId="urn:microsoft.com/office/officeart/2005/8/layout/vList2"/>
    <dgm:cxn modelId="{8084CC91-6BD5-48A7-851C-9D9DAC44D6F5}" type="presParOf" srcId="{B0445780-36EF-4CB4-84CD-5C6E4FC635B7}" destId="{01BB28EF-1042-4D67-8F10-18E5E37CDF51}" srcOrd="0"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384BD8-9832-4B34-8CF7-2BB1F3783E5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it-IT"/>
        </a:p>
      </dgm:t>
    </dgm:pt>
    <dgm:pt modelId="{D01E15AD-4E1A-42E7-91E9-D5B909FDC57C}">
      <dgm:prSet custT="1"/>
      <dgm:spPr/>
      <dgm:t>
        <a:bodyPr/>
        <a:lstStyle/>
        <a:p>
          <a:pPr rtl="0"/>
          <a:r>
            <a:rPr lang="it-IT" sz="1200" b="1" i="1" dirty="0"/>
            <a:t>Architettura su due Livelli di Automazione Industriale (uno di Supervisione ed uno di Controllo), utilizzando il Protocollo di comunicazione MODBUS per scambiare le informazioni tra essi.</a:t>
          </a:r>
          <a:br>
            <a:rPr lang="it-IT" sz="1200" b="1" i="1" dirty="0"/>
          </a:br>
          <a:r>
            <a:rPr lang="it-IT" sz="1200" b="1" i="1" dirty="0"/>
            <a:t>Le funzionalità implementate sono quelle di Acquisizione, Elaborazione</a:t>
          </a:r>
          <a:r>
            <a:rPr lang="it-IT" sz="1200" dirty="0"/>
            <a:t> </a:t>
          </a:r>
          <a:r>
            <a:rPr lang="it-IT" sz="1200" b="1" i="1" dirty="0"/>
            <a:t>e Controllo dei dati del Banco di Sperimentazione.</a:t>
          </a:r>
          <a:endParaRPr lang="it-IT" sz="1200" dirty="0"/>
        </a:p>
      </dgm:t>
    </dgm:pt>
    <dgm:pt modelId="{BA9502B6-FFB6-4ABE-AD0A-D0DD106EA7AD}" type="parTrans" cxnId="{B14B1997-2B0E-4B8F-94D2-A96DE0970F2F}">
      <dgm:prSet/>
      <dgm:spPr/>
      <dgm:t>
        <a:bodyPr/>
        <a:lstStyle/>
        <a:p>
          <a:endParaRPr lang="it-IT"/>
        </a:p>
      </dgm:t>
    </dgm:pt>
    <dgm:pt modelId="{4CA08BD7-FC75-477E-841F-8DDEE90F47AE}" type="sibTrans" cxnId="{B14B1997-2B0E-4B8F-94D2-A96DE0970F2F}">
      <dgm:prSet/>
      <dgm:spPr/>
      <dgm:t>
        <a:bodyPr/>
        <a:lstStyle/>
        <a:p>
          <a:endParaRPr lang="it-IT"/>
        </a:p>
      </dgm:t>
    </dgm:pt>
    <dgm:pt modelId="{D597BD31-064E-41D9-8E43-65339016A80B}" type="pres">
      <dgm:prSet presAssocID="{E5384BD8-9832-4B34-8CF7-2BB1F3783E54}" presName="linear" presStyleCnt="0">
        <dgm:presLayoutVars>
          <dgm:animLvl val="lvl"/>
          <dgm:resizeHandles val="exact"/>
        </dgm:presLayoutVars>
      </dgm:prSet>
      <dgm:spPr/>
    </dgm:pt>
    <dgm:pt modelId="{3FB65C32-78E6-44E5-AD5C-D73070DD7B77}" type="pres">
      <dgm:prSet presAssocID="{D01E15AD-4E1A-42E7-91E9-D5B909FDC57C}" presName="parentText" presStyleLbl="node1" presStyleIdx="0" presStyleCnt="1">
        <dgm:presLayoutVars>
          <dgm:chMax val="0"/>
          <dgm:bulletEnabled val="1"/>
        </dgm:presLayoutVars>
      </dgm:prSet>
      <dgm:spPr/>
    </dgm:pt>
  </dgm:ptLst>
  <dgm:cxnLst>
    <dgm:cxn modelId="{B14B1997-2B0E-4B8F-94D2-A96DE0970F2F}" srcId="{E5384BD8-9832-4B34-8CF7-2BB1F3783E54}" destId="{D01E15AD-4E1A-42E7-91E9-D5B909FDC57C}" srcOrd="0" destOrd="0" parTransId="{BA9502B6-FFB6-4ABE-AD0A-D0DD106EA7AD}" sibTransId="{4CA08BD7-FC75-477E-841F-8DDEE90F47AE}"/>
    <dgm:cxn modelId="{45FE5EE3-06EF-4CD2-B317-96536D71ED9C}" type="presOf" srcId="{D01E15AD-4E1A-42E7-91E9-D5B909FDC57C}" destId="{3FB65C32-78E6-44E5-AD5C-D73070DD7B77}" srcOrd="0" destOrd="0" presId="urn:microsoft.com/office/officeart/2005/8/layout/vList2"/>
    <dgm:cxn modelId="{D27351FD-3DCE-4E22-9243-FF1A919F7278}" type="presOf" srcId="{E5384BD8-9832-4B34-8CF7-2BB1F3783E54}" destId="{D597BD31-064E-41D9-8E43-65339016A80B}" srcOrd="0" destOrd="0" presId="urn:microsoft.com/office/officeart/2005/8/layout/vList2"/>
    <dgm:cxn modelId="{B2929815-F6F3-49E9-8022-81C1E7F48690}" type="presParOf" srcId="{D597BD31-064E-41D9-8E43-65339016A80B}" destId="{3FB65C32-78E6-44E5-AD5C-D73070DD7B77}"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8179A2-DD21-4F64-A293-E2BE735D634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59D83FD0-B0E6-49C5-A438-4ECD1DF78C5B}">
      <dgm:prSet custT="1"/>
      <dgm:spPr/>
      <dgm:t>
        <a:bodyPr/>
        <a:lstStyle/>
        <a:p>
          <a:pPr rtl="0"/>
          <a:r>
            <a:rPr lang="it-IT" sz="1600" b="1" i="1" dirty="0"/>
            <a:t>E’ la piattaforma che consente la gestione da remoto del Banco di Sperimentazione .</a:t>
          </a:r>
          <a:br>
            <a:rPr lang="it-IT" sz="1600" b="1" i="1" dirty="0"/>
          </a:br>
          <a:r>
            <a:rPr lang="it-IT" sz="1600" b="1" i="1" dirty="0"/>
            <a:t>Di seguito le principali funzionalità:</a:t>
          </a:r>
          <a:endParaRPr lang="it-IT" sz="1600" dirty="0"/>
        </a:p>
      </dgm:t>
    </dgm:pt>
    <dgm:pt modelId="{94D27125-BC48-47AD-A2AC-8537EF85FCE8}" type="parTrans" cxnId="{07406B11-B188-42D6-997A-14190517A2A9}">
      <dgm:prSet/>
      <dgm:spPr/>
      <dgm:t>
        <a:bodyPr/>
        <a:lstStyle/>
        <a:p>
          <a:endParaRPr lang="it-IT"/>
        </a:p>
      </dgm:t>
    </dgm:pt>
    <dgm:pt modelId="{46148568-BADF-470B-AFF2-9D6A366D7024}" type="sibTrans" cxnId="{07406B11-B188-42D6-997A-14190517A2A9}">
      <dgm:prSet/>
      <dgm:spPr/>
      <dgm:t>
        <a:bodyPr/>
        <a:lstStyle/>
        <a:p>
          <a:endParaRPr lang="it-IT"/>
        </a:p>
      </dgm:t>
    </dgm:pt>
    <dgm:pt modelId="{160136D7-4DDF-466A-81E3-FFE3B8893FCF}">
      <dgm:prSet custT="1"/>
      <dgm:spPr/>
      <dgm:t>
        <a:bodyPr/>
        <a:lstStyle/>
        <a:p>
          <a:pPr rtl="0"/>
          <a:r>
            <a:rPr lang="it-IT" sz="1600" b="1" i="1" dirty="0">
              <a:solidFill>
                <a:srgbClr val="0070C0"/>
              </a:solidFill>
            </a:rPr>
            <a:t>Interfacciamento mediante MODBUS con il Livello 1 di Automazione (PLC);</a:t>
          </a:r>
          <a:endParaRPr lang="it-IT" sz="1600" dirty="0">
            <a:solidFill>
              <a:srgbClr val="0070C0"/>
            </a:solidFill>
          </a:endParaRPr>
        </a:p>
      </dgm:t>
    </dgm:pt>
    <dgm:pt modelId="{E15D06ED-876A-441D-A771-E1735810A04E}" type="parTrans" cxnId="{78988773-2557-49D5-B845-8AC44FF1EA16}">
      <dgm:prSet/>
      <dgm:spPr/>
      <dgm:t>
        <a:bodyPr/>
        <a:lstStyle/>
        <a:p>
          <a:endParaRPr lang="it-IT"/>
        </a:p>
      </dgm:t>
    </dgm:pt>
    <dgm:pt modelId="{220522FF-DBB9-44DE-90C7-AA5CAA4C7431}" type="sibTrans" cxnId="{78988773-2557-49D5-B845-8AC44FF1EA16}">
      <dgm:prSet/>
      <dgm:spPr/>
      <dgm:t>
        <a:bodyPr/>
        <a:lstStyle/>
        <a:p>
          <a:endParaRPr lang="it-IT"/>
        </a:p>
      </dgm:t>
    </dgm:pt>
    <dgm:pt modelId="{51EC6246-19EE-42E2-9AE0-22D2786E3D59}">
      <dgm:prSet custT="1"/>
      <dgm:spPr/>
      <dgm:t>
        <a:bodyPr/>
        <a:lstStyle/>
        <a:p>
          <a:pPr rtl="0"/>
          <a:r>
            <a:rPr lang="it-IT" sz="1600" b="1" i="1" dirty="0">
              <a:solidFill>
                <a:srgbClr val="0070C0"/>
              </a:solidFill>
            </a:rPr>
            <a:t>Navigazione tra le Pagine Video dell’interfaccia grafica;</a:t>
          </a:r>
          <a:endParaRPr lang="it-IT" sz="1600" dirty="0">
            <a:solidFill>
              <a:srgbClr val="0070C0"/>
            </a:solidFill>
          </a:endParaRPr>
        </a:p>
      </dgm:t>
    </dgm:pt>
    <dgm:pt modelId="{3E5E4BF4-A806-4B16-BBE2-BCD597BF1346}" type="parTrans" cxnId="{2D7EB673-3CF0-4026-B2BF-93CA403A63F2}">
      <dgm:prSet/>
      <dgm:spPr/>
      <dgm:t>
        <a:bodyPr/>
        <a:lstStyle/>
        <a:p>
          <a:endParaRPr lang="it-IT"/>
        </a:p>
      </dgm:t>
    </dgm:pt>
    <dgm:pt modelId="{276C3DA0-B3C6-47F1-9226-68080519974A}" type="sibTrans" cxnId="{2D7EB673-3CF0-4026-B2BF-93CA403A63F2}">
      <dgm:prSet/>
      <dgm:spPr/>
      <dgm:t>
        <a:bodyPr/>
        <a:lstStyle/>
        <a:p>
          <a:endParaRPr lang="it-IT"/>
        </a:p>
      </dgm:t>
    </dgm:pt>
    <dgm:pt modelId="{3640BBDD-5015-4EED-8D32-6735DB623D3D}">
      <dgm:prSet custT="1"/>
      <dgm:spPr/>
      <dgm:t>
        <a:bodyPr/>
        <a:lstStyle/>
        <a:p>
          <a:pPr rtl="0"/>
          <a:r>
            <a:rPr lang="it-IT" sz="1600" b="1" i="1" dirty="0">
              <a:solidFill>
                <a:srgbClr val="0070C0"/>
              </a:solidFill>
            </a:rPr>
            <a:t>Visualizzazione e registrazione di «stati» e «misure» provenienti dal Livello 1;</a:t>
          </a:r>
          <a:endParaRPr lang="it-IT" sz="1600" dirty="0">
            <a:solidFill>
              <a:srgbClr val="0070C0"/>
            </a:solidFill>
          </a:endParaRPr>
        </a:p>
      </dgm:t>
    </dgm:pt>
    <dgm:pt modelId="{10519E44-3782-49E8-A580-8E812B17BDA4}" type="parTrans" cxnId="{E71617E9-2EC7-43A0-949C-AA0D5A0A0B95}">
      <dgm:prSet/>
      <dgm:spPr/>
      <dgm:t>
        <a:bodyPr/>
        <a:lstStyle/>
        <a:p>
          <a:endParaRPr lang="it-IT"/>
        </a:p>
      </dgm:t>
    </dgm:pt>
    <dgm:pt modelId="{1C60CD6D-4E8F-42F2-B7D7-A0616A2F4BC8}" type="sibTrans" cxnId="{E71617E9-2EC7-43A0-949C-AA0D5A0A0B95}">
      <dgm:prSet/>
      <dgm:spPr/>
      <dgm:t>
        <a:bodyPr/>
        <a:lstStyle/>
        <a:p>
          <a:endParaRPr lang="it-IT"/>
        </a:p>
      </dgm:t>
    </dgm:pt>
    <dgm:pt modelId="{185533C2-51BA-44B1-AB72-2DF5C68FFE27}">
      <dgm:prSet custT="1"/>
      <dgm:spPr/>
      <dgm:t>
        <a:bodyPr/>
        <a:lstStyle/>
        <a:p>
          <a:pPr rtl="0"/>
          <a:r>
            <a:rPr lang="it-IT" sz="1600" b="1" i="1" dirty="0">
              <a:solidFill>
                <a:srgbClr val="0070C0"/>
              </a:solidFill>
            </a:rPr>
            <a:t>Individuazione di situazioni di allarme o di avvertimento (per valori di «stato» o di «misura» non coerenti alle soglie attese);</a:t>
          </a:r>
          <a:endParaRPr lang="it-IT" sz="1600" dirty="0">
            <a:solidFill>
              <a:srgbClr val="0070C0"/>
            </a:solidFill>
          </a:endParaRPr>
        </a:p>
      </dgm:t>
    </dgm:pt>
    <dgm:pt modelId="{F320325F-D377-486E-B72D-071F87E514B6}" type="parTrans" cxnId="{CF5B6A33-605D-4CD8-A7CF-7F694F2E6BEE}">
      <dgm:prSet/>
      <dgm:spPr/>
      <dgm:t>
        <a:bodyPr/>
        <a:lstStyle/>
        <a:p>
          <a:endParaRPr lang="it-IT"/>
        </a:p>
      </dgm:t>
    </dgm:pt>
    <dgm:pt modelId="{1B6EE35B-D687-49F6-8079-B022359CFAC1}" type="sibTrans" cxnId="{CF5B6A33-605D-4CD8-A7CF-7F694F2E6BEE}">
      <dgm:prSet/>
      <dgm:spPr/>
      <dgm:t>
        <a:bodyPr/>
        <a:lstStyle/>
        <a:p>
          <a:endParaRPr lang="it-IT"/>
        </a:p>
      </dgm:t>
    </dgm:pt>
    <dgm:pt modelId="{2782E248-0006-4264-9E29-6F21052B9268}">
      <dgm:prSet custT="1"/>
      <dgm:spPr/>
      <dgm:t>
        <a:bodyPr/>
        <a:lstStyle/>
        <a:p>
          <a:pPr rtl="0"/>
          <a:r>
            <a:rPr lang="it-IT" sz="1600" b="1" i="1" dirty="0">
              <a:solidFill>
                <a:srgbClr val="0070C0"/>
              </a:solidFill>
            </a:rPr>
            <a:t>Accensione/Spegnimento del Banco;</a:t>
          </a:r>
          <a:endParaRPr lang="it-IT" sz="1600" dirty="0">
            <a:solidFill>
              <a:srgbClr val="0070C0"/>
            </a:solidFill>
          </a:endParaRPr>
        </a:p>
      </dgm:t>
    </dgm:pt>
    <dgm:pt modelId="{2C83AA3D-45AB-4C59-AC4E-9F7B6A34C696}" type="parTrans" cxnId="{A8B025B1-3E5D-4D03-9DDA-A60EC68332AA}">
      <dgm:prSet/>
      <dgm:spPr/>
      <dgm:t>
        <a:bodyPr/>
        <a:lstStyle/>
        <a:p>
          <a:endParaRPr lang="it-IT"/>
        </a:p>
      </dgm:t>
    </dgm:pt>
    <dgm:pt modelId="{7AC074C9-FF2B-4A98-98CF-EC89BB695ACB}" type="sibTrans" cxnId="{A8B025B1-3E5D-4D03-9DDA-A60EC68332AA}">
      <dgm:prSet/>
      <dgm:spPr/>
      <dgm:t>
        <a:bodyPr/>
        <a:lstStyle/>
        <a:p>
          <a:endParaRPr lang="it-IT"/>
        </a:p>
      </dgm:t>
    </dgm:pt>
    <dgm:pt modelId="{166F59D8-6B2D-49C6-BDA4-7E7D54CA94DA}">
      <dgm:prSet custT="1"/>
      <dgm:spPr/>
      <dgm:t>
        <a:bodyPr/>
        <a:lstStyle/>
        <a:p>
          <a:pPr rtl="0"/>
          <a:r>
            <a:rPr lang="it-IT" sz="1600" b="1" i="1" dirty="0">
              <a:solidFill>
                <a:srgbClr val="0070C0"/>
              </a:solidFill>
            </a:rPr>
            <a:t>Impostazione degli assetti di funzionamento del Banco;</a:t>
          </a:r>
          <a:endParaRPr lang="it-IT" sz="1600" dirty="0">
            <a:solidFill>
              <a:srgbClr val="0070C0"/>
            </a:solidFill>
          </a:endParaRPr>
        </a:p>
      </dgm:t>
    </dgm:pt>
    <dgm:pt modelId="{E1012412-BB76-4B01-888C-74044213E83B}" type="parTrans" cxnId="{ABBD1F90-DD23-4416-B72A-105F0E104499}">
      <dgm:prSet/>
      <dgm:spPr/>
      <dgm:t>
        <a:bodyPr/>
        <a:lstStyle/>
        <a:p>
          <a:endParaRPr lang="it-IT"/>
        </a:p>
      </dgm:t>
    </dgm:pt>
    <dgm:pt modelId="{2D77A6E6-827A-42DE-9576-C503DF944958}" type="sibTrans" cxnId="{ABBD1F90-DD23-4416-B72A-105F0E104499}">
      <dgm:prSet/>
      <dgm:spPr/>
      <dgm:t>
        <a:bodyPr/>
        <a:lstStyle/>
        <a:p>
          <a:endParaRPr lang="it-IT"/>
        </a:p>
      </dgm:t>
    </dgm:pt>
    <dgm:pt modelId="{2A24A9A2-DD17-4CF8-9426-A3E02168BE37}">
      <dgm:prSet custT="1"/>
      <dgm:spPr/>
      <dgm:t>
        <a:bodyPr/>
        <a:lstStyle/>
        <a:p>
          <a:pPr rtl="0"/>
          <a:r>
            <a:rPr lang="it-IT" sz="1600" b="1" i="1" dirty="0">
              <a:solidFill>
                <a:srgbClr val="0070C0"/>
              </a:solidFill>
            </a:rPr>
            <a:t>Impostazione dei parametri delle regolazioni PID gestite nel Livello 1;</a:t>
          </a:r>
          <a:endParaRPr lang="it-IT" sz="1600" dirty="0">
            <a:solidFill>
              <a:srgbClr val="0070C0"/>
            </a:solidFill>
          </a:endParaRPr>
        </a:p>
      </dgm:t>
    </dgm:pt>
    <dgm:pt modelId="{08013C86-0B15-4E64-8F20-930322764751}" type="parTrans" cxnId="{473A3FEC-C366-4671-A9FC-7ED1328AB615}">
      <dgm:prSet/>
      <dgm:spPr/>
      <dgm:t>
        <a:bodyPr/>
        <a:lstStyle/>
        <a:p>
          <a:endParaRPr lang="it-IT"/>
        </a:p>
      </dgm:t>
    </dgm:pt>
    <dgm:pt modelId="{F1F0B1B1-D38C-489C-ADC8-922E9A584AE0}" type="sibTrans" cxnId="{473A3FEC-C366-4671-A9FC-7ED1328AB615}">
      <dgm:prSet/>
      <dgm:spPr/>
      <dgm:t>
        <a:bodyPr/>
        <a:lstStyle/>
        <a:p>
          <a:endParaRPr lang="it-IT"/>
        </a:p>
      </dgm:t>
    </dgm:pt>
    <dgm:pt modelId="{63FC8B95-7B22-4BB9-8577-4E0A62A874E7}">
      <dgm:prSet custT="1"/>
      <dgm:spPr/>
      <dgm:t>
        <a:bodyPr/>
        <a:lstStyle/>
        <a:p>
          <a:pPr rtl="0"/>
          <a:r>
            <a:rPr lang="it-IT" sz="1600" b="1" i="1" dirty="0">
              <a:solidFill>
                <a:srgbClr val="0070C0"/>
              </a:solidFill>
            </a:rPr>
            <a:t>Impostazione di alcune variabili di funzionamento del Banco;</a:t>
          </a:r>
          <a:endParaRPr lang="it-IT" sz="1600" dirty="0">
            <a:solidFill>
              <a:srgbClr val="0070C0"/>
            </a:solidFill>
          </a:endParaRPr>
        </a:p>
      </dgm:t>
    </dgm:pt>
    <dgm:pt modelId="{9084F8F1-7A4B-469E-9A24-2513BA42D4A7}" type="parTrans" cxnId="{52115C1B-EB27-45B5-8EB0-5545A1ECF89A}">
      <dgm:prSet/>
      <dgm:spPr/>
      <dgm:t>
        <a:bodyPr/>
        <a:lstStyle/>
        <a:p>
          <a:endParaRPr lang="it-IT"/>
        </a:p>
      </dgm:t>
    </dgm:pt>
    <dgm:pt modelId="{237808E2-4DA3-42A7-BC41-4EFD78F818F8}" type="sibTrans" cxnId="{52115C1B-EB27-45B5-8EB0-5545A1ECF89A}">
      <dgm:prSet/>
      <dgm:spPr/>
      <dgm:t>
        <a:bodyPr/>
        <a:lstStyle/>
        <a:p>
          <a:endParaRPr lang="it-IT"/>
        </a:p>
      </dgm:t>
    </dgm:pt>
    <dgm:pt modelId="{A5726566-06B5-4E0D-B490-23DC77CEDA6A}">
      <dgm:prSet custT="1"/>
      <dgm:spPr/>
      <dgm:t>
        <a:bodyPr/>
        <a:lstStyle/>
        <a:p>
          <a:pPr rtl="0"/>
          <a:r>
            <a:rPr lang="it-IT" sz="1600" b="1" i="1" dirty="0">
              <a:solidFill>
                <a:srgbClr val="0070C0"/>
              </a:solidFill>
            </a:rPr>
            <a:t>Generazione di grafici rispetto al tempo, delle «misure» provenienti dal Livello 1.</a:t>
          </a:r>
          <a:endParaRPr lang="it-IT" sz="1600" dirty="0">
            <a:solidFill>
              <a:srgbClr val="0070C0"/>
            </a:solidFill>
          </a:endParaRPr>
        </a:p>
      </dgm:t>
    </dgm:pt>
    <dgm:pt modelId="{BEBED4BA-04BB-46DD-9F49-7F74C5E1F65F}" type="parTrans" cxnId="{2260DAB9-6257-4FD4-854F-69D2C361DC82}">
      <dgm:prSet/>
      <dgm:spPr/>
      <dgm:t>
        <a:bodyPr/>
        <a:lstStyle/>
        <a:p>
          <a:endParaRPr lang="it-IT"/>
        </a:p>
      </dgm:t>
    </dgm:pt>
    <dgm:pt modelId="{6F1116AD-B8B6-4523-B4D2-3C728C357A4F}" type="sibTrans" cxnId="{2260DAB9-6257-4FD4-854F-69D2C361DC82}">
      <dgm:prSet/>
      <dgm:spPr/>
      <dgm:t>
        <a:bodyPr/>
        <a:lstStyle/>
        <a:p>
          <a:endParaRPr lang="it-IT"/>
        </a:p>
      </dgm:t>
    </dgm:pt>
    <dgm:pt modelId="{71F0990B-B353-44AA-85F3-8EB437341C93}" type="pres">
      <dgm:prSet presAssocID="{578179A2-DD21-4F64-A293-E2BE735D6342}" presName="linear" presStyleCnt="0">
        <dgm:presLayoutVars>
          <dgm:animLvl val="lvl"/>
          <dgm:resizeHandles val="exact"/>
        </dgm:presLayoutVars>
      </dgm:prSet>
      <dgm:spPr/>
    </dgm:pt>
    <dgm:pt modelId="{DDA10D8F-5565-4BD3-8683-77BAB5EFD276}" type="pres">
      <dgm:prSet presAssocID="{59D83FD0-B0E6-49C5-A438-4ECD1DF78C5B}" presName="parentText" presStyleLbl="node1" presStyleIdx="0" presStyleCnt="1" custScaleX="63800" custScaleY="144384" custLinFactNeighborX="17440" custLinFactNeighborY="-11664">
        <dgm:presLayoutVars>
          <dgm:chMax val="0"/>
          <dgm:bulletEnabled val="1"/>
        </dgm:presLayoutVars>
      </dgm:prSet>
      <dgm:spPr/>
    </dgm:pt>
    <dgm:pt modelId="{ECC51C1B-AE8D-42D3-9867-B24CE8CAD413}" type="pres">
      <dgm:prSet presAssocID="{59D83FD0-B0E6-49C5-A438-4ECD1DF78C5B}" presName="childText" presStyleLbl="revTx" presStyleIdx="0" presStyleCnt="1" custLinFactNeighborY="-6480">
        <dgm:presLayoutVars>
          <dgm:bulletEnabled val="1"/>
        </dgm:presLayoutVars>
      </dgm:prSet>
      <dgm:spPr/>
    </dgm:pt>
  </dgm:ptLst>
  <dgm:cxnLst>
    <dgm:cxn modelId="{07406B11-B188-42D6-997A-14190517A2A9}" srcId="{578179A2-DD21-4F64-A293-E2BE735D6342}" destId="{59D83FD0-B0E6-49C5-A438-4ECD1DF78C5B}" srcOrd="0" destOrd="0" parTransId="{94D27125-BC48-47AD-A2AC-8537EF85FCE8}" sibTransId="{46148568-BADF-470B-AFF2-9D6A366D7024}"/>
    <dgm:cxn modelId="{52115C1B-EB27-45B5-8EB0-5545A1ECF89A}" srcId="{59D83FD0-B0E6-49C5-A438-4ECD1DF78C5B}" destId="{63FC8B95-7B22-4BB9-8577-4E0A62A874E7}" srcOrd="7" destOrd="0" parTransId="{9084F8F1-7A4B-469E-9A24-2513BA42D4A7}" sibTransId="{237808E2-4DA3-42A7-BC41-4EFD78F818F8}"/>
    <dgm:cxn modelId="{CF5B6A33-605D-4CD8-A7CF-7F694F2E6BEE}" srcId="{59D83FD0-B0E6-49C5-A438-4ECD1DF78C5B}" destId="{185533C2-51BA-44B1-AB72-2DF5C68FFE27}" srcOrd="3" destOrd="0" parTransId="{F320325F-D377-486E-B72D-071F87E514B6}" sibTransId="{1B6EE35B-D687-49F6-8079-B022359CFAC1}"/>
    <dgm:cxn modelId="{BB653D60-CF26-4424-A7C5-E5F4F75E8B49}" type="presOf" srcId="{63FC8B95-7B22-4BB9-8577-4E0A62A874E7}" destId="{ECC51C1B-AE8D-42D3-9867-B24CE8CAD413}" srcOrd="0" destOrd="7" presId="urn:microsoft.com/office/officeart/2005/8/layout/vList2"/>
    <dgm:cxn modelId="{C2A67541-772E-4580-A6E0-A959202A826F}" type="presOf" srcId="{A5726566-06B5-4E0D-B490-23DC77CEDA6A}" destId="{ECC51C1B-AE8D-42D3-9867-B24CE8CAD413}" srcOrd="0" destOrd="8" presId="urn:microsoft.com/office/officeart/2005/8/layout/vList2"/>
    <dgm:cxn modelId="{88250F49-5CB2-4ADF-89C5-88129C37BF8D}" type="presOf" srcId="{166F59D8-6B2D-49C6-BDA4-7E7D54CA94DA}" destId="{ECC51C1B-AE8D-42D3-9867-B24CE8CAD413}" srcOrd="0" destOrd="5" presId="urn:microsoft.com/office/officeart/2005/8/layout/vList2"/>
    <dgm:cxn modelId="{F4EF3A6B-DE34-40DF-910A-9F68EB1C7E25}" type="presOf" srcId="{2A24A9A2-DD17-4CF8-9426-A3E02168BE37}" destId="{ECC51C1B-AE8D-42D3-9867-B24CE8CAD413}" srcOrd="0" destOrd="6" presId="urn:microsoft.com/office/officeart/2005/8/layout/vList2"/>
    <dgm:cxn modelId="{F3F07E51-BD4A-4B0A-8E0B-AD2E275AC14E}" type="presOf" srcId="{578179A2-DD21-4F64-A293-E2BE735D6342}" destId="{71F0990B-B353-44AA-85F3-8EB437341C93}" srcOrd="0" destOrd="0" presId="urn:microsoft.com/office/officeart/2005/8/layout/vList2"/>
    <dgm:cxn modelId="{6957CD72-7757-4BCD-9F5E-6318DB74D410}" type="presOf" srcId="{160136D7-4DDF-466A-81E3-FFE3B8893FCF}" destId="{ECC51C1B-AE8D-42D3-9867-B24CE8CAD413}" srcOrd="0" destOrd="0" presId="urn:microsoft.com/office/officeart/2005/8/layout/vList2"/>
    <dgm:cxn modelId="{78988773-2557-49D5-B845-8AC44FF1EA16}" srcId="{59D83FD0-B0E6-49C5-A438-4ECD1DF78C5B}" destId="{160136D7-4DDF-466A-81E3-FFE3B8893FCF}" srcOrd="0" destOrd="0" parTransId="{E15D06ED-876A-441D-A771-E1735810A04E}" sibTransId="{220522FF-DBB9-44DE-90C7-AA5CAA4C7431}"/>
    <dgm:cxn modelId="{2D7EB673-3CF0-4026-B2BF-93CA403A63F2}" srcId="{59D83FD0-B0E6-49C5-A438-4ECD1DF78C5B}" destId="{51EC6246-19EE-42E2-9AE0-22D2786E3D59}" srcOrd="1" destOrd="0" parTransId="{3E5E4BF4-A806-4B16-BBE2-BCD597BF1346}" sibTransId="{276C3DA0-B3C6-47F1-9226-68080519974A}"/>
    <dgm:cxn modelId="{ABBD1F90-DD23-4416-B72A-105F0E104499}" srcId="{59D83FD0-B0E6-49C5-A438-4ECD1DF78C5B}" destId="{166F59D8-6B2D-49C6-BDA4-7E7D54CA94DA}" srcOrd="5" destOrd="0" parTransId="{E1012412-BB76-4B01-888C-74044213E83B}" sibTransId="{2D77A6E6-827A-42DE-9576-C503DF944958}"/>
    <dgm:cxn modelId="{428F879B-A560-4E2A-A34C-34371B0976C3}" type="presOf" srcId="{2782E248-0006-4264-9E29-6F21052B9268}" destId="{ECC51C1B-AE8D-42D3-9867-B24CE8CAD413}" srcOrd="0" destOrd="4" presId="urn:microsoft.com/office/officeart/2005/8/layout/vList2"/>
    <dgm:cxn modelId="{A8B025B1-3E5D-4D03-9DDA-A60EC68332AA}" srcId="{59D83FD0-B0E6-49C5-A438-4ECD1DF78C5B}" destId="{2782E248-0006-4264-9E29-6F21052B9268}" srcOrd="4" destOrd="0" parTransId="{2C83AA3D-45AB-4C59-AC4E-9F7B6A34C696}" sibTransId="{7AC074C9-FF2B-4A98-98CF-EC89BB695ACB}"/>
    <dgm:cxn modelId="{71B079B6-E796-4EFE-B76A-0A3DDFEDD669}" type="presOf" srcId="{185533C2-51BA-44B1-AB72-2DF5C68FFE27}" destId="{ECC51C1B-AE8D-42D3-9867-B24CE8CAD413}" srcOrd="0" destOrd="3" presId="urn:microsoft.com/office/officeart/2005/8/layout/vList2"/>
    <dgm:cxn modelId="{2260DAB9-6257-4FD4-854F-69D2C361DC82}" srcId="{59D83FD0-B0E6-49C5-A438-4ECD1DF78C5B}" destId="{A5726566-06B5-4E0D-B490-23DC77CEDA6A}" srcOrd="8" destOrd="0" parTransId="{BEBED4BA-04BB-46DD-9F49-7F74C5E1F65F}" sibTransId="{6F1116AD-B8B6-4523-B4D2-3C728C357A4F}"/>
    <dgm:cxn modelId="{077D06DC-D985-4FAC-95CB-2CEC9D7157C6}" type="presOf" srcId="{59D83FD0-B0E6-49C5-A438-4ECD1DF78C5B}" destId="{DDA10D8F-5565-4BD3-8683-77BAB5EFD276}" srcOrd="0" destOrd="0" presId="urn:microsoft.com/office/officeart/2005/8/layout/vList2"/>
    <dgm:cxn modelId="{C17B1FDE-9620-41C9-831C-BFCC12B69D7E}" type="presOf" srcId="{51EC6246-19EE-42E2-9AE0-22D2786E3D59}" destId="{ECC51C1B-AE8D-42D3-9867-B24CE8CAD413}" srcOrd="0" destOrd="1" presId="urn:microsoft.com/office/officeart/2005/8/layout/vList2"/>
    <dgm:cxn modelId="{4E9C46E4-BC68-466E-9117-C311CF545A79}" type="presOf" srcId="{3640BBDD-5015-4EED-8D32-6735DB623D3D}" destId="{ECC51C1B-AE8D-42D3-9867-B24CE8CAD413}" srcOrd="0" destOrd="2" presId="urn:microsoft.com/office/officeart/2005/8/layout/vList2"/>
    <dgm:cxn modelId="{E71617E9-2EC7-43A0-949C-AA0D5A0A0B95}" srcId="{59D83FD0-B0E6-49C5-A438-4ECD1DF78C5B}" destId="{3640BBDD-5015-4EED-8D32-6735DB623D3D}" srcOrd="2" destOrd="0" parTransId="{10519E44-3782-49E8-A580-8E812B17BDA4}" sibTransId="{1C60CD6D-4E8F-42F2-B7D7-A0616A2F4BC8}"/>
    <dgm:cxn modelId="{473A3FEC-C366-4671-A9FC-7ED1328AB615}" srcId="{59D83FD0-B0E6-49C5-A438-4ECD1DF78C5B}" destId="{2A24A9A2-DD17-4CF8-9426-A3E02168BE37}" srcOrd="6" destOrd="0" parTransId="{08013C86-0B15-4E64-8F20-930322764751}" sibTransId="{F1F0B1B1-D38C-489C-ADC8-922E9A584AE0}"/>
    <dgm:cxn modelId="{AF827D5C-6257-4174-8A53-ED546F4AA0A0}" type="presParOf" srcId="{71F0990B-B353-44AA-85F3-8EB437341C93}" destId="{DDA10D8F-5565-4BD3-8683-77BAB5EFD276}" srcOrd="0" destOrd="0" presId="urn:microsoft.com/office/officeart/2005/8/layout/vList2"/>
    <dgm:cxn modelId="{7644A668-1796-4DC9-B6D4-242F81ECFF91}" type="presParOf" srcId="{71F0990B-B353-44AA-85F3-8EB437341C93}" destId="{ECC51C1B-AE8D-42D3-9867-B24CE8CAD413}"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24788A-A22F-4784-8A2B-1665432B802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DF0EAD16-BFE9-443A-939B-6EDF7030C0C2}">
      <dgm:prSet custT="1"/>
      <dgm:spPr/>
      <dgm:t>
        <a:bodyPr/>
        <a:lstStyle/>
        <a:p>
          <a:pPr rtl="0"/>
          <a:r>
            <a:rPr lang="it-IT" sz="2000" b="1" i="1" dirty="0"/>
            <a:t>Scelte Strategiche e Progettuali, Lavorazioni e Criticità Incontrate per il </a:t>
          </a:r>
          <a:r>
            <a:rPr lang="it-IT" sz="2000" b="1" i="1" u="sng" dirty="0"/>
            <a:t>Livello 2 di Automazione</a:t>
          </a:r>
        </a:p>
        <a:p>
          <a:pPr rtl="0"/>
          <a:endParaRPr lang="it-IT" sz="2000" b="1" i="1" u="sng" dirty="0"/>
        </a:p>
        <a:p>
          <a:pPr rtl="0"/>
          <a:endParaRPr lang="it-IT" sz="2000" b="1" i="1" u="sng" dirty="0"/>
        </a:p>
        <a:p>
          <a:pPr rtl="0"/>
          <a:endParaRPr lang="it-IT" sz="2000" u="sng" dirty="0"/>
        </a:p>
      </dgm:t>
    </dgm:pt>
    <dgm:pt modelId="{F1F21C52-1DFC-4356-83AD-DCF2CEE1883D}" type="parTrans" cxnId="{BAAA3DFB-6E2F-4518-9914-F5A4BD680DD9}">
      <dgm:prSet/>
      <dgm:spPr/>
      <dgm:t>
        <a:bodyPr/>
        <a:lstStyle/>
        <a:p>
          <a:endParaRPr lang="it-IT"/>
        </a:p>
      </dgm:t>
    </dgm:pt>
    <dgm:pt modelId="{C23A4AE2-7C89-4F58-8540-DCDBE791DD9B}" type="sibTrans" cxnId="{BAAA3DFB-6E2F-4518-9914-F5A4BD680DD9}">
      <dgm:prSet/>
      <dgm:spPr/>
      <dgm:t>
        <a:bodyPr/>
        <a:lstStyle/>
        <a:p>
          <a:endParaRPr lang="it-IT"/>
        </a:p>
      </dgm:t>
    </dgm:pt>
    <dgm:pt modelId="{3E9D1E19-8E2F-4DC1-B284-2E011A19893B}">
      <dgm:prSet/>
      <dgm:spPr/>
      <dgm:t>
        <a:bodyPr/>
        <a:lstStyle/>
        <a:p>
          <a:pPr rtl="0"/>
          <a:r>
            <a:rPr lang="it-IT" b="1" i="1" dirty="0">
              <a:solidFill>
                <a:srgbClr val="0070C0"/>
              </a:solidFill>
              <a:effectLst>
                <a:outerShdw blurRad="38100" dist="38100" dir="2700000" algn="tl">
                  <a:srgbClr val="000000">
                    <a:alpha val="43137"/>
                  </a:srgbClr>
                </a:outerShdw>
              </a:effectLst>
            </a:rPr>
            <a:t>Scelte Strategiche e Progettuali</a:t>
          </a:r>
          <a:br>
            <a:rPr lang="it-IT" b="1" i="1" dirty="0">
              <a:solidFill>
                <a:srgbClr val="0070C0"/>
              </a:solidFill>
            </a:rPr>
          </a:br>
          <a:r>
            <a:rPr lang="it-IT" b="1" i="1" dirty="0">
              <a:solidFill>
                <a:srgbClr val="0070C0"/>
              </a:solidFill>
            </a:rPr>
            <a:t>E’ stato necessario valutare un processo di raccolta, acquisizione memorizzazione e presentazione delle informazioni, flessibile e adattabile a diversi contesti ed esigenze.  </a:t>
          </a:r>
          <a:endParaRPr lang="it-IT" dirty="0">
            <a:solidFill>
              <a:srgbClr val="0070C0"/>
            </a:solidFill>
          </a:endParaRPr>
        </a:p>
      </dgm:t>
    </dgm:pt>
    <dgm:pt modelId="{F81AB391-F9D6-4061-A953-387F73369873}" type="parTrans" cxnId="{6E4AEEE9-06AD-4048-85CD-1543A80D014B}">
      <dgm:prSet/>
      <dgm:spPr/>
      <dgm:t>
        <a:bodyPr/>
        <a:lstStyle/>
        <a:p>
          <a:endParaRPr lang="it-IT"/>
        </a:p>
      </dgm:t>
    </dgm:pt>
    <dgm:pt modelId="{B7703751-06D9-48F7-97B7-078F3391C59D}" type="sibTrans" cxnId="{6E4AEEE9-06AD-4048-85CD-1543A80D014B}">
      <dgm:prSet/>
      <dgm:spPr/>
      <dgm:t>
        <a:bodyPr/>
        <a:lstStyle/>
        <a:p>
          <a:endParaRPr lang="it-IT"/>
        </a:p>
      </dgm:t>
    </dgm:pt>
    <dgm:pt modelId="{45D17208-8376-4302-9BB9-6EE905F022FB}">
      <dgm:prSet/>
      <dgm:spPr/>
      <dgm:t>
        <a:bodyPr/>
        <a:lstStyle/>
        <a:p>
          <a:pPr rtl="0"/>
          <a:r>
            <a:rPr lang="it-IT" b="1" i="1" dirty="0">
              <a:solidFill>
                <a:srgbClr val="0070C0"/>
              </a:solidFill>
              <a:effectLst>
                <a:outerShdw blurRad="38100" dist="38100" dir="2700000" algn="tl">
                  <a:srgbClr val="000000">
                    <a:alpha val="43137"/>
                  </a:srgbClr>
                </a:outerShdw>
              </a:effectLst>
            </a:rPr>
            <a:t>Lavorazioni</a:t>
          </a:r>
          <a:br>
            <a:rPr lang="it-IT" b="1" i="1" dirty="0">
              <a:solidFill>
                <a:srgbClr val="0070C0"/>
              </a:solidFill>
            </a:rPr>
          </a:br>
          <a:r>
            <a:rPr lang="it-IT" b="1" i="1" dirty="0">
              <a:solidFill>
                <a:srgbClr val="0070C0"/>
              </a:solidFill>
            </a:rPr>
            <a:t>Si sono svolte tutte le attività inizialmente previste di Progettazione, di Implementazione e di Test, compresa l’integrazione con il Livello 1 di Automazione.</a:t>
          </a:r>
          <a:br>
            <a:rPr lang="it-IT" b="1" i="1" dirty="0">
              <a:solidFill>
                <a:srgbClr val="0070C0"/>
              </a:solidFill>
            </a:rPr>
          </a:br>
          <a:r>
            <a:rPr lang="it-IT" b="1" i="1" dirty="0">
              <a:solidFill>
                <a:srgbClr val="0070C0"/>
              </a:solidFill>
            </a:rPr>
            <a:t>Sono state effettuate con successo anche le attività emerse a seguito delle criticità riscontrate.</a:t>
          </a:r>
          <a:endParaRPr lang="it-IT" dirty="0">
            <a:solidFill>
              <a:srgbClr val="0070C0"/>
            </a:solidFill>
          </a:endParaRPr>
        </a:p>
      </dgm:t>
    </dgm:pt>
    <dgm:pt modelId="{243B5AD2-6D70-46C7-9629-F42AF976F6E9}" type="parTrans" cxnId="{FCD6B8B5-466B-4BF5-B094-10B6E3041395}">
      <dgm:prSet/>
      <dgm:spPr/>
      <dgm:t>
        <a:bodyPr/>
        <a:lstStyle/>
        <a:p>
          <a:endParaRPr lang="it-IT"/>
        </a:p>
      </dgm:t>
    </dgm:pt>
    <dgm:pt modelId="{AFA620B0-C023-4F3E-8A2B-C81A6E746ABA}" type="sibTrans" cxnId="{FCD6B8B5-466B-4BF5-B094-10B6E3041395}">
      <dgm:prSet/>
      <dgm:spPr/>
      <dgm:t>
        <a:bodyPr/>
        <a:lstStyle/>
        <a:p>
          <a:endParaRPr lang="it-IT"/>
        </a:p>
      </dgm:t>
    </dgm:pt>
    <dgm:pt modelId="{20038B7E-A7F5-465A-A564-9348958D40FC}">
      <dgm:prSet/>
      <dgm:spPr/>
      <dgm:t>
        <a:bodyPr/>
        <a:lstStyle/>
        <a:p>
          <a:pPr rtl="0"/>
          <a:r>
            <a:rPr lang="it-IT" b="1" i="1" dirty="0">
              <a:solidFill>
                <a:srgbClr val="0070C0"/>
              </a:solidFill>
              <a:effectLst>
                <a:outerShdw blurRad="38100" dist="38100" dir="2700000" algn="tl">
                  <a:srgbClr val="000000">
                    <a:alpha val="43137"/>
                  </a:srgbClr>
                </a:outerShdw>
              </a:effectLst>
            </a:rPr>
            <a:t>Criticità</a:t>
          </a:r>
          <a:br>
            <a:rPr lang="it-IT" b="1" i="1" dirty="0">
              <a:solidFill>
                <a:srgbClr val="0070C0"/>
              </a:solidFill>
            </a:rPr>
          </a:br>
          <a:r>
            <a:rPr lang="it-IT" b="1" i="1" dirty="0">
              <a:solidFill>
                <a:srgbClr val="0070C0"/>
              </a:solidFill>
            </a:rPr>
            <a:t>Durante la fase di Sperimentazione si è rilevata la necessità di sincronizzare i valori delle misure che debbono essere rappresentate graficamente e rese disponibili su file, in modo che siano riferibili a dei quanti di tempo ad intervallo </a:t>
          </a:r>
          <a:r>
            <a:rPr lang="it-IT" b="1" i="1" dirty="0" err="1">
              <a:solidFill>
                <a:srgbClr val="0070C0"/>
              </a:solidFill>
            </a:rPr>
            <a:t>pre</a:t>
          </a:r>
          <a:r>
            <a:rPr lang="it-IT" b="1" i="1" dirty="0">
              <a:solidFill>
                <a:srgbClr val="0070C0"/>
              </a:solidFill>
            </a:rPr>
            <a:t>-impostabile (ad esempio ogni 5 secondi)</a:t>
          </a:r>
          <a:endParaRPr lang="it-IT" dirty="0">
            <a:solidFill>
              <a:srgbClr val="0070C0"/>
            </a:solidFill>
          </a:endParaRPr>
        </a:p>
      </dgm:t>
    </dgm:pt>
    <dgm:pt modelId="{38E4987E-DD9A-423C-B7E3-9FCB954C63AB}" type="parTrans" cxnId="{41847B5F-5811-49EB-8B7D-C6E6F7C2EFD7}">
      <dgm:prSet/>
      <dgm:spPr/>
      <dgm:t>
        <a:bodyPr/>
        <a:lstStyle/>
        <a:p>
          <a:endParaRPr lang="it-IT"/>
        </a:p>
      </dgm:t>
    </dgm:pt>
    <dgm:pt modelId="{CA22ABE8-1F88-4389-90F3-3D014A9CA714}" type="sibTrans" cxnId="{41847B5F-5811-49EB-8B7D-C6E6F7C2EFD7}">
      <dgm:prSet/>
      <dgm:spPr/>
      <dgm:t>
        <a:bodyPr/>
        <a:lstStyle/>
        <a:p>
          <a:endParaRPr lang="it-IT"/>
        </a:p>
      </dgm:t>
    </dgm:pt>
    <dgm:pt modelId="{9D569D1B-F8A1-4A68-97D6-9DCD1C8D3C24}" type="pres">
      <dgm:prSet presAssocID="{9424788A-A22F-4784-8A2B-1665432B8020}" presName="Name0" presStyleCnt="0">
        <dgm:presLayoutVars>
          <dgm:dir/>
          <dgm:animLvl val="lvl"/>
          <dgm:resizeHandles val="exact"/>
        </dgm:presLayoutVars>
      </dgm:prSet>
      <dgm:spPr/>
    </dgm:pt>
    <dgm:pt modelId="{83580260-6B44-45D3-8464-951EEAE67CA1}" type="pres">
      <dgm:prSet presAssocID="{DF0EAD16-BFE9-443A-939B-6EDF7030C0C2}" presName="linNode" presStyleCnt="0"/>
      <dgm:spPr/>
    </dgm:pt>
    <dgm:pt modelId="{6DACFBFA-B337-425B-94B4-B8B56E5660EF}" type="pres">
      <dgm:prSet presAssocID="{DF0EAD16-BFE9-443A-939B-6EDF7030C0C2}" presName="parentText" presStyleLbl="node1" presStyleIdx="0" presStyleCnt="1" custLinFactNeighborY="165">
        <dgm:presLayoutVars>
          <dgm:chMax val="1"/>
          <dgm:bulletEnabled val="1"/>
        </dgm:presLayoutVars>
      </dgm:prSet>
      <dgm:spPr/>
    </dgm:pt>
    <dgm:pt modelId="{394F4377-781C-458B-86EE-4AC5A47D38FC}" type="pres">
      <dgm:prSet presAssocID="{DF0EAD16-BFE9-443A-939B-6EDF7030C0C2}" presName="descendantText" presStyleLbl="alignAccFollowNode1" presStyleIdx="0" presStyleCnt="1" custLinFactNeighborY="-478">
        <dgm:presLayoutVars>
          <dgm:bulletEnabled val="1"/>
        </dgm:presLayoutVars>
      </dgm:prSet>
      <dgm:spPr/>
    </dgm:pt>
  </dgm:ptLst>
  <dgm:cxnLst>
    <dgm:cxn modelId="{3BC8F905-2174-4F5E-8FCB-C2D67076765C}" type="presOf" srcId="{9424788A-A22F-4784-8A2B-1665432B8020}" destId="{9D569D1B-F8A1-4A68-97D6-9DCD1C8D3C24}" srcOrd="0" destOrd="0" presId="urn:microsoft.com/office/officeart/2005/8/layout/vList5"/>
    <dgm:cxn modelId="{476FE313-1BA3-4266-A830-B887598E1883}" type="presOf" srcId="{DF0EAD16-BFE9-443A-939B-6EDF7030C0C2}" destId="{6DACFBFA-B337-425B-94B4-B8B56E5660EF}" srcOrd="0" destOrd="0" presId="urn:microsoft.com/office/officeart/2005/8/layout/vList5"/>
    <dgm:cxn modelId="{CFFF6E32-A0F7-4773-90B3-D3115C898920}" type="presOf" srcId="{20038B7E-A7F5-465A-A564-9348958D40FC}" destId="{394F4377-781C-458B-86EE-4AC5A47D38FC}" srcOrd="0" destOrd="2" presId="urn:microsoft.com/office/officeart/2005/8/layout/vList5"/>
    <dgm:cxn modelId="{41847B5F-5811-49EB-8B7D-C6E6F7C2EFD7}" srcId="{DF0EAD16-BFE9-443A-939B-6EDF7030C0C2}" destId="{20038B7E-A7F5-465A-A564-9348958D40FC}" srcOrd="2" destOrd="0" parTransId="{38E4987E-DD9A-423C-B7E3-9FCB954C63AB}" sibTransId="{CA22ABE8-1F88-4389-90F3-3D014A9CA714}"/>
    <dgm:cxn modelId="{89DDC062-3D6B-43AC-BE8E-7BC9A186E594}" type="presOf" srcId="{3E9D1E19-8E2F-4DC1-B284-2E011A19893B}" destId="{394F4377-781C-458B-86EE-4AC5A47D38FC}" srcOrd="0" destOrd="0" presId="urn:microsoft.com/office/officeart/2005/8/layout/vList5"/>
    <dgm:cxn modelId="{FCD6B8B5-466B-4BF5-B094-10B6E3041395}" srcId="{DF0EAD16-BFE9-443A-939B-6EDF7030C0C2}" destId="{45D17208-8376-4302-9BB9-6EE905F022FB}" srcOrd="1" destOrd="0" parTransId="{243B5AD2-6D70-46C7-9629-F42AF976F6E9}" sibTransId="{AFA620B0-C023-4F3E-8A2B-C81A6E746ABA}"/>
    <dgm:cxn modelId="{29C584E6-2902-4345-9077-9CE7E6DB2DA9}" type="presOf" srcId="{45D17208-8376-4302-9BB9-6EE905F022FB}" destId="{394F4377-781C-458B-86EE-4AC5A47D38FC}" srcOrd="0" destOrd="1" presId="urn:microsoft.com/office/officeart/2005/8/layout/vList5"/>
    <dgm:cxn modelId="{6E4AEEE9-06AD-4048-85CD-1543A80D014B}" srcId="{DF0EAD16-BFE9-443A-939B-6EDF7030C0C2}" destId="{3E9D1E19-8E2F-4DC1-B284-2E011A19893B}" srcOrd="0" destOrd="0" parTransId="{F81AB391-F9D6-4061-A953-387F73369873}" sibTransId="{B7703751-06D9-48F7-97B7-078F3391C59D}"/>
    <dgm:cxn modelId="{BAAA3DFB-6E2F-4518-9914-F5A4BD680DD9}" srcId="{9424788A-A22F-4784-8A2B-1665432B8020}" destId="{DF0EAD16-BFE9-443A-939B-6EDF7030C0C2}" srcOrd="0" destOrd="0" parTransId="{F1F21C52-1DFC-4356-83AD-DCF2CEE1883D}" sibTransId="{C23A4AE2-7C89-4F58-8540-DCDBE791DD9B}"/>
    <dgm:cxn modelId="{116DCAB6-EF9E-4CB3-BFE9-42044898E03A}" type="presParOf" srcId="{9D569D1B-F8A1-4A68-97D6-9DCD1C8D3C24}" destId="{83580260-6B44-45D3-8464-951EEAE67CA1}" srcOrd="0" destOrd="0" presId="urn:microsoft.com/office/officeart/2005/8/layout/vList5"/>
    <dgm:cxn modelId="{D34CE089-136B-4E5F-BAB0-A28C578F6A06}" type="presParOf" srcId="{83580260-6B44-45D3-8464-951EEAE67CA1}" destId="{6DACFBFA-B337-425B-94B4-B8B56E5660EF}" srcOrd="0" destOrd="0" presId="urn:microsoft.com/office/officeart/2005/8/layout/vList5"/>
    <dgm:cxn modelId="{64D764B8-BEED-4560-A198-C0D1D11C3F32}" type="presParOf" srcId="{83580260-6B44-45D3-8464-951EEAE67CA1}" destId="{394F4377-781C-458B-86EE-4AC5A47D38FC}"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61A2B6-8FB3-455B-BE92-082D90D05C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9689140B-C4E3-445E-9252-EE589E4A784A}">
      <dgm:prSet custT="1"/>
      <dgm:spPr>
        <a:solidFill>
          <a:schemeClr val="tx2">
            <a:lumMod val="40000"/>
            <a:lumOff val="60000"/>
          </a:schemeClr>
        </a:solidFill>
      </dgm:spPr>
      <dgm:t>
        <a:bodyPr/>
        <a:lstStyle/>
        <a:p>
          <a:pPr rtl="0"/>
          <a:r>
            <a:rPr lang="it-IT" sz="1600" b="1" i="1" dirty="0">
              <a:solidFill>
                <a:srgbClr val="0070C0"/>
              </a:solidFill>
            </a:rPr>
            <a:t>Applicativo implementato sul Controllore Logico Programmabile (PLC), mediante il quale si effettuano:</a:t>
          </a:r>
          <a:br>
            <a:rPr lang="it-IT" sz="1600" b="1" i="1" dirty="0">
              <a:solidFill>
                <a:srgbClr val="0070C0"/>
              </a:solidFill>
            </a:rPr>
          </a:br>
          <a:r>
            <a:rPr lang="it-IT" sz="1600" b="1" i="1" dirty="0">
              <a:solidFill>
                <a:srgbClr val="0070C0"/>
              </a:solidFill>
            </a:rPr>
            <a:t>- Acquisizione ed elaborazione dei valori rilevati dai sensori </a:t>
          </a:r>
          <a:br>
            <a:rPr lang="it-IT" sz="1600" b="1" i="1" dirty="0">
              <a:solidFill>
                <a:srgbClr val="0070C0"/>
              </a:solidFill>
            </a:rPr>
          </a:br>
          <a:r>
            <a:rPr lang="it-IT" sz="1600" b="1" i="1" dirty="0">
              <a:solidFill>
                <a:srgbClr val="0070C0"/>
              </a:solidFill>
            </a:rPr>
            <a:t>   installati sul Banco di Sperimentazione;</a:t>
          </a:r>
          <a:br>
            <a:rPr lang="it-IT" sz="1600" b="1" i="1" dirty="0">
              <a:solidFill>
                <a:srgbClr val="0070C0"/>
              </a:solidFill>
            </a:rPr>
          </a:br>
          <a:r>
            <a:rPr lang="it-IT" sz="1600" b="1" i="1" dirty="0">
              <a:solidFill>
                <a:srgbClr val="0070C0"/>
              </a:solidFill>
            </a:rPr>
            <a:t>- Regolazione delle grandezze e controllo degli attuatori </a:t>
          </a:r>
          <a:br>
            <a:rPr lang="it-IT" sz="1600" b="1" i="1" dirty="0">
              <a:solidFill>
                <a:srgbClr val="0070C0"/>
              </a:solidFill>
            </a:rPr>
          </a:br>
          <a:r>
            <a:rPr lang="it-IT" sz="1600" b="1" i="1" dirty="0">
              <a:solidFill>
                <a:srgbClr val="0070C0"/>
              </a:solidFill>
            </a:rPr>
            <a:t>   coinvolti nel Banco di Sperimentazione.</a:t>
          </a:r>
          <a:br>
            <a:rPr lang="it-IT" sz="1600" b="1" i="1" dirty="0">
              <a:solidFill>
                <a:srgbClr val="0070C0"/>
              </a:solidFill>
            </a:rPr>
          </a:br>
          <a:r>
            <a:rPr lang="it-IT" sz="1600" b="1" i="1" dirty="0">
              <a:solidFill>
                <a:srgbClr val="0070C0"/>
              </a:solidFill>
            </a:rPr>
            <a:t>Di seguito le funzionalità disponibili:</a:t>
          </a:r>
          <a:endParaRPr lang="it-IT" sz="1600" dirty="0">
            <a:solidFill>
              <a:srgbClr val="0070C0"/>
            </a:solidFill>
          </a:endParaRPr>
        </a:p>
      </dgm:t>
    </dgm:pt>
    <dgm:pt modelId="{0ECC0353-C7F7-4907-9547-8D80BB3B96E6}" type="parTrans" cxnId="{2AE523A1-A21D-4229-8312-A0921BC043AD}">
      <dgm:prSet/>
      <dgm:spPr/>
      <dgm:t>
        <a:bodyPr/>
        <a:lstStyle/>
        <a:p>
          <a:endParaRPr lang="it-IT"/>
        </a:p>
      </dgm:t>
    </dgm:pt>
    <dgm:pt modelId="{C2401C72-4839-4F74-96A1-99E5200850BE}" type="sibTrans" cxnId="{2AE523A1-A21D-4229-8312-A0921BC043AD}">
      <dgm:prSet/>
      <dgm:spPr/>
      <dgm:t>
        <a:bodyPr/>
        <a:lstStyle/>
        <a:p>
          <a:endParaRPr lang="it-IT"/>
        </a:p>
      </dgm:t>
    </dgm:pt>
    <dgm:pt modelId="{E76C5E7D-F3CB-4C47-8633-F0098D8B4FA3}">
      <dgm:prSet custT="1"/>
      <dgm:spPr/>
      <dgm:t>
        <a:bodyPr/>
        <a:lstStyle/>
        <a:p>
          <a:pPr rtl="0"/>
          <a:r>
            <a:rPr lang="it-IT" sz="1600" b="1" i="1" dirty="0">
              <a:solidFill>
                <a:srgbClr val="0070C0"/>
              </a:solidFill>
            </a:rPr>
            <a:t>Interfacciamento mediante MODBUS con il Livello 2 di Automazione (PC);</a:t>
          </a:r>
          <a:endParaRPr lang="it-IT" sz="1600" dirty="0"/>
        </a:p>
      </dgm:t>
    </dgm:pt>
    <dgm:pt modelId="{08AD9153-69C1-4B28-B6C9-7B914455F12F}" type="parTrans" cxnId="{6E226A97-A8D0-43F9-A42F-B900461DCDD0}">
      <dgm:prSet/>
      <dgm:spPr/>
      <dgm:t>
        <a:bodyPr/>
        <a:lstStyle/>
        <a:p>
          <a:endParaRPr lang="it-IT"/>
        </a:p>
      </dgm:t>
    </dgm:pt>
    <dgm:pt modelId="{4E656E20-205B-4019-A443-7F801EBE624E}" type="sibTrans" cxnId="{6E226A97-A8D0-43F9-A42F-B900461DCDD0}">
      <dgm:prSet/>
      <dgm:spPr/>
      <dgm:t>
        <a:bodyPr/>
        <a:lstStyle/>
        <a:p>
          <a:endParaRPr lang="it-IT"/>
        </a:p>
      </dgm:t>
    </dgm:pt>
    <dgm:pt modelId="{4400CC93-4690-4766-9FE2-C8DF930CB987}">
      <dgm:prSet custT="1"/>
      <dgm:spPr/>
      <dgm:t>
        <a:bodyPr/>
        <a:lstStyle/>
        <a:p>
          <a:pPr rtl="0"/>
          <a:r>
            <a:rPr lang="it-IT" sz="1600" b="1" i="1" dirty="0">
              <a:solidFill>
                <a:srgbClr val="0070C0"/>
              </a:solidFill>
            </a:rPr>
            <a:t>Acquisizione dei dati di funzionamento del Banco, sia con schede di acquisizione dirette, che con collegamenti MODBUS verso apparati di campo «intelligenti» (Wattmetri);</a:t>
          </a:r>
          <a:endParaRPr lang="it-IT" sz="1600" dirty="0">
            <a:solidFill>
              <a:srgbClr val="0070C0"/>
            </a:solidFill>
          </a:endParaRPr>
        </a:p>
      </dgm:t>
    </dgm:pt>
    <dgm:pt modelId="{46D414D1-D244-4448-A88C-B1B4DDF54186}" type="parTrans" cxnId="{EBF01A0D-4757-4DA0-A96E-AA883A28744E}">
      <dgm:prSet/>
      <dgm:spPr/>
      <dgm:t>
        <a:bodyPr/>
        <a:lstStyle/>
        <a:p>
          <a:endParaRPr lang="it-IT"/>
        </a:p>
      </dgm:t>
    </dgm:pt>
    <dgm:pt modelId="{781795E6-2F37-43C3-9AE3-1B96725D0E43}" type="sibTrans" cxnId="{EBF01A0D-4757-4DA0-A96E-AA883A28744E}">
      <dgm:prSet/>
      <dgm:spPr/>
      <dgm:t>
        <a:bodyPr/>
        <a:lstStyle/>
        <a:p>
          <a:endParaRPr lang="it-IT"/>
        </a:p>
      </dgm:t>
    </dgm:pt>
    <dgm:pt modelId="{E45FA368-55B7-43A0-A827-20CEC838E1C2}">
      <dgm:prSet custT="1"/>
      <dgm:spPr/>
      <dgm:t>
        <a:bodyPr/>
        <a:lstStyle/>
        <a:p>
          <a:pPr rtl="0"/>
          <a:r>
            <a:rPr lang="it-IT" sz="1600" b="1" i="1" dirty="0">
              <a:solidFill>
                <a:srgbClr val="0070C0"/>
              </a:solidFill>
            </a:rPr>
            <a:t>Esecuzione delle Interpolazioni (lineari o matriciali) per il calcolo indiretto di variabili non acquisite;</a:t>
          </a:r>
          <a:endParaRPr lang="it-IT" sz="1600" dirty="0">
            <a:solidFill>
              <a:srgbClr val="0070C0"/>
            </a:solidFill>
          </a:endParaRPr>
        </a:p>
      </dgm:t>
    </dgm:pt>
    <dgm:pt modelId="{7A612317-BA75-4176-883C-E978FAA021A4}" type="parTrans" cxnId="{83924B1F-99F0-41B0-B7B4-3DEBC6B11BA5}">
      <dgm:prSet/>
      <dgm:spPr/>
      <dgm:t>
        <a:bodyPr/>
        <a:lstStyle/>
        <a:p>
          <a:endParaRPr lang="it-IT"/>
        </a:p>
      </dgm:t>
    </dgm:pt>
    <dgm:pt modelId="{71C1CE5A-EDC8-40E6-BA18-2EC7D446D621}" type="sibTrans" cxnId="{83924B1F-99F0-41B0-B7B4-3DEBC6B11BA5}">
      <dgm:prSet/>
      <dgm:spPr/>
      <dgm:t>
        <a:bodyPr/>
        <a:lstStyle/>
        <a:p>
          <a:endParaRPr lang="it-IT"/>
        </a:p>
      </dgm:t>
    </dgm:pt>
    <dgm:pt modelId="{92CB6708-9FBC-4A71-969C-6BDBFF133DB3}">
      <dgm:prSet custT="1"/>
      <dgm:spPr/>
      <dgm:t>
        <a:bodyPr/>
        <a:lstStyle/>
        <a:p>
          <a:pPr rtl="0"/>
          <a:r>
            <a:rPr lang="it-IT" sz="1600" b="1" i="1" dirty="0">
              <a:solidFill>
                <a:srgbClr val="0070C0"/>
              </a:solidFill>
            </a:rPr>
            <a:t>Gestione delle regolazioni PID di alcune variabili fondamentali del Banco;</a:t>
          </a:r>
          <a:endParaRPr lang="it-IT" sz="1600" dirty="0">
            <a:solidFill>
              <a:srgbClr val="0070C0"/>
            </a:solidFill>
          </a:endParaRPr>
        </a:p>
      </dgm:t>
    </dgm:pt>
    <dgm:pt modelId="{00EA2055-A084-4B51-A93A-BC69FB41A69D}" type="parTrans" cxnId="{1EB0CFDF-F30D-40D3-96E3-14714A8A4682}">
      <dgm:prSet/>
      <dgm:spPr/>
      <dgm:t>
        <a:bodyPr/>
        <a:lstStyle/>
        <a:p>
          <a:endParaRPr lang="it-IT"/>
        </a:p>
      </dgm:t>
    </dgm:pt>
    <dgm:pt modelId="{B7D63829-0189-4E55-944D-7E3F7075EBE7}" type="sibTrans" cxnId="{1EB0CFDF-F30D-40D3-96E3-14714A8A4682}">
      <dgm:prSet/>
      <dgm:spPr/>
      <dgm:t>
        <a:bodyPr/>
        <a:lstStyle/>
        <a:p>
          <a:endParaRPr lang="it-IT"/>
        </a:p>
      </dgm:t>
    </dgm:pt>
    <dgm:pt modelId="{1D1FF4C2-FCA9-4A42-B8A7-FCEA47BB81A1}">
      <dgm:prSet custT="1"/>
      <dgm:spPr/>
      <dgm:t>
        <a:bodyPr/>
        <a:lstStyle/>
        <a:p>
          <a:pPr rtl="0"/>
          <a:r>
            <a:rPr lang="it-IT" sz="1600" b="1" i="1" dirty="0">
              <a:solidFill>
                <a:srgbClr val="0070C0"/>
              </a:solidFill>
            </a:rPr>
            <a:t>Accensione/Spegnimento del Banco (su richiesta degli operatori di Livello 2);</a:t>
          </a:r>
          <a:endParaRPr lang="it-IT" sz="1600" dirty="0">
            <a:solidFill>
              <a:srgbClr val="0070C0"/>
            </a:solidFill>
          </a:endParaRPr>
        </a:p>
      </dgm:t>
    </dgm:pt>
    <dgm:pt modelId="{909C879C-FAC7-42A9-8783-8A9EFAAF61C9}" type="parTrans" cxnId="{E87C1157-B4A6-4952-8146-BB2196B9029A}">
      <dgm:prSet/>
      <dgm:spPr/>
      <dgm:t>
        <a:bodyPr/>
        <a:lstStyle/>
        <a:p>
          <a:endParaRPr lang="it-IT"/>
        </a:p>
      </dgm:t>
    </dgm:pt>
    <dgm:pt modelId="{2AABC729-848E-43A0-B7B2-716990E43407}" type="sibTrans" cxnId="{E87C1157-B4A6-4952-8146-BB2196B9029A}">
      <dgm:prSet/>
      <dgm:spPr/>
      <dgm:t>
        <a:bodyPr/>
        <a:lstStyle/>
        <a:p>
          <a:endParaRPr lang="it-IT"/>
        </a:p>
      </dgm:t>
    </dgm:pt>
    <dgm:pt modelId="{A6FDB835-8BFB-4D47-9FE8-C88B0BF6C80D}">
      <dgm:prSet custT="1"/>
      <dgm:spPr/>
      <dgm:t>
        <a:bodyPr/>
        <a:lstStyle/>
        <a:p>
          <a:pPr rtl="0"/>
          <a:r>
            <a:rPr lang="it-IT" sz="1600" b="1" i="1" dirty="0">
              <a:solidFill>
                <a:srgbClr val="0070C0"/>
              </a:solidFill>
            </a:rPr>
            <a:t>Gestione delle situazioni di allarme e degli interblocchi di funzionamento, per non permettere l’accensione  del Banco o per determinarne lo spegnimento «in emergenza» al loro verificarsi;</a:t>
          </a:r>
          <a:endParaRPr lang="it-IT" sz="1600" dirty="0">
            <a:solidFill>
              <a:srgbClr val="0070C0"/>
            </a:solidFill>
          </a:endParaRPr>
        </a:p>
      </dgm:t>
    </dgm:pt>
    <dgm:pt modelId="{BA3F90C5-D7FC-4A0F-AD96-765EBFFFA47F}" type="parTrans" cxnId="{B063945C-978C-4F14-A4D7-5A7ABCAD72FC}">
      <dgm:prSet/>
      <dgm:spPr/>
      <dgm:t>
        <a:bodyPr/>
        <a:lstStyle/>
        <a:p>
          <a:endParaRPr lang="it-IT"/>
        </a:p>
      </dgm:t>
    </dgm:pt>
    <dgm:pt modelId="{81ACE3D3-EC84-4972-8F67-82808C6FA6BD}" type="sibTrans" cxnId="{B063945C-978C-4F14-A4D7-5A7ABCAD72FC}">
      <dgm:prSet/>
      <dgm:spPr/>
      <dgm:t>
        <a:bodyPr/>
        <a:lstStyle/>
        <a:p>
          <a:endParaRPr lang="it-IT"/>
        </a:p>
      </dgm:t>
    </dgm:pt>
    <dgm:pt modelId="{0ADA4BED-58F7-48A7-96F3-FA1A0559EA5F}">
      <dgm:prSet custT="1"/>
      <dgm:spPr/>
      <dgm:t>
        <a:bodyPr/>
        <a:lstStyle/>
        <a:p>
          <a:pPr rtl="0"/>
          <a:r>
            <a:rPr lang="it-IT" sz="1600" b="1" i="1" dirty="0">
              <a:solidFill>
                <a:srgbClr val="0070C0"/>
              </a:solidFill>
            </a:rPr>
            <a:t>Attuazione di Comandi su attuatori o su «entità logiche» (ad esempio gli assetti di funzionamento).</a:t>
          </a:r>
          <a:endParaRPr lang="it-IT" sz="1600" dirty="0">
            <a:solidFill>
              <a:srgbClr val="0070C0"/>
            </a:solidFill>
          </a:endParaRPr>
        </a:p>
      </dgm:t>
    </dgm:pt>
    <dgm:pt modelId="{133ECF8B-59DE-4D3A-80C1-6608D785DF81}" type="parTrans" cxnId="{81E6EBDA-C604-4538-B151-603C2772D0C5}">
      <dgm:prSet/>
      <dgm:spPr/>
      <dgm:t>
        <a:bodyPr/>
        <a:lstStyle/>
        <a:p>
          <a:endParaRPr lang="it-IT"/>
        </a:p>
      </dgm:t>
    </dgm:pt>
    <dgm:pt modelId="{DAF06E5C-F138-4AE5-B6F2-D2C98A10064E}" type="sibTrans" cxnId="{81E6EBDA-C604-4538-B151-603C2772D0C5}">
      <dgm:prSet/>
      <dgm:spPr/>
      <dgm:t>
        <a:bodyPr/>
        <a:lstStyle/>
        <a:p>
          <a:endParaRPr lang="it-IT"/>
        </a:p>
      </dgm:t>
    </dgm:pt>
    <dgm:pt modelId="{6221C5B3-96C5-4C20-912F-5941187DF27A}" type="pres">
      <dgm:prSet presAssocID="{8661A2B6-8FB3-455B-BE92-082D90D05C21}" presName="linear" presStyleCnt="0">
        <dgm:presLayoutVars>
          <dgm:animLvl val="lvl"/>
          <dgm:resizeHandles val="exact"/>
        </dgm:presLayoutVars>
      </dgm:prSet>
      <dgm:spPr/>
    </dgm:pt>
    <dgm:pt modelId="{3F23C28E-387B-4ECA-A76A-73646BB67D46}" type="pres">
      <dgm:prSet presAssocID="{9689140B-C4E3-445E-9252-EE589E4A784A}" presName="parentText" presStyleLbl="node1" presStyleIdx="0" presStyleCnt="1" custScaleX="62903" custScaleY="101206" custLinFactNeighborX="18549" custLinFactNeighborY="-8134">
        <dgm:presLayoutVars>
          <dgm:chMax val="0"/>
          <dgm:bulletEnabled val="1"/>
        </dgm:presLayoutVars>
      </dgm:prSet>
      <dgm:spPr/>
    </dgm:pt>
    <dgm:pt modelId="{975910F9-9F49-4AFB-A7BC-B2B7DB7042B3}" type="pres">
      <dgm:prSet presAssocID="{9689140B-C4E3-445E-9252-EE589E4A784A}" presName="childText" presStyleLbl="revTx" presStyleIdx="0" presStyleCnt="1" custLinFactNeighborY="645">
        <dgm:presLayoutVars>
          <dgm:bulletEnabled val="1"/>
        </dgm:presLayoutVars>
      </dgm:prSet>
      <dgm:spPr/>
    </dgm:pt>
  </dgm:ptLst>
  <dgm:cxnLst>
    <dgm:cxn modelId="{EBF01A0D-4757-4DA0-A96E-AA883A28744E}" srcId="{9689140B-C4E3-445E-9252-EE589E4A784A}" destId="{4400CC93-4690-4766-9FE2-C8DF930CB987}" srcOrd="1" destOrd="0" parTransId="{46D414D1-D244-4448-A88C-B1B4DDF54186}" sibTransId="{781795E6-2F37-43C3-9AE3-1B96725D0E43}"/>
    <dgm:cxn modelId="{83924B1F-99F0-41B0-B7B4-3DEBC6B11BA5}" srcId="{9689140B-C4E3-445E-9252-EE589E4A784A}" destId="{E45FA368-55B7-43A0-A827-20CEC838E1C2}" srcOrd="2" destOrd="0" parTransId="{7A612317-BA75-4176-883C-E978FAA021A4}" sibTransId="{71C1CE5A-EDC8-40E6-BA18-2EC7D446D621}"/>
    <dgm:cxn modelId="{56CCAA27-A4B1-4F63-8FE9-F7EC7997AD0D}" type="presOf" srcId="{8661A2B6-8FB3-455B-BE92-082D90D05C21}" destId="{6221C5B3-96C5-4C20-912F-5941187DF27A}" srcOrd="0" destOrd="0" presId="urn:microsoft.com/office/officeart/2005/8/layout/vList2"/>
    <dgm:cxn modelId="{1822562C-37AA-4BE6-9056-4EEB15B1A62D}" type="presOf" srcId="{E76C5E7D-F3CB-4C47-8633-F0098D8B4FA3}" destId="{975910F9-9F49-4AFB-A7BC-B2B7DB7042B3}" srcOrd="0" destOrd="0" presId="urn:microsoft.com/office/officeart/2005/8/layout/vList2"/>
    <dgm:cxn modelId="{B063945C-978C-4F14-A4D7-5A7ABCAD72FC}" srcId="{9689140B-C4E3-445E-9252-EE589E4A784A}" destId="{A6FDB835-8BFB-4D47-9FE8-C88B0BF6C80D}" srcOrd="5" destOrd="0" parTransId="{BA3F90C5-D7FC-4A0F-AD96-765EBFFFA47F}" sibTransId="{81ACE3D3-EC84-4972-8F67-82808C6FA6BD}"/>
    <dgm:cxn modelId="{5118C86C-0D05-4B9E-8706-0639E1F69654}" type="presOf" srcId="{A6FDB835-8BFB-4D47-9FE8-C88B0BF6C80D}" destId="{975910F9-9F49-4AFB-A7BC-B2B7DB7042B3}" srcOrd="0" destOrd="5" presId="urn:microsoft.com/office/officeart/2005/8/layout/vList2"/>
    <dgm:cxn modelId="{64FA946D-58CD-4D40-80D5-572A3A282A12}" type="presOf" srcId="{E45FA368-55B7-43A0-A827-20CEC838E1C2}" destId="{975910F9-9F49-4AFB-A7BC-B2B7DB7042B3}" srcOrd="0" destOrd="2" presId="urn:microsoft.com/office/officeart/2005/8/layout/vList2"/>
    <dgm:cxn modelId="{39DC8673-D999-4CAA-83C5-4361ED4038EC}" type="presOf" srcId="{4400CC93-4690-4766-9FE2-C8DF930CB987}" destId="{975910F9-9F49-4AFB-A7BC-B2B7DB7042B3}" srcOrd="0" destOrd="1" presId="urn:microsoft.com/office/officeart/2005/8/layout/vList2"/>
    <dgm:cxn modelId="{E87C1157-B4A6-4952-8146-BB2196B9029A}" srcId="{9689140B-C4E3-445E-9252-EE589E4A784A}" destId="{1D1FF4C2-FCA9-4A42-B8A7-FCEA47BB81A1}" srcOrd="4" destOrd="0" parTransId="{909C879C-FAC7-42A9-8783-8A9EFAAF61C9}" sibTransId="{2AABC729-848E-43A0-B7B2-716990E43407}"/>
    <dgm:cxn modelId="{8650D78C-5087-4334-A22E-B12F99472CAC}" type="presOf" srcId="{9689140B-C4E3-445E-9252-EE589E4A784A}" destId="{3F23C28E-387B-4ECA-A76A-73646BB67D46}" srcOrd="0" destOrd="0" presId="urn:microsoft.com/office/officeart/2005/8/layout/vList2"/>
    <dgm:cxn modelId="{6E226A97-A8D0-43F9-A42F-B900461DCDD0}" srcId="{9689140B-C4E3-445E-9252-EE589E4A784A}" destId="{E76C5E7D-F3CB-4C47-8633-F0098D8B4FA3}" srcOrd="0" destOrd="0" parTransId="{08AD9153-69C1-4B28-B6C9-7B914455F12F}" sibTransId="{4E656E20-205B-4019-A443-7F801EBE624E}"/>
    <dgm:cxn modelId="{2AE523A1-A21D-4229-8312-A0921BC043AD}" srcId="{8661A2B6-8FB3-455B-BE92-082D90D05C21}" destId="{9689140B-C4E3-445E-9252-EE589E4A784A}" srcOrd="0" destOrd="0" parTransId="{0ECC0353-C7F7-4907-9547-8D80BB3B96E6}" sibTransId="{C2401C72-4839-4F74-96A1-99E5200850BE}"/>
    <dgm:cxn modelId="{09F167AC-3F9B-409A-AF5B-5DC49AF339C8}" type="presOf" srcId="{1D1FF4C2-FCA9-4A42-B8A7-FCEA47BB81A1}" destId="{975910F9-9F49-4AFB-A7BC-B2B7DB7042B3}" srcOrd="0" destOrd="4" presId="urn:microsoft.com/office/officeart/2005/8/layout/vList2"/>
    <dgm:cxn modelId="{D367BCB7-BE6A-4A24-A6E7-1B43F4F3F3F8}" type="presOf" srcId="{92CB6708-9FBC-4A71-969C-6BDBFF133DB3}" destId="{975910F9-9F49-4AFB-A7BC-B2B7DB7042B3}" srcOrd="0" destOrd="3" presId="urn:microsoft.com/office/officeart/2005/8/layout/vList2"/>
    <dgm:cxn modelId="{450B92DA-D137-49B0-B51F-DFE522215A0E}" type="presOf" srcId="{0ADA4BED-58F7-48A7-96F3-FA1A0559EA5F}" destId="{975910F9-9F49-4AFB-A7BC-B2B7DB7042B3}" srcOrd="0" destOrd="6" presId="urn:microsoft.com/office/officeart/2005/8/layout/vList2"/>
    <dgm:cxn modelId="{81E6EBDA-C604-4538-B151-603C2772D0C5}" srcId="{9689140B-C4E3-445E-9252-EE589E4A784A}" destId="{0ADA4BED-58F7-48A7-96F3-FA1A0559EA5F}" srcOrd="6" destOrd="0" parTransId="{133ECF8B-59DE-4D3A-80C1-6608D785DF81}" sibTransId="{DAF06E5C-F138-4AE5-B6F2-D2C98A10064E}"/>
    <dgm:cxn modelId="{1EB0CFDF-F30D-40D3-96E3-14714A8A4682}" srcId="{9689140B-C4E3-445E-9252-EE589E4A784A}" destId="{92CB6708-9FBC-4A71-969C-6BDBFF133DB3}" srcOrd="3" destOrd="0" parTransId="{00EA2055-A084-4B51-A93A-BC69FB41A69D}" sibTransId="{B7D63829-0189-4E55-944D-7E3F7075EBE7}"/>
    <dgm:cxn modelId="{D7C9C23D-F14D-42E0-94A9-DEFB5A62F70F}" type="presParOf" srcId="{6221C5B3-96C5-4C20-912F-5941187DF27A}" destId="{3F23C28E-387B-4ECA-A76A-73646BB67D46}" srcOrd="0" destOrd="0" presId="urn:microsoft.com/office/officeart/2005/8/layout/vList2"/>
    <dgm:cxn modelId="{62D40479-2669-4562-AEAF-398595BE741B}" type="presParOf" srcId="{6221C5B3-96C5-4C20-912F-5941187DF27A}" destId="{975910F9-9F49-4AFB-A7BC-B2B7DB7042B3}"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62D466-C256-4D1C-B5F0-C9E8EC6DB66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A0435BBE-2EA6-4EBF-8CF7-2C7201B629A5}">
      <dgm:prSet custT="1"/>
      <dgm:spPr/>
      <dgm:t>
        <a:bodyPr/>
        <a:lstStyle/>
        <a:p>
          <a:pPr rtl="0"/>
          <a:r>
            <a:rPr lang="it-IT" sz="1200" b="1" i="1" dirty="0"/>
            <a:t>L’applicativo su PLC non è fruibile dagli operatori che gestiscono il Banco Frigorifero.</a:t>
          </a:r>
          <a:br>
            <a:rPr lang="it-IT" sz="1200" b="1" i="1" dirty="0"/>
          </a:br>
          <a:r>
            <a:rPr lang="it-IT" sz="1200" b="1" i="1" dirty="0"/>
            <a:t>Tuttavia, l’utilizzo dell’ambiente di sviluppo mette a disposizione una interfaccia grafica, molto utile in fase di integrazione e test del funzionamento degli applicativi sia di Livello 1 che di Livello 2.</a:t>
          </a:r>
          <a:endParaRPr lang="it-IT" sz="1200" dirty="0"/>
        </a:p>
      </dgm:t>
    </dgm:pt>
    <dgm:pt modelId="{3AD71A85-E6DF-40EA-A6F9-53831CECFBDB}" type="parTrans" cxnId="{C2A9429A-9DF9-4082-9171-7A448F11F242}">
      <dgm:prSet/>
      <dgm:spPr/>
      <dgm:t>
        <a:bodyPr/>
        <a:lstStyle/>
        <a:p>
          <a:endParaRPr lang="it-IT"/>
        </a:p>
      </dgm:t>
    </dgm:pt>
    <dgm:pt modelId="{67335494-DCC7-4A58-AD57-94A405D38EAF}" type="sibTrans" cxnId="{C2A9429A-9DF9-4082-9171-7A448F11F242}">
      <dgm:prSet/>
      <dgm:spPr/>
      <dgm:t>
        <a:bodyPr/>
        <a:lstStyle/>
        <a:p>
          <a:endParaRPr lang="it-IT"/>
        </a:p>
      </dgm:t>
    </dgm:pt>
    <dgm:pt modelId="{BE5DA1E6-39F1-4A8A-AA24-77AF2E7C8FF3}" type="pres">
      <dgm:prSet presAssocID="{7F62D466-C256-4D1C-B5F0-C9E8EC6DB666}" presName="linear" presStyleCnt="0">
        <dgm:presLayoutVars>
          <dgm:animLvl val="lvl"/>
          <dgm:resizeHandles val="exact"/>
        </dgm:presLayoutVars>
      </dgm:prSet>
      <dgm:spPr/>
    </dgm:pt>
    <dgm:pt modelId="{6E3EEC6E-5CDF-48DF-863B-8AE6016916D3}" type="pres">
      <dgm:prSet presAssocID="{A0435BBE-2EA6-4EBF-8CF7-2C7201B629A5}" presName="parentText" presStyleLbl="node1" presStyleIdx="0" presStyleCnt="1">
        <dgm:presLayoutVars>
          <dgm:chMax val="0"/>
          <dgm:bulletEnabled val="1"/>
        </dgm:presLayoutVars>
      </dgm:prSet>
      <dgm:spPr/>
    </dgm:pt>
  </dgm:ptLst>
  <dgm:cxnLst>
    <dgm:cxn modelId="{D370D509-BF50-4735-8138-948510315FCF}" type="presOf" srcId="{7F62D466-C256-4D1C-B5F0-C9E8EC6DB666}" destId="{BE5DA1E6-39F1-4A8A-AA24-77AF2E7C8FF3}" srcOrd="0" destOrd="0" presId="urn:microsoft.com/office/officeart/2005/8/layout/vList2"/>
    <dgm:cxn modelId="{C2A9429A-9DF9-4082-9171-7A448F11F242}" srcId="{7F62D466-C256-4D1C-B5F0-C9E8EC6DB666}" destId="{A0435BBE-2EA6-4EBF-8CF7-2C7201B629A5}" srcOrd="0" destOrd="0" parTransId="{3AD71A85-E6DF-40EA-A6F9-53831CECFBDB}" sibTransId="{67335494-DCC7-4A58-AD57-94A405D38EAF}"/>
    <dgm:cxn modelId="{B150C7AA-91A2-427A-99D0-6EB490272F64}" type="presOf" srcId="{A0435BBE-2EA6-4EBF-8CF7-2C7201B629A5}" destId="{6E3EEC6E-5CDF-48DF-863B-8AE6016916D3}" srcOrd="0" destOrd="0" presId="urn:microsoft.com/office/officeart/2005/8/layout/vList2"/>
    <dgm:cxn modelId="{2C9F1266-0748-41B2-B324-CBCA14FE77CB}" type="presParOf" srcId="{BE5DA1E6-39F1-4A8A-AA24-77AF2E7C8FF3}" destId="{6E3EEC6E-5CDF-48DF-863B-8AE6016916D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949467-D790-4DFC-B39A-EA9B52091D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A6615C1C-0EA3-402D-A568-F836F85A0405}">
      <dgm:prSet custT="1"/>
      <dgm:spPr/>
      <dgm:t>
        <a:bodyPr/>
        <a:lstStyle/>
        <a:p>
          <a:pPr rtl="0"/>
          <a:r>
            <a:rPr lang="it-IT" sz="1800" b="1" i="1" dirty="0"/>
            <a:t>3.1 Modulo di Advanced Technical </a:t>
          </a:r>
          <a:r>
            <a:rPr lang="it-IT" sz="1800" b="1" i="1" dirty="0" err="1"/>
            <a:t>Documentation</a:t>
          </a:r>
          <a:r>
            <a:rPr lang="it-IT" sz="1800" b="1" i="1" dirty="0"/>
            <a:t> (ATD)</a:t>
          </a:r>
          <a:endParaRPr lang="it-IT" sz="1800" dirty="0"/>
        </a:p>
      </dgm:t>
    </dgm:pt>
    <dgm:pt modelId="{A54508FE-E12E-4601-93CD-0FFDBC68539F}" type="parTrans" cxnId="{C717EE27-D1F0-4004-A48B-9DD9EDC6B2AA}">
      <dgm:prSet/>
      <dgm:spPr/>
      <dgm:t>
        <a:bodyPr/>
        <a:lstStyle/>
        <a:p>
          <a:endParaRPr lang="it-IT"/>
        </a:p>
      </dgm:t>
    </dgm:pt>
    <dgm:pt modelId="{F970B770-1CB1-494A-9955-F23B37CEA0D7}" type="sibTrans" cxnId="{C717EE27-D1F0-4004-A48B-9DD9EDC6B2AA}">
      <dgm:prSet/>
      <dgm:spPr/>
      <dgm:t>
        <a:bodyPr/>
        <a:lstStyle/>
        <a:p>
          <a:endParaRPr lang="it-IT"/>
        </a:p>
      </dgm:t>
    </dgm:pt>
    <dgm:pt modelId="{93F345F1-76C0-43FA-A874-123159F623ED}">
      <dgm:prSet/>
      <dgm:spPr/>
      <dgm:t>
        <a:bodyPr/>
        <a:lstStyle/>
        <a:p>
          <a:pPr rtl="0"/>
          <a:endParaRPr lang="it-IT" dirty="0">
            <a:solidFill>
              <a:srgbClr val="0070C0"/>
            </a:solidFill>
          </a:endParaRPr>
        </a:p>
      </dgm:t>
    </dgm:pt>
    <dgm:pt modelId="{51CE2EE3-0BC9-4728-B094-8C909A3A57A8}" type="parTrans" cxnId="{A19FA379-4456-4E56-9050-548305404631}">
      <dgm:prSet/>
      <dgm:spPr/>
      <dgm:t>
        <a:bodyPr/>
        <a:lstStyle/>
        <a:p>
          <a:endParaRPr lang="it-IT"/>
        </a:p>
      </dgm:t>
    </dgm:pt>
    <dgm:pt modelId="{A8A5EB67-A614-4DBD-931B-0B631936EE77}" type="sibTrans" cxnId="{A19FA379-4456-4E56-9050-548305404631}">
      <dgm:prSet/>
      <dgm:spPr/>
      <dgm:t>
        <a:bodyPr/>
        <a:lstStyle/>
        <a:p>
          <a:endParaRPr lang="it-IT"/>
        </a:p>
      </dgm:t>
    </dgm:pt>
    <dgm:pt modelId="{95CA7A58-8F8A-47E6-AD3C-CC5CE5B995F8}" type="pres">
      <dgm:prSet presAssocID="{7B949467-D790-4DFC-B39A-EA9B52091D1B}" presName="linear" presStyleCnt="0">
        <dgm:presLayoutVars>
          <dgm:animLvl val="lvl"/>
          <dgm:resizeHandles val="exact"/>
        </dgm:presLayoutVars>
      </dgm:prSet>
      <dgm:spPr/>
    </dgm:pt>
    <dgm:pt modelId="{838A6227-857B-47CC-87B8-87AE5BDD0BC0}" type="pres">
      <dgm:prSet presAssocID="{A6615C1C-0EA3-402D-A568-F836F85A0405}" presName="parentText" presStyleLbl="node1" presStyleIdx="0" presStyleCnt="1" custScaleY="189888" custLinFactNeighborY="27595">
        <dgm:presLayoutVars>
          <dgm:chMax val="0"/>
          <dgm:bulletEnabled val="1"/>
        </dgm:presLayoutVars>
      </dgm:prSet>
      <dgm:spPr/>
    </dgm:pt>
    <dgm:pt modelId="{5795110A-F271-4AFE-9889-7F47DBD939EC}" type="pres">
      <dgm:prSet presAssocID="{A6615C1C-0EA3-402D-A568-F836F85A0405}" presName="childText" presStyleLbl="revTx" presStyleIdx="0" presStyleCnt="1" custLinFactNeighborY="31796">
        <dgm:presLayoutVars>
          <dgm:bulletEnabled val="1"/>
        </dgm:presLayoutVars>
      </dgm:prSet>
      <dgm:spPr/>
    </dgm:pt>
  </dgm:ptLst>
  <dgm:cxnLst>
    <dgm:cxn modelId="{C717EE27-D1F0-4004-A48B-9DD9EDC6B2AA}" srcId="{7B949467-D790-4DFC-B39A-EA9B52091D1B}" destId="{A6615C1C-0EA3-402D-A568-F836F85A0405}" srcOrd="0" destOrd="0" parTransId="{A54508FE-E12E-4601-93CD-0FFDBC68539F}" sibTransId="{F970B770-1CB1-494A-9955-F23B37CEA0D7}"/>
    <dgm:cxn modelId="{A19FA379-4456-4E56-9050-548305404631}" srcId="{A6615C1C-0EA3-402D-A568-F836F85A0405}" destId="{93F345F1-76C0-43FA-A874-123159F623ED}" srcOrd="0" destOrd="0" parTransId="{51CE2EE3-0BC9-4728-B094-8C909A3A57A8}" sibTransId="{A8A5EB67-A614-4DBD-931B-0B631936EE77}"/>
    <dgm:cxn modelId="{49540AA3-0011-4578-8262-596EDB8B86FC}" type="presOf" srcId="{93F345F1-76C0-43FA-A874-123159F623ED}" destId="{5795110A-F271-4AFE-9889-7F47DBD939EC}" srcOrd="0" destOrd="0" presId="urn:microsoft.com/office/officeart/2005/8/layout/vList2"/>
    <dgm:cxn modelId="{D2EC4CB3-3ED5-4326-AD03-0CF243431179}" type="presOf" srcId="{A6615C1C-0EA3-402D-A568-F836F85A0405}" destId="{838A6227-857B-47CC-87B8-87AE5BDD0BC0}" srcOrd="0" destOrd="0" presId="urn:microsoft.com/office/officeart/2005/8/layout/vList2"/>
    <dgm:cxn modelId="{59C4FCE3-6024-465E-A98C-D5A561CB4E3F}" type="presOf" srcId="{7B949467-D790-4DFC-B39A-EA9B52091D1B}" destId="{95CA7A58-8F8A-47E6-AD3C-CC5CE5B995F8}" srcOrd="0" destOrd="0" presId="urn:microsoft.com/office/officeart/2005/8/layout/vList2"/>
    <dgm:cxn modelId="{BFFECD4E-2D0F-4C9C-BEDB-954CA4E0EAA1}" type="presParOf" srcId="{95CA7A58-8F8A-47E6-AD3C-CC5CE5B995F8}" destId="{838A6227-857B-47CC-87B8-87AE5BDD0BC0}" srcOrd="0" destOrd="0" presId="urn:microsoft.com/office/officeart/2005/8/layout/vList2"/>
    <dgm:cxn modelId="{137B0A6A-18AF-4F42-B444-C44E353CF7C5}" type="presParOf" srcId="{95CA7A58-8F8A-47E6-AD3C-CC5CE5B995F8}" destId="{5795110A-F271-4AFE-9889-7F47DBD939EC}" srcOrd="1"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B28EF-1042-4D67-8F10-18E5E37CDF51}">
      <dsp:nvSpPr>
        <dsp:cNvPr id="0" name=""/>
        <dsp:cNvSpPr/>
      </dsp:nvSpPr>
      <dsp:spPr>
        <a:xfrm>
          <a:off x="0" y="9851"/>
          <a:ext cx="9160187" cy="636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it-IT" sz="1600" b="1" i="1" kern="1200" dirty="0"/>
            <a:t>Fornire soluzioni innovative nell’ambito dell’Automazione e Controllo del Banco Sperimentale e del Compressore, oltre che nell’ambito della Documentazione di Prodotto innovativa e ad alta fruibilità.</a:t>
          </a:r>
          <a:endParaRPr lang="it-IT" sz="1600" kern="1200" dirty="0"/>
        </a:p>
      </dsp:txBody>
      <dsp:txXfrm>
        <a:off x="31070" y="40921"/>
        <a:ext cx="9098047" cy="574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65C32-78E6-44E5-AD5C-D73070DD7B77}">
      <dsp:nvSpPr>
        <dsp:cNvPr id="0" name=""/>
        <dsp:cNvSpPr/>
      </dsp:nvSpPr>
      <dsp:spPr>
        <a:xfrm>
          <a:off x="0" y="135"/>
          <a:ext cx="8275818" cy="6460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it-IT" sz="1200" b="1" i="1" kern="1200" dirty="0"/>
            <a:t>Architettura su due Livelli di Automazione Industriale (uno di Supervisione ed uno di Controllo), utilizzando il Protocollo di comunicazione MODBUS per scambiare le informazioni tra essi.</a:t>
          </a:r>
          <a:br>
            <a:rPr lang="it-IT" sz="1200" b="1" i="1" kern="1200" dirty="0"/>
          </a:br>
          <a:r>
            <a:rPr lang="it-IT" sz="1200" b="1" i="1" kern="1200" dirty="0"/>
            <a:t>Le funzionalità implementate sono quelle di Acquisizione, Elaborazione</a:t>
          </a:r>
          <a:r>
            <a:rPr lang="it-IT" sz="1200" kern="1200" dirty="0"/>
            <a:t> </a:t>
          </a:r>
          <a:r>
            <a:rPr lang="it-IT" sz="1200" b="1" i="1" kern="1200" dirty="0"/>
            <a:t>e Controllo dei dati del Banco di Sperimentazione.</a:t>
          </a:r>
          <a:endParaRPr lang="it-IT" sz="1200" kern="1200" dirty="0"/>
        </a:p>
      </dsp:txBody>
      <dsp:txXfrm>
        <a:off x="31538" y="31673"/>
        <a:ext cx="8212742" cy="5829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10D8F-5565-4BD3-8683-77BAB5EFD276}">
      <dsp:nvSpPr>
        <dsp:cNvPr id="0" name=""/>
        <dsp:cNvSpPr/>
      </dsp:nvSpPr>
      <dsp:spPr>
        <a:xfrm>
          <a:off x="2866264" y="0"/>
          <a:ext cx="5145403" cy="17568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it-IT" sz="1600" b="1" i="1" kern="1200" dirty="0"/>
            <a:t>E’ la piattaforma che consente la gestione da remoto del Banco di Sperimentazione .</a:t>
          </a:r>
          <a:br>
            <a:rPr lang="it-IT" sz="1600" b="1" i="1" kern="1200" dirty="0"/>
          </a:br>
          <a:r>
            <a:rPr lang="it-IT" sz="1600" b="1" i="1" kern="1200" dirty="0"/>
            <a:t>Di seguito le principali funzionalità:</a:t>
          </a:r>
          <a:endParaRPr lang="it-IT" sz="1600" kern="1200" dirty="0"/>
        </a:p>
      </dsp:txBody>
      <dsp:txXfrm>
        <a:off x="2952027" y="85763"/>
        <a:ext cx="4973877" cy="1585338"/>
      </dsp:txXfrm>
    </dsp:sp>
    <dsp:sp modelId="{ECC51C1B-AE8D-42D3-9867-B24CE8CAD413}">
      <dsp:nvSpPr>
        <dsp:cNvPr id="0" name=""/>
        <dsp:cNvSpPr/>
      </dsp:nvSpPr>
      <dsp:spPr>
        <a:xfrm>
          <a:off x="0" y="1900907"/>
          <a:ext cx="8064896" cy="26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60"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it-IT" sz="1600" b="1" i="1" kern="1200" dirty="0">
              <a:solidFill>
                <a:srgbClr val="0070C0"/>
              </a:solidFill>
            </a:rPr>
            <a:t>Interfacciamento mediante MODBUS con il Livello 1 di Automazione (PLC);</a:t>
          </a:r>
          <a:endParaRPr lang="it-IT" sz="1600" kern="1200" dirty="0">
            <a:solidFill>
              <a:srgbClr val="0070C0"/>
            </a:solidFill>
          </a:endParaRPr>
        </a:p>
        <a:p>
          <a:pPr marL="171450" lvl="1" indent="-171450" algn="l" defTabSz="711200" rtl="0">
            <a:lnSpc>
              <a:spcPct val="90000"/>
            </a:lnSpc>
            <a:spcBef>
              <a:spcPct val="0"/>
            </a:spcBef>
            <a:spcAft>
              <a:spcPct val="20000"/>
            </a:spcAft>
            <a:buChar char="•"/>
          </a:pPr>
          <a:r>
            <a:rPr lang="it-IT" sz="1600" b="1" i="1" kern="1200" dirty="0">
              <a:solidFill>
                <a:srgbClr val="0070C0"/>
              </a:solidFill>
            </a:rPr>
            <a:t>Navigazione tra le Pagine Video dell’interfaccia grafica;</a:t>
          </a:r>
          <a:endParaRPr lang="it-IT" sz="1600" kern="1200" dirty="0">
            <a:solidFill>
              <a:srgbClr val="0070C0"/>
            </a:solidFill>
          </a:endParaRPr>
        </a:p>
        <a:p>
          <a:pPr marL="171450" lvl="1" indent="-171450" algn="l" defTabSz="711200" rtl="0">
            <a:lnSpc>
              <a:spcPct val="90000"/>
            </a:lnSpc>
            <a:spcBef>
              <a:spcPct val="0"/>
            </a:spcBef>
            <a:spcAft>
              <a:spcPct val="20000"/>
            </a:spcAft>
            <a:buChar char="•"/>
          </a:pPr>
          <a:r>
            <a:rPr lang="it-IT" sz="1600" b="1" i="1" kern="1200" dirty="0">
              <a:solidFill>
                <a:srgbClr val="0070C0"/>
              </a:solidFill>
            </a:rPr>
            <a:t>Visualizzazione e registrazione di «stati» e «misure» provenienti dal Livello 1;</a:t>
          </a:r>
          <a:endParaRPr lang="it-IT" sz="1600" kern="1200" dirty="0">
            <a:solidFill>
              <a:srgbClr val="0070C0"/>
            </a:solidFill>
          </a:endParaRPr>
        </a:p>
        <a:p>
          <a:pPr marL="171450" lvl="1" indent="-171450" algn="l" defTabSz="711200" rtl="0">
            <a:lnSpc>
              <a:spcPct val="90000"/>
            </a:lnSpc>
            <a:spcBef>
              <a:spcPct val="0"/>
            </a:spcBef>
            <a:spcAft>
              <a:spcPct val="20000"/>
            </a:spcAft>
            <a:buChar char="•"/>
          </a:pPr>
          <a:r>
            <a:rPr lang="it-IT" sz="1600" b="1" i="1" kern="1200" dirty="0">
              <a:solidFill>
                <a:srgbClr val="0070C0"/>
              </a:solidFill>
            </a:rPr>
            <a:t>Individuazione di situazioni di allarme o di avvertimento (per valori di «stato» o di «misura» non coerenti alle soglie attese);</a:t>
          </a:r>
          <a:endParaRPr lang="it-IT" sz="1600" kern="1200" dirty="0">
            <a:solidFill>
              <a:srgbClr val="0070C0"/>
            </a:solidFill>
          </a:endParaRPr>
        </a:p>
        <a:p>
          <a:pPr marL="171450" lvl="1" indent="-171450" algn="l" defTabSz="711200" rtl="0">
            <a:lnSpc>
              <a:spcPct val="90000"/>
            </a:lnSpc>
            <a:spcBef>
              <a:spcPct val="0"/>
            </a:spcBef>
            <a:spcAft>
              <a:spcPct val="20000"/>
            </a:spcAft>
            <a:buChar char="•"/>
          </a:pPr>
          <a:r>
            <a:rPr lang="it-IT" sz="1600" b="1" i="1" kern="1200" dirty="0">
              <a:solidFill>
                <a:srgbClr val="0070C0"/>
              </a:solidFill>
            </a:rPr>
            <a:t>Accensione/Spegnimento del Banco;</a:t>
          </a:r>
          <a:endParaRPr lang="it-IT" sz="1600" kern="1200" dirty="0">
            <a:solidFill>
              <a:srgbClr val="0070C0"/>
            </a:solidFill>
          </a:endParaRPr>
        </a:p>
        <a:p>
          <a:pPr marL="171450" lvl="1" indent="-171450" algn="l" defTabSz="711200" rtl="0">
            <a:lnSpc>
              <a:spcPct val="90000"/>
            </a:lnSpc>
            <a:spcBef>
              <a:spcPct val="0"/>
            </a:spcBef>
            <a:spcAft>
              <a:spcPct val="20000"/>
            </a:spcAft>
            <a:buChar char="•"/>
          </a:pPr>
          <a:r>
            <a:rPr lang="it-IT" sz="1600" b="1" i="1" kern="1200" dirty="0">
              <a:solidFill>
                <a:srgbClr val="0070C0"/>
              </a:solidFill>
            </a:rPr>
            <a:t>Impostazione degli assetti di funzionamento del Banco;</a:t>
          </a:r>
          <a:endParaRPr lang="it-IT" sz="1600" kern="1200" dirty="0">
            <a:solidFill>
              <a:srgbClr val="0070C0"/>
            </a:solidFill>
          </a:endParaRPr>
        </a:p>
        <a:p>
          <a:pPr marL="171450" lvl="1" indent="-171450" algn="l" defTabSz="711200" rtl="0">
            <a:lnSpc>
              <a:spcPct val="90000"/>
            </a:lnSpc>
            <a:spcBef>
              <a:spcPct val="0"/>
            </a:spcBef>
            <a:spcAft>
              <a:spcPct val="20000"/>
            </a:spcAft>
            <a:buChar char="•"/>
          </a:pPr>
          <a:r>
            <a:rPr lang="it-IT" sz="1600" b="1" i="1" kern="1200" dirty="0">
              <a:solidFill>
                <a:srgbClr val="0070C0"/>
              </a:solidFill>
            </a:rPr>
            <a:t>Impostazione dei parametri delle regolazioni PID gestite nel Livello 1;</a:t>
          </a:r>
          <a:endParaRPr lang="it-IT" sz="1600" kern="1200" dirty="0">
            <a:solidFill>
              <a:srgbClr val="0070C0"/>
            </a:solidFill>
          </a:endParaRPr>
        </a:p>
        <a:p>
          <a:pPr marL="171450" lvl="1" indent="-171450" algn="l" defTabSz="711200" rtl="0">
            <a:lnSpc>
              <a:spcPct val="90000"/>
            </a:lnSpc>
            <a:spcBef>
              <a:spcPct val="0"/>
            </a:spcBef>
            <a:spcAft>
              <a:spcPct val="20000"/>
            </a:spcAft>
            <a:buChar char="•"/>
          </a:pPr>
          <a:r>
            <a:rPr lang="it-IT" sz="1600" b="1" i="1" kern="1200" dirty="0">
              <a:solidFill>
                <a:srgbClr val="0070C0"/>
              </a:solidFill>
            </a:rPr>
            <a:t>Impostazione di alcune variabili di funzionamento del Banco;</a:t>
          </a:r>
          <a:endParaRPr lang="it-IT" sz="1600" kern="1200" dirty="0">
            <a:solidFill>
              <a:srgbClr val="0070C0"/>
            </a:solidFill>
          </a:endParaRPr>
        </a:p>
        <a:p>
          <a:pPr marL="171450" lvl="1" indent="-171450" algn="l" defTabSz="711200" rtl="0">
            <a:lnSpc>
              <a:spcPct val="90000"/>
            </a:lnSpc>
            <a:spcBef>
              <a:spcPct val="0"/>
            </a:spcBef>
            <a:spcAft>
              <a:spcPct val="20000"/>
            </a:spcAft>
            <a:buChar char="•"/>
          </a:pPr>
          <a:r>
            <a:rPr lang="it-IT" sz="1600" b="1" i="1" kern="1200" dirty="0">
              <a:solidFill>
                <a:srgbClr val="0070C0"/>
              </a:solidFill>
            </a:rPr>
            <a:t>Generazione di grafici rispetto al tempo, delle «misure» provenienti dal Livello 1.</a:t>
          </a:r>
          <a:endParaRPr lang="it-IT" sz="1600" kern="1200" dirty="0">
            <a:solidFill>
              <a:srgbClr val="0070C0"/>
            </a:solidFill>
          </a:endParaRPr>
        </a:p>
      </dsp:txBody>
      <dsp:txXfrm>
        <a:off x="0" y="1900907"/>
        <a:ext cx="8064896" cy="2691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F4377-781C-458B-86EE-4AC5A47D38FC}">
      <dsp:nvSpPr>
        <dsp:cNvPr id="0" name=""/>
        <dsp:cNvSpPr/>
      </dsp:nvSpPr>
      <dsp:spPr>
        <a:xfrm rot="5400000">
          <a:off x="4080976" y="-422983"/>
          <a:ext cx="3890296" cy="567164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Char char="•"/>
          </a:pPr>
          <a:r>
            <a:rPr lang="it-IT" sz="1500" b="1" i="1" kern="1200" dirty="0">
              <a:solidFill>
                <a:srgbClr val="0070C0"/>
              </a:solidFill>
              <a:effectLst>
                <a:outerShdw blurRad="38100" dist="38100" dir="2700000" algn="tl">
                  <a:srgbClr val="000000">
                    <a:alpha val="43137"/>
                  </a:srgbClr>
                </a:outerShdw>
              </a:effectLst>
            </a:rPr>
            <a:t>Scelte Strategiche e Progettuali</a:t>
          </a:r>
          <a:br>
            <a:rPr lang="it-IT" sz="1500" b="1" i="1" kern="1200" dirty="0">
              <a:solidFill>
                <a:srgbClr val="0070C0"/>
              </a:solidFill>
            </a:rPr>
          </a:br>
          <a:r>
            <a:rPr lang="it-IT" sz="1500" b="1" i="1" kern="1200" dirty="0">
              <a:solidFill>
                <a:srgbClr val="0070C0"/>
              </a:solidFill>
            </a:rPr>
            <a:t>E’ stato necessario valutare un processo di raccolta, acquisizione memorizzazione e presentazione delle informazioni, flessibile e adattabile a diversi contesti ed esigenze.  </a:t>
          </a:r>
          <a:endParaRPr lang="it-IT" sz="1500" kern="1200" dirty="0">
            <a:solidFill>
              <a:srgbClr val="0070C0"/>
            </a:solidFill>
          </a:endParaRPr>
        </a:p>
        <a:p>
          <a:pPr marL="114300" lvl="1" indent="-114300" algn="l" defTabSz="666750" rtl="0">
            <a:lnSpc>
              <a:spcPct val="90000"/>
            </a:lnSpc>
            <a:spcBef>
              <a:spcPct val="0"/>
            </a:spcBef>
            <a:spcAft>
              <a:spcPct val="15000"/>
            </a:spcAft>
            <a:buChar char="•"/>
          </a:pPr>
          <a:r>
            <a:rPr lang="it-IT" sz="1500" b="1" i="1" kern="1200" dirty="0">
              <a:solidFill>
                <a:srgbClr val="0070C0"/>
              </a:solidFill>
              <a:effectLst>
                <a:outerShdw blurRad="38100" dist="38100" dir="2700000" algn="tl">
                  <a:srgbClr val="000000">
                    <a:alpha val="43137"/>
                  </a:srgbClr>
                </a:outerShdw>
              </a:effectLst>
            </a:rPr>
            <a:t>Lavorazioni</a:t>
          </a:r>
          <a:br>
            <a:rPr lang="it-IT" sz="1500" b="1" i="1" kern="1200" dirty="0">
              <a:solidFill>
                <a:srgbClr val="0070C0"/>
              </a:solidFill>
            </a:rPr>
          </a:br>
          <a:r>
            <a:rPr lang="it-IT" sz="1500" b="1" i="1" kern="1200" dirty="0">
              <a:solidFill>
                <a:srgbClr val="0070C0"/>
              </a:solidFill>
            </a:rPr>
            <a:t>Si sono svolte tutte le attività inizialmente previste di Progettazione, di Implementazione e di Test, compresa l’integrazione con il Livello 1 di Automazione.</a:t>
          </a:r>
          <a:br>
            <a:rPr lang="it-IT" sz="1500" b="1" i="1" kern="1200" dirty="0">
              <a:solidFill>
                <a:srgbClr val="0070C0"/>
              </a:solidFill>
            </a:rPr>
          </a:br>
          <a:r>
            <a:rPr lang="it-IT" sz="1500" b="1" i="1" kern="1200" dirty="0">
              <a:solidFill>
                <a:srgbClr val="0070C0"/>
              </a:solidFill>
            </a:rPr>
            <a:t>Sono state effettuate con successo anche le attività emerse a seguito delle criticità riscontrate.</a:t>
          </a:r>
          <a:endParaRPr lang="it-IT" sz="1500" kern="1200" dirty="0">
            <a:solidFill>
              <a:srgbClr val="0070C0"/>
            </a:solidFill>
          </a:endParaRPr>
        </a:p>
        <a:p>
          <a:pPr marL="114300" lvl="1" indent="-114300" algn="l" defTabSz="666750" rtl="0">
            <a:lnSpc>
              <a:spcPct val="90000"/>
            </a:lnSpc>
            <a:spcBef>
              <a:spcPct val="0"/>
            </a:spcBef>
            <a:spcAft>
              <a:spcPct val="15000"/>
            </a:spcAft>
            <a:buChar char="•"/>
          </a:pPr>
          <a:r>
            <a:rPr lang="it-IT" sz="1500" b="1" i="1" kern="1200" dirty="0">
              <a:solidFill>
                <a:srgbClr val="0070C0"/>
              </a:solidFill>
              <a:effectLst>
                <a:outerShdw blurRad="38100" dist="38100" dir="2700000" algn="tl">
                  <a:srgbClr val="000000">
                    <a:alpha val="43137"/>
                  </a:srgbClr>
                </a:outerShdw>
              </a:effectLst>
            </a:rPr>
            <a:t>Criticità</a:t>
          </a:r>
          <a:br>
            <a:rPr lang="it-IT" sz="1500" b="1" i="1" kern="1200" dirty="0">
              <a:solidFill>
                <a:srgbClr val="0070C0"/>
              </a:solidFill>
            </a:rPr>
          </a:br>
          <a:r>
            <a:rPr lang="it-IT" sz="1500" b="1" i="1" kern="1200" dirty="0">
              <a:solidFill>
                <a:srgbClr val="0070C0"/>
              </a:solidFill>
            </a:rPr>
            <a:t>Durante la fase di Sperimentazione si è rilevata la necessità di sincronizzare i valori delle misure che debbono essere rappresentate graficamente e rese disponibili su file, in modo che siano riferibili a dei quanti di tempo ad intervallo </a:t>
          </a:r>
          <a:r>
            <a:rPr lang="it-IT" sz="1500" b="1" i="1" kern="1200" dirty="0" err="1">
              <a:solidFill>
                <a:srgbClr val="0070C0"/>
              </a:solidFill>
            </a:rPr>
            <a:t>pre</a:t>
          </a:r>
          <a:r>
            <a:rPr lang="it-IT" sz="1500" b="1" i="1" kern="1200" dirty="0">
              <a:solidFill>
                <a:srgbClr val="0070C0"/>
              </a:solidFill>
            </a:rPr>
            <a:t>-impostabile (ad esempio ogni 5 secondi)</a:t>
          </a:r>
          <a:endParaRPr lang="it-IT" sz="1500" kern="1200" dirty="0">
            <a:solidFill>
              <a:srgbClr val="0070C0"/>
            </a:solidFill>
          </a:endParaRPr>
        </a:p>
      </dsp:txBody>
      <dsp:txXfrm rot="-5400000">
        <a:off x="3190302" y="657600"/>
        <a:ext cx="5481737" cy="3510478"/>
      </dsp:txXfrm>
    </dsp:sp>
    <dsp:sp modelId="{6DACFBFA-B337-425B-94B4-B8B56E5660EF}">
      <dsp:nvSpPr>
        <dsp:cNvPr id="0" name=""/>
        <dsp:cNvSpPr/>
      </dsp:nvSpPr>
      <dsp:spPr>
        <a:xfrm>
          <a:off x="0" y="0"/>
          <a:ext cx="3190301" cy="48628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it-IT" sz="2000" b="1" i="1" kern="1200" dirty="0"/>
            <a:t>Scelte Strategiche e Progettuali, Lavorazioni e Criticità Incontrate per il </a:t>
          </a:r>
          <a:r>
            <a:rPr lang="it-IT" sz="2000" b="1" i="1" u="sng" kern="1200" dirty="0"/>
            <a:t>Livello 2 di Automazione</a:t>
          </a:r>
        </a:p>
        <a:p>
          <a:pPr marL="0" lvl="0" indent="0" algn="ctr" defTabSz="889000" rtl="0">
            <a:lnSpc>
              <a:spcPct val="90000"/>
            </a:lnSpc>
            <a:spcBef>
              <a:spcPct val="0"/>
            </a:spcBef>
            <a:spcAft>
              <a:spcPct val="35000"/>
            </a:spcAft>
            <a:buNone/>
          </a:pPr>
          <a:endParaRPr lang="it-IT" sz="2000" b="1" i="1" u="sng" kern="1200" dirty="0"/>
        </a:p>
        <a:p>
          <a:pPr marL="0" lvl="0" indent="0" algn="ctr" defTabSz="889000" rtl="0">
            <a:lnSpc>
              <a:spcPct val="90000"/>
            </a:lnSpc>
            <a:spcBef>
              <a:spcPct val="0"/>
            </a:spcBef>
            <a:spcAft>
              <a:spcPct val="35000"/>
            </a:spcAft>
            <a:buNone/>
          </a:pPr>
          <a:endParaRPr lang="it-IT" sz="2000" b="1" i="1" u="sng" kern="1200" dirty="0"/>
        </a:p>
        <a:p>
          <a:pPr marL="0" lvl="0" indent="0" algn="ctr" defTabSz="889000" rtl="0">
            <a:lnSpc>
              <a:spcPct val="90000"/>
            </a:lnSpc>
            <a:spcBef>
              <a:spcPct val="0"/>
            </a:spcBef>
            <a:spcAft>
              <a:spcPct val="35000"/>
            </a:spcAft>
            <a:buNone/>
          </a:pPr>
          <a:endParaRPr lang="it-IT" sz="2000" u="sng" kern="1200" dirty="0"/>
        </a:p>
      </dsp:txBody>
      <dsp:txXfrm>
        <a:off x="155738" y="155738"/>
        <a:ext cx="2878825" cy="45513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3C28E-387B-4ECA-A76A-73646BB67D46}">
      <dsp:nvSpPr>
        <dsp:cNvPr id="0" name=""/>
        <dsp:cNvSpPr/>
      </dsp:nvSpPr>
      <dsp:spPr>
        <a:xfrm>
          <a:off x="3312388" y="208229"/>
          <a:ext cx="5616603" cy="1924179"/>
        </a:xfrm>
        <a:prstGeom prst="roundRect">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it-IT" sz="1600" b="1" i="1" kern="1200" dirty="0">
              <a:solidFill>
                <a:srgbClr val="0070C0"/>
              </a:solidFill>
            </a:rPr>
            <a:t>Applicativo implementato sul Controllore Logico Programmabile (PLC), mediante il quale si effettuano:</a:t>
          </a:r>
          <a:br>
            <a:rPr lang="it-IT" sz="1600" b="1" i="1" kern="1200" dirty="0">
              <a:solidFill>
                <a:srgbClr val="0070C0"/>
              </a:solidFill>
            </a:rPr>
          </a:br>
          <a:r>
            <a:rPr lang="it-IT" sz="1600" b="1" i="1" kern="1200" dirty="0">
              <a:solidFill>
                <a:srgbClr val="0070C0"/>
              </a:solidFill>
            </a:rPr>
            <a:t>- Acquisizione ed elaborazione dei valori rilevati dai sensori </a:t>
          </a:r>
          <a:br>
            <a:rPr lang="it-IT" sz="1600" b="1" i="1" kern="1200" dirty="0">
              <a:solidFill>
                <a:srgbClr val="0070C0"/>
              </a:solidFill>
            </a:rPr>
          </a:br>
          <a:r>
            <a:rPr lang="it-IT" sz="1600" b="1" i="1" kern="1200" dirty="0">
              <a:solidFill>
                <a:srgbClr val="0070C0"/>
              </a:solidFill>
            </a:rPr>
            <a:t>   installati sul Banco di Sperimentazione;</a:t>
          </a:r>
          <a:br>
            <a:rPr lang="it-IT" sz="1600" b="1" i="1" kern="1200" dirty="0">
              <a:solidFill>
                <a:srgbClr val="0070C0"/>
              </a:solidFill>
            </a:rPr>
          </a:br>
          <a:r>
            <a:rPr lang="it-IT" sz="1600" b="1" i="1" kern="1200" dirty="0">
              <a:solidFill>
                <a:srgbClr val="0070C0"/>
              </a:solidFill>
            </a:rPr>
            <a:t>- Regolazione delle grandezze e controllo degli attuatori </a:t>
          </a:r>
          <a:br>
            <a:rPr lang="it-IT" sz="1600" b="1" i="1" kern="1200" dirty="0">
              <a:solidFill>
                <a:srgbClr val="0070C0"/>
              </a:solidFill>
            </a:rPr>
          </a:br>
          <a:r>
            <a:rPr lang="it-IT" sz="1600" b="1" i="1" kern="1200" dirty="0">
              <a:solidFill>
                <a:srgbClr val="0070C0"/>
              </a:solidFill>
            </a:rPr>
            <a:t>   coinvolti nel Banco di Sperimentazione.</a:t>
          </a:r>
          <a:br>
            <a:rPr lang="it-IT" sz="1600" b="1" i="1" kern="1200" dirty="0">
              <a:solidFill>
                <a:srgbClr val="0070C0"/>
              </a:solidFill>
            </a:rPr>
          </a:br>
          <a:r>
            <a:rPr lang="it-IT" sz="1600" b="1" i="1" kern="1200" dirty="0">
              <a:solidFill>
                <a:srgbClr val="0070C0"/>
              </a:solidFill>
            </a:rPr>
            <a:t>Di seguito le funzionalità disponibili:</a:t>
          </a:r>
          <a:endParaRPr lang="it-IT" sz="1600" kern="1200" dirty="0">
            <a:solidFill>
              <a:srgbClr val="0070C0"/>
            </a:solidFill>
          </a:endParaRPr>
        </a:p>
      </dsp:txBody>
      <dsp:txXfrm>
        <a:off x="3406319" y="302160"/>
        <a:ext cx="5428741" cy="1736317"/>
      </dsp:txXfrm>
    </dsp:sp>
    <dsp:sp modelId="{975910F9-9F49-4AFB-A7BC-B2B7DB7042B3}">
      <dsp:nvSpPr>
        <dsp:cNvPr id="0" name=""/>
        <dsp:cNvSpPr/>
      </dsp:nvSpPr>
      <dsp:spPr>
        <a:xfrm>
          <a:off x="0" y="2336196"/>
          <a:ext cx="8928992" cy="235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495"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it-IT" sz="1600" b="1" i="1" kern="1200" dirty="0">
              <a:solidFill>
                <a:srgbClr val="0070C0"/>
              </a:solidFill>
            </a:rPr>
            <a:t>Interfacciamento mediante MODBUS con il Livello 2 di Automazione (PC);</a:t>
          </a:r>
          <a:endParaRPr lang="it-IT" sz="1600" kern="1200" dirty="0"/>
        </a:p>
        <a:p>
          <a:pPr marL="171450" lvl="1" indent="-171450" algn="l" defTabSz="711200" rtl="0">
            <a:lnSpc>
              <a:spcPct val="90000"/>
            </a:lnSpc>
            <a:spcBef>
              <a:spcPct val="0"/>
            </a:spcBef>
            <a:spcAft>
              <a:spcPct val="20000"/>
            </a:spcAft>
            <a:buChar char="•"/>
          </a:pPr>
          <a:r>
            <a:rPr lang="it-IT" sz="1600" b="1" i="1" kern="1200" dirty="0">
              <a:solidFill>
                <a:srgbClr val="0070C0"/>
              </a:solidFill>
            </a:rPr>
            <a:t>Acquisizione dei dati di funzionamento del Banco, sia con schede di acquisizione dirette, che con collegamenti MODBUS verso apparati di campo «intelligenti» (Wattmetri);</a:t>
          </a:r>
          <a:endParaRPr lang="it-IT" sz="1600" kern="1200" dirty="0">
            <a:solidFill>
              <a:srgbClr val="0070C0"/>
            </a:solidFill>
          </a:endParaRPr>
        </a:p>
        <a:p>
          <a:pPr marL="171450" lvl="1" indent="-171450" algn="l" defTabSz="711200" rtl="0">
            <a:lnSpc>
              <a:spcPct val="90000"/>
            </a:lnSpc>
            <a:spcBef>
              <a:spcPct val="0"/>
            </a:spcBef>
            <a:spcAft>
              <a:spcPct val="20000"/>
            </a:spcAft>
            <a:buChar char="•"/>
          </a:pPr>
          <a:r>
            <a:rPr lang="it-IT" sz="1600" b="1" i="1" kern="1200" dirty="0">
              <a:solidFill>
                <a:srgbClr val="0070C0"/>
              </a:solidFill>
            </a:rPr>
            <a:t>Esecuzione delle Interpolazioni (lineari o matriciali) per il calcolo indiretto di variabili non acquisite;</a:t>
          </a:r>
          <a:endParaRPr lang="it-IT" sz="1600" kern="1200" dirty="0">
            <a:solidFill>
              <a:srgbClr val="0070C0"/>
            </a:solidFill>
          </a:endParaRPr>
        </a:p>
        <a:p>
          <a:pPr marL="171450" lvl="1" indent="-171450" algn="l" defTabSz="711200" rtl="0">
            <a:lnSpc>
              <a:spcPct val="90000"/>
            </a:lnSpc>
            <a:spcBef>
              <a:spcPct val="0"/>
            </a:spcBef>
            <a:spcAft>
              <a:spcPct val="20000"/>
            </a:spcAft>
            <a:buChar char="•"/>
          </a:pPr>
          <a:r>
            <a:rPr lang="it-IT" sz="1600" b="1" i="1" kern="1200" dirty="0">
              <a:solidFill>
                <a:srgbClr val="0070C0"/>
              </a:solidFill>
            </a:rPr>
            <a:t>Gestione delle regolazioni PID di alcune variabili fondamentali del Banco;</a:t>
          </a:r>
          <a:endParaRPr lang="it-IT" sz="1600" kern="1200" dirty="0">
            <a:solidFill>
              <a:srgbClr val="0070C0"/>
            </a:solidFill>
          </a:endParaRPr>
        </a:p>
        <a:p>
          <a:pPr marL="171450" lvl="1" indent="-171450" algn="l" defTabSz="711200" rtl="0">
            <a:lnSpc>
              <a:spcPct val="90000"/>
            </a:lnSpc>
            <a:spcBef>
              <a:spcPct val="0"/>
            </a:spcBef>
            <a:spcAft>
              <a:spcPct val="20000"/>
            </a:spcAft>
            <a:buChar char="•"/>
          </a:pPr>
          <a:r>
            <a:rPr lang="it-IT" sz="1600" b="1" i="1" kern="1200" dirty="0">
              <a:solidFill>
                <a:srgbClr val="0070C0"/>
              </a:solidFill>
            </a:rPr>
            <a:t>Accensione/Spegnimento del Banco (su richiesta degli operatori di Livello 2);</a:t>
          </a:r>
          <a:endParaRPr lang="it-IT" sz="1600" kern="1200" dirty="0">
            <a:solidFill>
              <a:srgbClr val="0070C0"/>
            </a:solidFill>
          </a:endParaRPr>
        </a:p>
        <a:p>
          <a:pPr marL="171450" lvl="1" indent="-171450" algn="l" defTabSz="711200" rtl="0">
            <a:lnSpc>
              <a:spcPct val="90000"/>
            </a:lnSpc>
            <a:spcBef>
              <a:spcPct val="0"/>
            </a:spcBef>
            <a:spcAft>
              <a:spcPct val="20000"/>
            </a:spcAft>
            <a:buChar char="•"/>
          </a:pPr>
          <a:r>
            <a:rPr lang="it-IT" sz="1600" b="1" i="1" kern="1200" dirty="0">
              <a:solidFill>
                <a:srgbClr val="0070C0"/>
              </a:solidFill>
            </a:rPr>
            <a:t>Gestione delle situazioni di allarme e degli interblocchi di funzionamento, per non permettere l’accensione  del Banco o per determinarne lo spegnimento «in emergenza» al loro verificarsi;</a:t>
          </a:r>
          <a:endParaRPr lang="it-IT" sz="1600" kern="1200" dirty="0">
            <a:solidFill>
              <a:srgbClr val="0070C0"/>
            </a:solidFill>
          </a:endParaRPr>
        </a:p>
        <a:p>
          <a:pPr marL="171450" lvl="1" indent="-171450" algn="l" defTabSz="711200" rtl="0">
            <a:lnSpc>
              <a:spcPct val="90000"/>
            </a:lnSpc>
            <a:spcBef>
              <a:spcPct val="0"/>
            </a:spcBef>
            <a:spcAft>
              <a:spcPct val="20000"/>
            </a:spcAft>
            <a:buChar char="•"/>
          </a:pPr>
          <a:r>
            <a:rPr lang="it-IT" sz="1600" b="1" i="1" kern="1200" dirty="0">
              <a:solidFill>
                <a:srgbClr val="0070C0"/>
              </a:solidFill>
            </a:rPr>
            <a:t>Attuazione di Comandi su attuatori o su «entità logiche» (ad esempio gli assetti di funzionamento).</a:t>
          </a:r>
          <a:endParaRPr lang="it-IT" sz="1600" kern="1200" dirty="0">
            <a:solidFill>
              <a:srgbClr val="0070C0"/>
            </a:solidFill>
          </a:endParaRPr>
        </a:p>
      </dsp:txBody>
      <dsp:txXfrm>
        <a:off x="0" y="2336196"/>
        <a:ext cx="8928992" cy="23546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EEC6E-5CDF-48DF-863B-8AE6016916D3}">
      <dsp:nvSpPr>
        <dsp:cNvPr id="0" name=""/>
        <dsp:cNvSpPr/>
      </dsp:nvSpPr>
      <dsp:spPr>
        <a:xfrm>
          <a:off x="0" y="135"/>
          <a:ext cx="8064896" cy="6460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it-IT" sz="1200" b="1" i="1" kern="1200" dirty="0"/>
            <a:t>L’applicativo su PLC non è fruibile dagli operatori che gestiscono il Banco Frigorifero.</a:t>
          </a:r>
          <a:br>
            <a:rPr lang="it-IT" sz="1200" b="1" i="1" kern="1200" dirty="0"/>
          </a:br>
          <a:r>
            <a:rPr lang="it-IT" sz="1200" b="1" i="1" kern="1200" dirty="0"/>
            <a:t>Tuttavia, l’utilizzo dell’ambiente di sviluppo mette a disposizione una interfaccia grafica, molto utile in fase di integrazione e test del funzionamento degli applicativi sia di Livello 1 che di Livello 2.</a:t>
          </a:r>
          <a:endParaRPr lang="it-IT" sz="1200" kern="1200" dirty="0"/>
        </a:p>
      </dsp:txBody>
      <dsp:txXfrm>
        <a:off x="31538" y="31673"/>
        <a:ext cx="8001820" cy="5829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A6227-857B-47CC-87B8-87AE5BDD0BC0}">
      <dsp:nvSpPr>
        <dsp:cNvPr id="0" name=""/>
        <dsp:cNvSpPr/>
      </dsp:nvSpPr>
      <dsp:spPr>
        <a:xfrm>
          <a:off x="0" y="131386"/>
          <a:ext cx="9141800" cy="4439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1" i="1" kern="1200" dirty="0"/>
            <a:t>3.1 Modulo di Advanced Technical </a:t>
          </a:r>
          <a:r>
            <a:rPr lang="it-IT" sz="1800" b="1" i="1" kern="1200" dirty="0" err="1"/>
            <a:t>Documentation</a:t>
          </a:r>
          <a:r>
            <a:rPr lang="it-IT" sz="1800" b="1" i="1" kern="1200" dirty="0"/>
            <a:t> (ATD)</a:t>
          </a:r>
          <a:endParaRPr lang="it-IT" sz="1800" kern="1200" dirty="0"/>
        </a:p>
      </dsp:txBody>
      <dsp:txXfrm>
        <a:off x="21670" y="153056"/>
        <a:ext cx="9098460" cy="400563"/>
      </dsp:txXfrm>
    </dsp:sp>
    <dsp:sp modelId="{5795110A-F271-4AFE-9889-7F47DBD939EC}">
      <dsp:nvSpPr>
        <dsp:cNvPr id="0" name=""/>
        <dsp:cNvSpPr/>
      </dsp:nvSpPr>
      <dsp:spPr>
        <a:xfrm>
          <a:off x="0" y="626794"/>
          <a:ext cx="9141800" cy="82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252" tIns="6350" rIns="35560" bIns="6350" numCol="1" spcCol="1270" anchor="t" anchorCtr="0">
          <a:noAutofit/>
        </a:bodyPr>
        <a:lstStyle/>
        <a:p>
          <a:pPr marL="57150" lvl="1" indent="-57150" algn="l" defTabSz="177800" rtl="0">
            <a:lnSpc>
              <a:spcPct val="90000"/>
            </a:lnSpc>
            <a:spcBef>
              <a:spcPct val="0"/>
            </a:spcBef>
            <a:spcAft>
              <a:spcPct val="20000"/>
            </a:spcAft>
            <a:buChar char="•"/>
          </a:pPr>
          <a:endParaRPr lang="it-IT" sz="400" kern="1200" dirty="0">
            <a:solidFill>
              <a:srgbClr val="0070C0"/>
            </a:solidFill>
          </a:endParaRPr>
        </a:p>
      </dsp:txBody>
      <dsp:txXfrm>
        <a:off x="0" y="626794"/>
        <a:ext cx="9141800" cy="827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052A196-DD86-4D65-9697-23512123D490}" type="datetimeFigureOut">
              <a:rPr lang="it-IT" smtClean="0"/>
              <a:t>21/10/2020</a:t>
            </a:fld>
            <a:endParaRPr lang="it-IT"/>
          </a:p>
        </p:txBody>
      </p:sp>
      <p:sp>
        <p:nvSpPr>
          <p:cNvPr id="4" name="Segnaposto piè di pagina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26E0BA4-B0FA-4B66-AA8F-AC7E9EB0674D}" type="slidenum">
              <a:rPr lang="it-IT" smtClean="0"/>
              <a:t>‹N›</a:t>
            </a:fld>
            <a:endParaRPr lang="it-IT"/>
          </a:p>
        </p:txBody>
      </p:sp>
    </p:spTree>
    <p:extLst>
      <p:ext uri="{BB962C8B-B14F-4D97-AF65-F5344CB8AC3E}">
        <p14:creationId xmlns:p14="http://schemas.microsoft.com/office/powerpoint/2010/main" val="53925253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1"/>
            <a:ext cx="2945659" cy="496332"/>
          </a:xfrm>
          <a:prstGeom prst="rect">
            <a:avLst/>
          </a:prstGeom>
        </p:spPr>
        <p:txBody>
          <a:bodyPr vert="horz" lIns="91432" tIns="45716" rIns="91432" bIns="45716" rtlCol="0"/>
          <a:lstStyle>
            <a:lvl1pPr algn="l">
              <a:defRPr sz="1200"/>
            </a:lvl1pPr>
          </a:lstStyle>
          <a:p>
            <a:endParaRPr lang="en-GB"/>
          </a:p>
        </p:txBody>
      </p:sp>
      <p:sp>
        <p:nvSpPr>
          <p:cNvPr id="3" name="Segnaposto data 2"/>
          <p:cNvSpPr>
            <a:spLocks noGrp="1"/>
          </p:cNvSpPr>
          <p:nvPr>
            <p:ph type="dt" idx="1"/>
          </p:nvPr>
        </p:nvSpPr>
        <p:spPr>
          <a:xfrm>
            <a:off x="3850444" y="1"/>
            <a:ext cx="2945659" cy="496332"/>
          </a:xfrm>
          <a:prstGeom prst="rect">
            <a:avLst/>
          </a:prstGeom>
        </p:spPr>
        <p:txBody>
          <a:bodyPr vert="horz" lIns="91432" tIns="45716" rIns="91432" bIns="45716" rtlCol="0"/>
          <a:lstStyle>
            <a:lvl1pPr algn="r">
              <a:defRPr sz="1200"/>
            </a:lvl1pPr>
          </a:lstStyle>
          <a:p>
            <a:fld id="{47098699-3861-43DD-941C-5B30E30E9980}" type="datetimeFigureOut">
              <a:rPr lang="en-GB" smtClean="0"/>
              <a:pPr/>
              <a:t>20/10/2020</a:t>
            </a:fld>
            <a:endParaRPr lang="en-GB"/>
          </a:p>
        </p:txBody>
      </p:sp>
      <p:sp>
        <p:nvSpPr>
          <p:cNvPr id="4" name="Segnaposto immagine diapositiva 3"/>
          <p:cNvSpPr>
            <a:spLocks noGrp="1" noRot="1" noChangeAspect="1"/>
          </p:cNvSpPr>
          <p:nvPr>
            <p:ph type="sldImg" idx="2"/>
          </p:nvPr>
        </p:nvSpPr>
        <p:spPr>
          <a:xfrm>
            <a:off x="777875" y="744538"/>
            <a:ext cx="5241925" cy="3722687"/>
          </a:xfrm>
          <a:prstGeom prst="rect">
            <a:avLst/>
          </a:prstGeom>
          <a:noFill/>
          <a:ln w="12700">
            <a:solidFill>
              <a:prstClr val="black"/>
            </a:solidFill>
          </a:ln>
        </p:spPr>
        <p:txBody>
          <a:bodyPr vert="horz" lIns="91432" tIns="45716" rIns="91432" bIns="45716" rtlCol="0" anchor="ctr"/>
          <a:lstStyle/>
          <a:p>
            <a:endParaRPr lang="en-GB"/>
          </a:p>
        </p:txBody>
      </p:sp>
      <p:sp>
        <p:nvSpPr>
          <p:cNvPr id="5" name="Segnaposto note 4"/>
          <p:cNvSpPr>
            <a:spLocks noGrp="1"/>
          </p:cNvSpPr>
          <p:nvPr>
            <p:ph type="body" sz="quarter" idx="3"/>
          </p:nvPr>
        </p:nvSpPr>
        <p:spPr>
          <a:xfrm>
            <a:off x="679768" y="4715155"/>
            <a:ext cx="5438140" cy="4466987"/>
          </a:xfrm>
          <a:prstGeom prst="rect">
            <a:avLst/>
          </a:prstGeom>
        </p:spPr>
        <p:txBody>
          <a:bodyPr vert="horz" lIns="91432" tIns="45716" rIns="91432" bIns="45716"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1" y="9428584"/>
            <a:ext cx="2945659" cy="496332"/>
          </a:xfrm>
          <a:prstGeom prst="rect">
            <a:avLst/>
          </a:prstGeom>
        </p:spPr>
        <p:txBody>
          <a:bodyPr vert="horz" lIns="91432" tIns="45716" rIns="91432" bIns="45716" rtlCol="0" anchor="b"/>
          <a:lstStyle>
            <a:lvl1pPr algn="l">
              <a:defRPr sz="1200"/>
            </a:lvl1pPr>
          </a:lstStyle>
          <a:p>
            <a:endParaRPr lang="en-GB"/>
          </a:p>
        </p:txBody>
      </p:sp>
      <p:sp>
        <p:nvSpPr>
          <p:cNvPr id="7" name="Segnaposto numero diapositiva 6"/>
          <p:cNvSpPr>
            <a:spLocks noGrp="1"/>
          </p:cNvSpPr>
          <p:nvPr>
            <p:ph type="sldNum" sz="quarter" idx="5"/>
          </p:nvPr>
        </p:nvSpPr>
        <p:spPr>
          <a:xfrm>
            <a:off x="3850444" y="9428584"/>
            <a:ext cx="2945659" cy="496332"/>
          </a:xfrm>
          <a:prstGeom prst="rect">
            <a:avLst/>
          </a:prstGeom>
        </p:spPr>
        <p:txBody>
          <a:bodyPr vert="horz" lIns="91432" tIns="45716" rIns="91432" bIns="45716" rtlCol="0" anchor="b"/>
          <a:lstStyle>
            <a:lvl1pPr algn="r">
              <a:defRPr sz="1200"/>
            </a:lvl1pPr>
          </a:lstStyle>
          <a:p>
            <a:fld id="{98301ECF-DCE0-4B0C-B4AD-E1286E721905}" type="slidenum">
              <a:rPr lang="en-GB" smtClean="0"/>
              <a:pPr/>
              <a:t>‹N›</a:t>
            </a:fld>
            <a:endParaRPr lang="en-GB"/>
          </a:p>
        </p:txBody>
      </p:sp>
    </p:spTree>
    <p:extLst>
      <p:ext uri="{BB962C8B-B14F-4D97-AF65-F5344CB8AC3E}">
        <p14:creationId xmlns:p14="http://schemas.microsoft.com/office/powerpoint/2010/main" val="4036751975"/>
      </p:ext>
    </p:extLst>
  </p:cSld>
  <p:clrMap bg1="lt1" tx1="dk1" bg2="lt2" tx2="dk2" accent1="accent1" accent2="accent2" accent3="accent3" accent4="accent4" accent5="accent5" accent6="accent6" hlink="hlink" folHlink="folHlink"/>
  <p:hf sldNum="0" hdr="0" ftr="0" dt="0"/>
  <p:notesStyle>
    <a:lvl1pPr marL="0" algn="l" defTabSz="914242" rtl="0" eaLnBrk="1" latinLnBrk="0" hangingPunct="1">
      <a:defRPr sz="1200" kern="1200">
        <a:solidFill>
          <a:schemeClr val="tx1"/>
        </a:solidFill>
        <a:latin typeface="+mn-lt"/>
        <a:ea typeface="+mn-ea"/>
        <a:cs typeface="+mn-cs"/>
      </a:defRPr>
    </a:lvl1pPr>
    <a:lvl2pPr marL="457121" algn="l" defTabSz="914242" rtl="0" eaLnBrk="1" latinLnBrk="0" hangingPunct="1">
      <a:defRPr sz="1200" kern="1200">
        <a:solidFill>
          <a:schemeClr val="tx1"/>
        </a:solidFill>
        <a:latin typeface="+mn-lt"/>
        <a:ea typeface="+mn-ea"/>
        <a:cs typeface="+mn-cs"/>
      </a:defRPr>
    </a:lvl2pPr>
    <a:lvl3pPr marL="914242" algn="l" defTabSz="914242" rtl="0" eaLnBrk="1" latinLnBrk="0" hangingPunct="1">
      <a:defRPr sz="1200" kern="1200">
        <a:solidFill>
          <a:schemeClr val="tx1"/>
        </a:solidFill>
        <a:latin typeface="+mn-lt"/>
        <a:ea typeface="+mn-ea"/>
        <a:cs typeface="+mn-cs"/>
      </a:defRPr>
    </a:lvl3pPr>
    <a:lvl4pPr marL="1371364" algn="l" defTabSz="914242" rtl="0" eaLnBrk="1" latinLnBrk="0" hangingPunct="1">
      <a:defRPr sz="1200" kern="1200">
        <a:solidFill>
          <a:schemeClr val="tx1"/>
        </a:solidFill>
        <a:latin typeface="+mn-lt"/>
        <a:ea typeface="+mn-ea"/>
        <a:cs typeface="+mn-cs"/>
      </a:defRPr>
    </a:lvl4pPr>
    <a:lvl5pPr marL="1828484" algn="l" defTabSz="914242" rtl="0" eaLnBrk="1" latinLnBrk="0" hangingPunct="1">
      <a:defRPr sz="1200" kern="1200">
        <a:solidFill>
          <a:schemeClr val="tx1"/>
        </a:solidFill>
        <a:latin typeface="+mn-lt"/>
        <a:ea typeface="+mn-ea"/>
        <a:cs typeface="+mn-cs"/>
      </a:defRPr>
    </a:lvl5pPr>
    <a:lvl6pPr marL="2285605" algn="l" defTabSz="914242" rtl="0" eaLnBrk="1" latinLnBrk="0" hangingPunct="1">
      <a:defRPr sz="1200" kern="1200">
        <a:solidFill>
          <a:schemeClr val="tx1"/>
        </a:solidFill>
        <a:latin typeface="+mn-lt"/>
        <a:ea typeface="+mn-ea"/>
        <a:cs typeface="+mn-cs"/>
      </a:defRPr>
    </a:lvl6pPr>
    <a:lvl7pPr marL="2742726" algn="l" defTabSz="914242" rtl="0" eaLnBrk="1" latinLnBrk="0" hangingPunct="1">
      <a:defRPr sz="1200" kern="1200">
        <a:solidFill>
          <a:schemeClr val="tx1"/>
        </a:solidFill>
        <a:latin typeface="+mn-lt"/>
        <a:ea typeface="+mn-ea"/>
        <a:cs typeface="+mn-cs"/>
      </a:defRPr>
    </a:lvl7pPr>
    <a:lvl8pPr marL="3199846" algn="l" defTabSz="914242" rtl="0" eaLnBrk="1" latinLnBrk="0" hangingPunct="1">
      <a:defRPr sz="1200" kern="1200">
        <a:solidFill>
          <a:schemeClr val="tx1"/>
        </a:solidFill>
        <a:latin typeface="+mn-lt"/>
        <a:ea typeface="+mn-ea"/>
        <a:cs typeface="+mn-cs"/>
      </a:defRPr>
    </a:lvl8pPr>
    <a:lvl9pPr marL="3656967" algn="l" defTabSz="9142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159738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ottotitolo 2"/>
          <p:cNvSpPr>
            <a:spLocks noGrp="1"/>
          </p:cNvSpPr>
          <p:nvPr>
            <p:ph type="subTitle" idx="1" hasCustomPrompt="1"/>
          </p:nvPr>
        </p:nvSpPr>
        <p:spPr>
          <a:xfrm>
            <a:off x="1447200" y="4114800"/>
            <a:ext cx="6325200" cy="396000"/>
          </a:xfrm>
        </p:spPr>
        <p:txBody>
          <a:bodyPr>
            <a:normAutofit/>
          </a:bodyPr>
          <a:lstStyle>
            <a:lvl1pPr marL="0" indent="0" algn="l">
              <a:buNone/>
              <a:defRPr lang="it-IT" sz="2000" kern="1200" dirty="0">
                <a:solidFill>
                  <a:srgbClr val="003874"/>
                </a:solidFill>
                <a:latin typeface="Arial" charset="0"/>
                <a:ea typeface="ＭＳ Ｐゴシック" pitchFamily="64" charset="-128"/>
                <a:cs typeface="+mn-cs"/>
              </a:defRPr>
            </a:lvl1pPr>
            <a:lvl2pPr marL="473202" indent="0" algn="ctr">
              <a:buNone/>
              <a:defRPr>
                <a:solidFill>
                  <a:schemeClr val="tx1">
                    <a:tint val="75000"/>
                  </a:schemeClr>
                </a:solidFill>
              </a:defRPr>
            </a:lvl2pPr>
            <a:lvl3pPr marL="946404" indent="0" algn="ctr">
              <a:buNone/>
              <a:defRPr>
                <a:solidFill>
                  <a:schemeClr val="tx1">
                    <a:tint val="75000"/>
                  </a:schemeClr>
                </a:solidFill>
              </a:defRPr>
            </a:lvl3pPr>
            <a:lvl4pPr marL="1419606" indent="0" algn="ctr">
              <a:buNone/>
              <a:defRPr>
                <a:solidFill>
                  <a:schemeClr val="tx1">
                    <a:tint val="75000"/>
                  </a:schemeClr>
                </a:solidFill>
              </a:defRPr>
            </a:lvl4pPr>
            <a:lvl5pPr marL="1892808" indent="0" algn="ctr">
              <a:buNone/>
              <a:defRPr>
                <a:solidFill>
                  <a:schemeClr val="tx1">
                    <a:tint val="75000"/>
                  </a:schemeClr>
                </a:solidFill>
              </a:defRPr>
            </a:lvl5pPr>
            <a:lvl6pPr marL="2366010" indent="0" algn="ctr">
              <a:buNone/>
              <a:defRPr>
                <a:solidFill>
                  <a:schemeClr val="tx1">
                    <a:tint val="75000"/>
                  </a:schemeClr>
                </a:solidFill>
              </a:defRPr>
            </a:lvl6pPr>
            <a:lvl7pPr marL="2839212" indent="0" algn="ctr">
              <a:buNone/>
              <a:defRPr>
                <a:solidFill>
                  <a:schemeClr val="tx1">
                    <a:tint val="75000"/>
                  </a:schemeClr>
                </a:solidFill>
              </a:defRPr>
            </a:lvl7pPr>
            <a:lvl8pPr marL="3312414" indent="0" algn="ctr">
              <a:buNone/>
              <a:defRPr>
                <a:solidFill>
                  <a:schemeClr val="tx1">
                    <a:tint val="75000"/>
                  </a:schemeClr>
                </a:solidFill>
              </a:defRPr>
            </a:lvl8pPr>
            <a:lvl9pPr marL="3785616" indent="0" algn="ctr">
              <a:buNone/>
              <a:defRPr>
                <a:solidFill>
                  <a:schemeClr val="tx1">
                    <a:tint val="75000"/>
                  </a:schemeClr>
                </a:solidFill>
              </a:defRPr>
            </a:lvl9pPr>
          </a:lstStyle>
          <a:p>
            <a:r>
              <a:rPr lang="it-IT" dirty="0"/>
              <a:t>Redattore</a:t>
            </a:r>
          </a:p>
        </p:txBody>
      </p:sp>
      <p:sp>
        <p:nvSpPr>
          <p:cNvPr id="7" name="Titolo 6"/>
          <p:cNvSpPr>
            <a:spLocks noGrp="1"/>
          </p:cNvSpPr>
          <p:nvPr>
            <p:ph type="title" hasCustomPrompt="1"/>
          </p:nvPr>
        </p:nvSpPr>
        <p:spPr>
          <a:xfrm>
            <a:off x="1447200" y="3351600"/>
            <a:ext cx="6325200" cy="550800"/>
          </a:xfrm>
        </p:spPr>
        <p:txBody>
          <a:bodyPr/>
          <a:lstStyle>
            <a:lvl1pPr algn="l">
              <a:defRPr lang="it-IT" sz="3000" kern="1200" cap="all" baseline="0" dirty="0">
                <a:solidFill>
                  <a:srgbClr val="003874"/>
                </a:solidFill>
                <a:latin typeface="Arial" charset="0"/>
                <a:ea typeface="ＭＳ Ｐゴシック" pitchFamily="64" charset="-128"/>
                <a:cs typeface="+mn-cs"/>
              </a:defRPr>
            </a:lvl1pPr>
          </a:lstStyle>
          <a:p>
            <a:r>
              <a:rPr lang="it-IT" dirty="0"/>
              <a:t>Titolo presentazione</a:t>
            </a:r>
          </a:p>
        </p:txBody>
      </p:sp>
      <p:sp>
        <p:nvSpPr>
          <p:cNvPr id="9" name="Segnaposto data 8"/>
          <p:cNvSpPr>
            <a:spLocks noGrp="1"/>
          </p:cNvSpPr>
          <p:nvPr>
            <p:ph type="dt" sz="half" idx="10"/>
          </p:nvPr>
        </p:nvSpPr>
        <p:spPr/>
        <p:txBody>
          <a:bodyPr/>
          <a:lstStyle/>
          <a:p>
            <a:r>
              <a:rPr lang="it-IT" dirty="0"/>
              <a:t>Massa Martana, 24 febbraio 2012</a:t>
            </a:r>
          </a:p>
        </p:txBody>
      </p:sp>
    </p:spTree>
    <p:extLst>
      <p:ext uri="{BB962C8B-B14F-4D97-AF65-F5344CB8AC3E}">
        <p14:creationId xmlns:p14="http://schemas.microsoft.com/office/powerpoint/2010/main" val="28126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lvl1pPr>
              <a:defRPr/>
            </a:lvl1pPr>
          </a:lstStyle>
          <a:p>
            <a:r>
              <a:rPr lang="it-IT" dirty="0"/>
              <a:t>Titolo presentazione</a:t>
            </a:r>
          </a:p>
        </p:txBody>
      </p:sp>
      <p:sp>
        <p:nvSpPr>
          <p:cNvPr id="5" name="Segnaposto contenuto 4"/>
          <p:cNvSpPr>
            <a:spLocks noGrp="1"/>
          </p:cNvSpPr>
          <p:nvPr>
            <p:ph sz="quarter" idx="11" hasCustomPrompt="1"/>
          </p:nvPr>
        </p:nvSpPr>
        <p:spPr>
          <a:xfrm>
            <a:off x="450850" y="1709738"/>
            <a:ext cx="8640763" cy="4105275"/>
          </a:xfrm>
        </p:spPr>
        <p:txBody>
          <a:bodyPr/>
          <a:lstStyle>
            <a:lvl1pPr marL="0" indent="0" algn="ctr">
              <a:buNone/>
              <a:defRPr/>
            </a:lvl1pPr>
          </a:lstStyle>
          <a:p>
            <a:pPr lvl="0"/>
            <a:r>
              <a:rPr lang="it-IT" dirty="0"/>
              <a:t>Testo</a:t>
            </a:r>
          </a:p>
        </p:txBody>
      </p:sp>
    </p:spTree>
    <p:extLst>
      <p:ext uri="{BB962C8B-B14F-4D97-AF65-F5344CB8AC3E}">
        <p14:creationId xmlns:p14="http://schemas.microsoft.com/office/powerpoint/2010/main" val="40022545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3963600" y="442800"/>
            <a:ext cx="3690000" cy="397100"/>
          </a:xfrm>
          <a:prstGeom prst="rect">
            <a:avLst/>
          </a:prstGeom>
        </p:spPr>
        <p:txBody>
          <a:bodyPr vert="horz" lIns="94640" tIns="47320" rIns="94640" bIns="47320" rtlCol="0" anchor="ctr">
            <a:noAutofit/>
          </a:bodyPr>
          <a:lstStyle/>
          <a:p>
            <a:r>
              <a:rPr lang="it-IT" sz="2100" dirty="0">
                <a:solidFill>
                  <a:schemeClr val="bg1"/>
                </a:solidFill>
              </a:rPr>
              <a:t>Titolo presentazione</a:t>
            </a:r>
          </a:p>
        </p:txBody>
      </p:sp>
      <p:sp>
        <p:nvSpPr>
          <p:cNvPr id="3" name="Segnaposto testo 2"/>
          <p:cNvSpPr>
            <a:spLocks noGrp="1"/>
          </p:cNvSpPr>
          <p:nvPr>
            <p:ph type="body" idx="1"/>
          </p:nvPr>
        </p:nvSpPr>
        <p:spPr>
          <a:xfrm>
            <a:off x="484267" y="1604646"/>
            <a:ext cx="8716804" cy="4538535"/>
          </a:xfrm>
          <a:prstGeom prst="rect">
            <a:avLst/>
          </a:prstGeom>
        </p:spPr>
        <p:txBody>
          <a:bodyPr vert="horz" lIns="94640" tIns="47320" rIns="94640" bIns="47320" rtlCol="0">
            <a:normAutofit/>
          </a:bodyPr>
          <a:lstStyle/>
          <a:p>
            <a:pPr lvl="0"/>
            <a:r>
              <a:rPr lang="it-IT" dirty="0"/>
              <a:t>Fare clic per modificare stili del testo dello schema</a:t>
            </a:r>
          </a:p>
          <a:p>
            <a:pPr lvl="1"/>
            <a:r>
              <a:rPr lang="it-IT" dirty="0"/>
              <a:t>Secondo livello</a:t>
            </a:r>
          </a:p>
          <a:p>
            <a:pPr marL="768953" lvl="1" indent="-295751" algn="l" defTabSz="946404" rtl="0" eaLnBrk="1" latinLnBrk="0" hangingPunct="1">
              <a:spcBef>
                <a:spcPct val="20000"/>
              </a:spcBef>
              <a:buFont typeface="Arial" pitchFamily="34" charset="0"/>
              <a:buChar char="–"/>
            </a:pPr>
            <a:r>
              <a:rPr lang="it-IT" dirty="0"/>
              <a:t>Terzo livello</a:t>
            </a:r>
          </a:p>
          <a:p>
            <a:pPr marL="768953" lvl="1" indent="-295751" algn="l" defTabSz="946404" rtl="0" eaLnBrk="1" latinLnBrk="0" hangingPunct="1">
              <a:spcBef>
                <a:spcPct val="20000"/>
              </a:spcBef>
              <a:buFont typeface="Arial" pitchFamily="34" charset="0"/>
              <a:buChar char="–"/>
            </a:pPr>
            <a:r>
              <a:rPr lang="it-IT" dirty="0"/>
              <a:t>Quarto livello</a:t>
            </a:r>
          </a:p>
          <a:p>
            <a:pPr marL="768953" lvl="1" indent="-295751" algn="l" defTabSz="946404" rtl="0" eaLnBrk="1" latinLnBrk="0" hangingPunct="1">
              <a:spcBef>
                <a:spcPct val="20000"/>
              </a:spcBef>
              <a:buFont typeface="Arial" pitchFamily="34" charset="0"/>
              <a:buChar char="–"/>
            </a:pPr>
            <a:r>
              <a:rPr lang="it-IT" dirty="0"/>
              <a:t>Quinto livello</a:t>
            </a:r>
          </a:p>
        </p:txBody>
      </p:sp>
      <p:sp>
        <p:nvSpPr>
          <p:cNvPr id="4" name="Segnaposto data 3"/>
          <p:cNvSpPr>
            <a:spLocks noGrp="1"/>
          </p:cNvSpPr>
          <p:nvPr>
            <p:ph type="dt" sz="half" idx="2"/>
          </p:nvPr>
        </p:nvSpPr>
        <p:spPr>
          <a:xfrm>
            <a:off x="1447200" y="6174000"/>
            <a:ext cx="3308400" cy="320400"/>
          </a:xfrm>
          <a:prstGeom prst="rect">
            <a:avLst/>
          </a:prstGeom>
        </p:spPr>
        <p:txBody>
          <a:bodyPr vert="horz" lIns="94640" tIns="47320" rIns="94640" bIns="47320" rtlCol="0" anchor="ctr"/>
          <a:lstStyle>
            <a:lvl1pPr algn="l">
              <a:defRPr lang="it-IT" sz="1500" kern="1200" smtClean="0">
                <a:solidFill>
                  <a:srgbClr val="003874"/>
                </a:solidFill>
                <a:latin typeface="Arial" charset="0"/>
                <a:ea typeface="ＭＳ Ｐゴシック" pitchFamily="64" charset="-128"/>
                <a:cs typeface="+mn-cs"/>
              </a:defRPr>
            </a:lvl1pPr>
          </a:lstStyle>
          <a:p>
            <a:r>
              <a:rPr lang="it-IT" dirty="0"/>
              <a:t>Massa Martana, 24 febbraio 2012</a:t>
            </a:r>
          </a:p>
        </p:txBody>
      </p:sp>
    </p:spTree>
    <p:extLst>
      <p:ext uri="{BB962C8B-B14F-4D97-AF65-F5344CB8AC3E}">
        <p14:creationId xmlns:p14="http://schemas.microsoft.com/office/powerpoint/2010/main" val="4157491387"/>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r" defTabSz="946404" rtl="0" eaLnBrk="0" fontAlgn="base" latinLnBrk="0" hangingPunct="0">
        <a:spcBef>
          <a:spcPct val="0"/>
        </a:spcBef>
        <a:spcAft>
          <a:spcPct val="0"/>
        </a:spcAft>
        <a:buNone/>
        <a:defRPr lang="it-IT" sz="2000" kern="1200" dirty="0">
          <a:solidFill>
            <a:schemeClr val="bg1"/>
          </a:solidFill>
          <a:latin typeface="Arial" charset="0"/>
          <a:ea typeface="ＭＳ Ｐゴシック" pitchFamily="64" charset="-128"/>
          <a:cs typeface="+mn-cs"/>
        </a:defRPr>
      </a:lvl1pPr>
    </p:titleStyle>
    <p:bodyStyle>
      <a:lvl1pPr marL="354902" indent="-354902" algn="l" defTabSz="946404" rtl="0" eaLnBrk="1" latinLnBrk="0" hangingPunct="1">
        <a:spcBef>
          <a:spcPct val="20000"/>
        </a:spcBef>
        <a:buFont typeface="Arial" pitchFamily="34" charset="0"/>
        <a:buChar char="•"/>
        <a:defRPr lang="it-IT" sz="2000" kern="1200" dirty="0" smtClean="0">
          <a:solidFill>
            <a:srgbClr val="003874"/>
          </a:solidFill>
          <a:latin typeface="Arial" charset="0"/>
          <a:ea typeface="ＭＳ Ｐゴシック" pitchFamily="64" charset="-128"/>
          <a:cs typeface="+mn-cs"/>
        </a:defRPr>
      </a:lvl1pPr>
      <a:lvl2pPr marL="768953" indent="-295751" algn="l" defTabSz="946404" rtl="0" eaLnBrk="1" latinLnBrk="0" hangingPunct="1">
        <a:spcBef>
          <a:spcPct val="20000"/>
        </a:spcBef>
        <a:buFont typeface="Arial" pitchFamily="34" charset="0"/>
        <a:buChar char="–"/>
        <a:defRPr lang="it-IT" sz="2000" kern="1200" dirty="0" smtClean="0">
          <a:solidFill>
            <a:srgbClr val="003874"/>
          </a:solidFill>
          <a:latin typeface="Arial" charset="0"/>
          <a:ea typeface="ＭＳ Ｐゴシック" pitchFamily="64" charset="-128"/>
          <a:cs typeface="+mn-cs"/>
        </a:defRPr>
      </a:lvl2pPr>
      <a:lvl3pPr marL="768953" indent="-295751" algn="l" defTabSz="94640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768953" indent="-29575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768953" indent="-29575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02611"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075813"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49015"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22217" indent="-236601" algn="l" defTabSz="94640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it-IT"/>
      </a:defPPr>
      <a:lvl1pPr marL="0" algn="l" defTabSz="946404" rtl="0" eaLnBrk="1" latinLnBrk="0" hangingPunct="1">
        <a:defRPr sz="1900" kern="1200">
          <a:solidFill>
            <a:schemeClr val="tx1"/>
          </a:solidFill>
          <a:latin typeface="+mn-lt"/>
          <a:ea typeface="+mn-ea"/>
          <a:cs typeface="+mn-cs"/>
        </a:defRPr>
      </a:lvl1pPr>
      <a:lvl2pPr marL="473202" algn="l" defTabSz="946404" rtl="0" eaLnBrk="1" latinLnBrk="0" hangingPunct="1">
        <a:defRPr sz="1900" kern="1200">
          <a:solidFill>
            <a:schemeClr val="tx1"/>
          </a:solidFill>
          <a:latin typeface="+mn-lt"/>
          <a:ea typeface="+mn-ea"/>
          <a:cs typeface="+mn-cs"/>
        </a:defRPr>
      </a:lvl2pPr>
      <a:lvl3pPr marL="946404" algn="l" defTabSz="946404" rtl="0" eaLnBrk="1" latinLnBrk="0" hangingPunct="1">
        <a:defRPr sz="1900" kern="1200">
          <a:solidFill>
            <a:schemeClr val="tx1"/>
          </a:solidFill>
          <a:latin typeface="+mn-lt"/>
          <a:ea typeface="+mn-ea"/>
          <a:cs typeface="+mn-cs"/>
        </a:defRPr>
      </a:lvl3pPr>
      <a:lvl4pPr marL="1419606" algn="l" defTabSz="946404" rtl="0" eaLnBrk="1" latinLnBrk="0" hangingPunct="1">
        <a:defRPr sz="1900" kern="1200">
          <a:solidFill>
            <a:schemeClr val="tx1"/>
          </a:solidFill>
          <a:latin typeface="+mn-lt"/>
          <a:ea typeface="+mn-ea"/>
          <a:cs typeface="+mn-cs"/>
        </a:defRPr>
      </a:lvl4pPr>
      <a:lvl5pPr marL="1892808" algn="l" defTabSz="946404" rtl="0" eaLnBrk="1" latinLnBrk="0" hangingPunct="1">
        <a:defRPr sz="1900" kern="1200">
          <a:solidFill>
            <a:schemeClr val="tx1"/>
          </a:solidFill>
          <a:latin typeface="+mn-lt"/>
          <a:ea typeface="+mn-ea"/>
          <a:cs typeface="+mn-cs"/>
        </a:defRPr>
      </a:lvl5pPr>
      <a:lvl6pPr marL="2366010" algn="l" defTabSz="946404" rtl="0" eaLnBrk="1" latinLnBrk="0" hangingPunct="1">
        <a:defRPr sz="1900" kern="1200">
          <a:solidFill>
            <a:schemeClr val="tx1"/>
          </a:solidFill>
          <a:latin typeface="+mn-lt"/>
          <a:ea typeface="+mn-ea"/>
          <a:cs typeface="+mn-cs"/>
        </a:defRPr>
      </a:lvl6pPr>
      <a:lvl7pPr marL="2839212" algn="l" defTabSz="946404" rtl="0" eaLnBrk="1" latinLnBrk="0" hangingPunct="1">
        <a:defRPr sz="1900" kern="1200">
          <a:solidFill>
            <a:schemeClr val="tx1"/>
          </a:solidFill>
          <a:latin typeface="+mn-lt"/>
          <a:ea typeface="+mn-ea"/>
          <a:cs typeface="+mn-cs"/>
        </a:defRPr>
      </a:lvl7pPr>
      <a:lvl8pPr marL="3312414" algn="l" defTabSz="946404" rtl="0" eaLnBrk="1" latinLnBrk="0" hangingPunct="1">
        <a:defRPr sz="1900" kern="1200">
          <a:solidFill>
            <a:schemeClr val="tx1"/>
          </a:solidFill>
          <a:latin typeface="+mn-lt"/>
          <a:ea typeface="+mn-ea"/>
          <a:cs typeface="+mn-cs"/>
        </a:defRPr>
      </a:lvl8pPr>
      <a:lvl9pPr marL="3785616" algn="l" defTabSz="94640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2.xml"/><Relationship Id="rId7" Type="http://schemas.openxmlformats.org/officeDocument/2006/relationships/diagramLayout" Target="../diagrams/layout7.xml"/><Relationship Id="rId12" Type="http://schemas.openxmlformats.org/officeDocument/2006/relationships/image" Target="../media/image7.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diagramData" Target="../diagrams/data7.xml"/><Relationship Id="rId11" Type="http://schemas.openxmlformats.org/officeDocument/2006/relationships/image" Target="../media/image6.jpg"/><Relationship Id="rId5" Type="http://schemas.microsoft.com/office/2007/relationships/hdphoto" Target="../media/hdphoto1.wdp"/><Relationship Id="rId10" Type="http://schemas.microsoft.com/office/2007/relationships/diagramDrawing" Target="../diagrams/drawing7.xml"/><Relationship Id="rId4" Type="http://schemas.openxmlformats.org/officeDocument/2006/relationships/image" Target="../media/image29.png"/><Relationship Id="rId9" Type="http://schemas.openxmlformats.org/officeDocument/2006/relationships/diagramColors" Target="../diagrams/colors7.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2.png"/><Relationship Id="rId11" Type="http://schemas.openxmlformats.org/officeDocument/2006/relationships/image" Target="../media/image7.png"/><Relationship Id="rId5" Type="http://schemas.openxmlformats.org/officeDocument/2006/relationships/image" Target="../media/image31.png"/><Relationship Id="rId10" Type="http://schemas.openxmlformats.org/officeDocument/2006/relationships/image" Target="../media/image6.jpg"/><Relationship Id="rId4" Type="http://schemas.openxmlformats.org/officeDocument/2006/relationships/image" Target="../media/image30.jp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6.jpg"/><Relationship Id="rId5" Type="http://schemas.microsoft.com/office/2007/relationships/hdphoto" Target="../media/hdphoto2.wdp"/><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file:///C:\Users\slupi.FREELUCEGAS\Documents\LAV_LOC\__varie_wkg\__PROGETTO_COMPLESSO_VIRECO\PROGETTO\__DOC%20FINALI\Free%20Soft%20&amp;%20Tech\Video%20Hololens\vireco_hololens.mp4" TargetMode="External"/><Relationship Id="rId7" Type="http://schemas.openxmlformats.org/officeDocument/2006/relationships/image" Target="../media/image7.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6.jpg"/><Relationship Id="rId5" Type="http://schemas.openxmlformats.org/officeDocument/2006/relationships/slideLayout" Target="../slideLayouts/slideLayout2.xml"/><Relationship Id="rId4" Type="http://schemas.openxmlformats.org/officeDocument/2006/relationships/video" Target="file:///C:\Users\slupi.FREELUCEGAS\Documents\LAV_LOC\__varie_wkg\__PROGETTO_COMPLESSO_VIRECO\PROGETTO\__DOC%20FINALI\Free%20Soft%20&amp;%20Tech\Video%20Hololens\vireco_hololens.mp4"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7.png"/><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7.png"/><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1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image" Target="../media/image9.jpg"/><Relationship Id="rId12" Type="http://schemas.openxmlformats.org/officeDocument/2006/relationships/image" Target="../media/image14.png"/><Relationship Id="rId17" Type="http://schemas.openxmlformats.org/officeDocument/2006/relationships/diagramQuickStyle" Target="../diagrams/quickStyle1.xml"/><Relationship Id="rId2" Type="http://schemas.openxmlformats.org/officeDocument/2006/relationships/tags" Target="../tags/tag7.xml"/><Relationship Id="rId16" Type="http://schemas.openxmlformats.org/officeDocument/2006/relationships/diagramLayout" Target="../diagrams/layout1.xml"/><Relationship Id="rId1" Type="http://schemas.openxmlformats.org/officeDocument/2006/relationships/tags" Target="../tags/tag6.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png"/><Relationship Id="rId15" Type="http://schemas.openxmlformats.org/officeDocument/2006/relationships/diagramData" Target="../diagrams/data1.xml"/><Relationship Id="rId10" Type="http://schemas.openxmlformats.org/officeDocument/2006/relationships/image" Target="../media/image12.png"/><Relationship Id="rId19" Type="http://schemas.microsoft.com/office/2007/relationships/diagramDrawing" Target="../diagrams/drawing1.xml"/><Relationship Id="rId4" Type="http://schemas.openxmlformats.org/officeDocument/2006/relationships/image" Target="../media/image6.jpg"/><Relationship Id="rId9" Type="http://schemas.openxmlformats.org/officeDocument/2006/relationships/image" Target="../media/image11.jpe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7.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diagramData" Target="../diagrams/data2.xml"/><Relationship Id="rId11" Type="http://schemas.openxmlformats.org/officeDocument/2006/relationships/image" Target="../media/image6.jpg"/><Relationship Id="rId5" Type="http://schemas.openxmlformats.org/officeDocument/2006/relationships/image" Target="../media/image8.jpg"/><Relationship Id="rId10" Type="http://schemas.microsoft.com/office/2007/relationships/diagramDrawing" Target="../diagrams/drawing2.xml"/><Relationship Id="rId4" Type="http://schemas.openxmlformats.org/officeDocument/2006/relationships/image" Target="../media/image9.jpg"/><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diagramQuickStyle" Target="../diagrams/quickStyle3.xml"/><Relationship Id="rId11" Type="http://schemas.openxmlformats.org/officeDocument/2006/relationships/image" Target="../media/image8.jpg"/><Relationship Id="rId5" Type="http://schemas.openxmlformats.org/officeDocument/2006/relationships/diagramLayout" Target="../diagrams/layout3.xml"/><Relationship Id="rId10" Type="http://schemas.openxmlformats.org/officeDocument/2006/relationships/image" Target="../media/image7.png"/><Relationship Id="rId4" Type="http://schemas.openxmlformats.org/officeDocument/2006/relationships/diagramData" Target="../diagrams/data3.xml"/><Relationship Id="rId9"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6.jp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diagramData" Target="../diagrams/data4.xml"/><Relationship Id="rId5" Type="http://schemas.openxmlformats.org/officeDocument/2006/relationships/image" Target="../media/image7.png"/><Relationship Id="rId10" Type="http://schemas.microsoft.com/office/2007/relationships/diagramDrawing" Target="../diagrams/drawing4.xml"/><Relationship Id="rId4" Type="http://schemas.openxmlformats.org/officeDocument/2006/relationships/image" Target="../media/image6.jpg"/><Relationship Id="rId9" Type="http://schemas.openxmlformats.org/officeDocument/2006/relationships/diagramColors" Target="../diagrams/colors4.xml"/></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diagramQuickStyle" Target="../diagrams/quickStyle5.xml"/><Relationship Id="rId11" Type="http://schemas.openxmlformats.org/officeDocument/2006/relationships/image" Target="../media/image9.jpg"/><Relationship Id="rId5" Type="http://schemas.openxmlformats.org/officeDocument/2006/relationships/diagramLayout" Target="../diagrams/layout5.xml"/><Relationship Id="rId10" Type="http://schemas.openxmlformats.org/officeDocument/2006/relationships/image" Target="../media/image7.png"/><Relationship Id="rId4" Type="http://schemas.openxmlformats.org/officeDocument/2006/relationships/diagramData" Target="../diagrams/data5.xml"/><Relationship Id="rId9" Type="http://schemas.openxmlformats.org/officeDocument/2006/relationships/image" Target="../media/image6.jpg"/></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13" Type="http://schemas.openxmlformats.org/officeDocument/2006/relationships/image" Target="../media/image6.jpg"/><Relationship Id="rId3" Type="http://schemas.openxmlformats.org/officeDocument/2006/relationships/slideLayout" Target="../slideLayouts/slideLayout2.xml"/><Relationship Id="rId7" Type="http://schemas.openxmlformats.org/officeDocument/2006/relationships/diagramColors" Target="../diagrams/colors6.xml"/><Relationship Id="rId12" Type="http://schemas.openxmlformats.org/officeDocument/2006/relationships/image" Target="../media/image28.jp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diagramQuickStyle" Target="../diagrams/quickStyle6.xml"/><Relationship Id="rId11" Type="http://schemas.openxmlformats.org/officeDocument/2006/relationships/image" Target="../media/image27.jpg"/><Relationship Id="rId5" Type="http://schemas.openxmlformats.org/officeDocument/2006/relationships/diagramLayout" Target="../diagrams/layout6.xml"/><Relationship Id="rId10" Type="http://schemas.openxmlformats.org/officeDocument/2006/relationships/image" Target="../media/image26.jpg"/><Relationship Id="rId4" Type="http://schemas.openxmlformats.org/officeDocument/2006/relationships/diagramData" Target="../diagrams/data6.xml"/><Relationship Id="rId9" Type="http://schemas.openxmlformats.org/officeDocument/2006/relationships/image" Target="../media/image25.jpg"/><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3"/>
          <p:cNvSpPr txBox="1">
            <a:spLocks/>
          </p:cNvSpPr>
          <p:nvPr>
            <p:custDataLst>
              <p:tags r:id="rId1"/>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fld id="{27339E25-DCDF-4E03-90D5-DC679D934395}" type="slidenum">
              <a:rPr lang="en-US" sz="900" smtClean="0">
                <a:solidFill>
                  <a:prstClr val="white"/>
                </a:solidFill>
              </a:rPr>
              <a:pPr>
                <a:defRPr/>
              </a:pPr>
              <a:t>1</a:t>
            </a:fld>
            <a:endParaRPr lang="en-US" sz="900" dirty="0">
              <a:solidFill>
                <a:prstClr val="white"/>
              </a:solidFill>
            </a:endParaRPr>
          </a:p>
        </p:txBody>
      </p:sp>
      <p:sp>
        <p:nvSpPr>
          <p:cNvPr id="3" name="CasellaDiTesto 2"/>
          <p:cNvSpPr txBox="1"/>
          <p:nvPr/>
        </p:nvSpPr>
        <p:spPr>
          <a:xfrm>
            <a:off x="306165" y="1350293"/>
            <a:ext cx="9022498" cy="4124206"/>
          </a:xfrm>
          <a:prstGeom prst="rect">
            <a:avLst/>
          </a:prstGeom>
          <a:noFill/>
        </p:spPr>
        <p:txBody>
          <a:bodyPr wrap="square" rtlCol="0">
            <a:spAutoFit/>
          </a:bodyPr>
          <a:lstStyle/>
          <a:p>
            <a:pPr algn="ctr"/>
            <a:endParaRPr lang="en-US" sz="2000" i="1" dirty="0">
              <a:solidFill>
                <a:schemeClr val="accent1"/>
              </a:solidFill>
              <a:effectLst>
                <a:outerShdw blurRad="38100" dist="38100" dir="2700000" algn="tl">
                  <a:srgbClr val="000000">
                    <a:alpha val="43137"/>
                  </a:srgbClr>
                </a:outerShdw>
              </a:effectLst>
            </a:endParaRPr>
          </a:p>
          <a:p>
            <a:pPr algn="ctr"/>
            <a:endParaRPr lang="en-US" sz="2000" i="1" dirty="0">
              <a:solidFill>
                <a:schemeClr val="accent1"/>
              </a:solidFill>
              <a:effectLst>
                <a:outerShdw blurRad="38100" dist="38100" dir="2700000" algn="tl">
                  <a:srgbClr val="000000">
                    <a:alpha val="43137"/>
                  </a:srgbClr>
                </a:outerShdw>
              </a:effectLst>
            </a:endParaRPr>
          </a:p>
          <a:p>
            <a:pPr algn="ctr"/>
            <a:r>
              <a:rPr lang="en-US" sz="2000" i="1" dirty="0" err="1">
                <a:solidFill>
                  <a:schemeClr val="accent1"/>
                </a:solidFill>
                <a:effectLst>
                  <a:outerShdw blurRad="38100" dist="38100" dir="2700000" algn="tl">
                    <a:srgbClr val="000000">
                      <a:alpha val="43137"/>
                    </a:srgbClr>
                  </a:outerShdw>
                </a:effectLst>
              </a:rPr>
              <a:t>Progetto</a:t>
            </a:r>
            <a:r>
              <a:rPr lang="en-US" sz="2000" i="1" dirty="0">
                <a:solidFill>
                  <a:schemeClr val="accent1"/>
                </a:solidFill>
                <a:effectLst>
                  <a:outerShdw blurRad="38100" dist="38100" dir="2700000" algn="tl">
                    <a:srgbClr val="000000">
                      <a:alpha val="43137"/>
                    </a:srgbClr>
                  </a:outerShdw>
                </a:effectLst>
              </a:rPr>
              <a:t> VIRECO (Vapour Injected Reciprocating Compressor) </a:t>
            </a:r>
          </a:p>
          <a:p>
            <a:pPr algn="ctr"/>
            <a:endParaRPr lang="it-IT" sz="1500" i="1" dirty="0">
              <a:solidFill>
                <a:schemeClr val="accent1"/>
              </a:solidFill>
              <a:effectLst>
                <a:outerShdw blurRad="38100" dist="38100" dir="2700000" algn="tl">
                  <a:srgbClr val="000000">
                    <a:alpha val="43137"/>
                  </a:srgbClr>
                </a:outerShdw>
              </a:effectLst>
            </a:endParaRPr>
          </a:p>
          <a:p>
            <a:pPr algn="ctr"/>
            <a:r>
              <a:rPr lang="it-IT" sz="1500" i="1" dirty="0">
                <a:solidFill>
                  <a:schemeClr val="accent1"/>
                </a:solidFill>
                <a:effectLst>
                  <a:outerShdw blurRad="38100" dist="38100" dir="2700000" algn="tl">
                    <a:srgbClr val="000000">
                      <a:alpha val="43137"/>
                    </a:srgbClr>
                  </a:outerShdw>
                </a:effectLst>
              </a:rPr>
              <a:t>Finanziato dalla Regione Umbria nell’ambito del Bando a sostegno dei progetti complessi di Ricerca &amp; Sviluppo </a:t>
            </a:r>
          </a:p>
          <a:p>
            <a:pPr algn="ctr"/>
            <a:r>
              <a:rPr lang="en-US" sz="1500" i="1" dirty="0">
                <a:solidFill>
                  <a:schemeClr val="accent1"/>
                </a:solidFill>
                <a:effectLst>
                  <a:outerShdw blurRad="38100" dist="38100" dir="2700000" algn="tl">
                    <a:srgbClr val="000000">
                      <a:alpha val="43137"/>
                    </a:srgbClr>
                  </a:outerShdw>
                </a:effectLst>
              </a:rPr>
              <a:t>POR FESR 2014-2020</a:t>
            </a:r>
          </a:p>
          <a:p>
            <a:pPr algn="ctr"/>
            <a:endParaRPr lang="en-US" sz="1500" i="1" dirty="0">
              <a:solidFill>
                <a:schemeClr val="accent1"/>
              </a:solidFill>
              <a:effectLst>
                <a:outerShdw blurRad="38100" dist="38100" dir="2700000" algn="tl">
                  <a:srgbClr val="000000">
                    <a:alpha val="43137"/>
                  </a:srgbClr>
                </a:outerShdw>
              </a:effectLst>
            </a:endParaRPr>
          </a:p>
          <a:p>
            <a:pPr algn="ctr"/>
            <a:endParaRPr lang="en-US" sz="1500" i="1" dirty="0">
              <a:solidFill>
                <a:schemeClr val="accent1"/>
              </a:solidFill>
              <a:effectLst>
                <a:outerShdw blurRad="38100" dist="38100" dir="2700000" algn="tl">
                  <a:srgbClr val="000000">
                    <a:alpha val="43137"/>
                  </a:srgbClr>
                </a:outerShdw>
              </a:effectLst>
            </a:endParaRPr>
          </a:p>
          <a:p>
            <a:pPr algn="ctr"/>
            <a:r>
              <a:rPr lang="en-US" sz="2800" i="1" dirty="0">
                <a:solidFill>
                  <a:schemeClr val="accent1"/>
                </a:solidFill>
                <a:effectLst>
                  <a:outerShdw blurRad="38100" dist="38100" dir="2700000" algn="tl">
                    <a:srgbClr val="000000">
                      <a:alpha val="43137"/>
                    </a:srgbClr>
                  </a:outerShdw>
                </a:effectLst>
              </a:rPr>
              <a:t>VERIFICA FINALE</a:t>
            </a:r>
          </a:p>
          <a:p>
            <a:pPr algn="ctr"/>
            <a:endParaRPr lang="en-US" sz="2400" i="1" dirty="0">
              <a:solidFill>
                <a:schemeClr val="accent2"/>
              </a:solidFill>
              <a:effectLst>
                <a:outerShdw blurRad="38100" dist="38100" dir="2700000" algn="tl">
                  <a:srgbClr val="000000">
                    <a:alpha val="43137"/>
                  </a:srgbClr>
                </a:outerShdw>
              </a:effectLst>
            </a:endParaRPr>
          </a:p>
          <a:p>
            <a:pPr algn="ctr"/>
            <a:endParaRPr lang="en-US" sz="1500" i="1" dirty="0">
              <a:solidFill>
                <a:schemeClr val="accent1"/>
              </a:solidFill>
              <a:effectLst>
                <a:outerShdw blurRad="38100" dist="38100" dir="2700000" algn="tl">
                  <a:srgbClr val="000000">
                    <a:alpha val="43137"/>
                  </a:srgbClr>
                </a:outerShdw>
              </a:effectLst>
            </a:endParaRPr>
          </a:p>
          <a:p>
            <a:pPr algn="ctr"/>
            <a:endParaRPr lang="en-US" sz="1500" i="1" dirty="0">
              <a:solidFill>
                <a:schemeClr val="accent1"/>
              </a:solidFill>
              <a:effectLst>
                <a:outerShdw blurRad="38100" dist="38100" dir="2700000" algn="tl">
                  <a:srgbClr val="000000">
                    <a:alpha val="43137"/>
                  </a:srgbClr>
                </a:outerShdw>
              </a:effectLst>
            </a:endParaRPr>
          </a:p>
          <a:p>
            <a:pPr algn="ctr"/>
            <a:endParaRPr lang="en-US" sz="1500" i="1" dirty="0">
              <a:solidFill>
                <a:schemeClr val="accent1"/>
              </a:solidFill>
              <a:effectLst>
                <a:outerShdw blurRad="38100" dist="38100" dir="2700000" algn="tl">
                  <a:srgbClr val="000000">
                    <a:alpha val="43137"/>
                  </a:srgbClr>
                </a:outerShdw>
              </a:effectLst>
            </a:endParaRPr>
          </a:p>
          <a:p>
            <a:pPr algn="ctr"/>
            <a:endParaRPr lang="en-US" sz="1500" i="1" dirty="0">
              <a:solidFill>
                <a:schemeClr val="accent1"/>
              </a:solidFill>
              <a:effectLst>
                <a:outerShdw blurRad="38100" dist="38100" dir="2700000" algn="tl">
                  <a:srgbClr val="000000">
                    <a:alpha val="43137"/>
                  </a:srgbClr>
                </a:outerShdw>
              </a:effectLst>
            </a:endParaRPr>
          </a:p>
          <a:p>
            <a:pPr algn="ctr"/>
            <a:endParaRPr lang="en-US" sz="1500" i="1" dirty="0">
              <a:solidFill>
                <a:schemeClr val="accent1"/>
              </a:solidFill>
              <a:effectLst>
                <a:outerShdw blurRad="38100" dist="38100" dir="2700000" algn="tl">
                  <a:srgbClr val="000000">
                    <a:alpha val="43137"/>
                  </a:srgbClr>
                </a:outerShdw>
              </a:effectLst>
            </a:endParaRPr>
          </a:p>
        </p:txBody>
      </p:sp>
      <p:pic>
        <p:nvPicPr>
          <p:cNvPr id="6" name="Immagine 5"/>
          <p:cNvPicPr/>
          <p:nvPr/>
        </p:nvPicPr>
        <p:blipFill>
          <a:blip r:embed="rId5">
            <a:extLst>
              <a:ext uri="{28A0092B-C50C-407E-A947-70E740481C1C}">
                <a14:useLocalDpi xmlns:a14="http://schemas.microsoft.com/office/drawing/2010/main" val="0"/>
              </a:ext>
            </a:extLst>
          </a:blip>
          <a:srcRect/>
          <a:stretch>
            <a:fillRect/>
          </a:stretch>
        </p:blipFill>
        <p:spPr bwMode="auto">
          <a:xfrm>
            <a:off x="1840976" y="4903085"/>
            <a:ext cx="1104900" cy="592455"/>
          </a:xfrm>
          <a:prstGeom prst="rect">
            <a:avLst/>
          </a:prstGeom>
          <a:noFill/>
          <a:ln>
            <a:noFill/>
          </a:ln>
        </p:spPr>
      </p:pic>
      <p:pic>
        <p:nvPicPr>
          <p:cNvPr id="7" name="Picture 9" descr="d48b2026a592655d0fb66527577165411ef91a81@zimb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749" y="4903085"/>
            <a:ext cx="291147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p:nvPr/>
        </p:nvSpPr>
        <p:spPr>
          <a:xfrm>
            <a:off x="5274717" y="1165627"/>
            <a:ext cx="3888432" cy="369332"/>
          </a:xfrm>
          <a:prstGeom prst="rect">
            <a:avLst/>
          </a:prstGeom>
          <a:noFill/>
        </p:spPr>
        <p:txBody>
          <a:bodyPr wrap="square" rtlCol="0">
            <a:spAutoFit/>
          </a:bodyPr>
          <a:lstStyle>
            <a:defPPr>
              <a:defRPr lang="it-IT"/>
            </a:defPPr>
            <a:lvl1pPr>
              <a:defRPr sz="2000" i="1">
                <a:solidFill>
                  <a:schemeClr val="accent1"/>
                </a:solidFill>
                <a:effectLst>
                  <a:outerShdw blurRad="38100" dist="38100" dir="2700000" algn="tl">
                    <a:srgbClr val="000000">
                      <a:alpha val="43137"/>
                    </a:srgbClr>
                  </a:outerShdw>
                </a:effectLst>
              </a:defRPr>
            </a:lvl1pPr>
          </a:lstStyle>
          <a:p>
            <a:pPr algn="r"/>
            <a:r>
              <a:rPr lang="en-US" sz="1800" i="0" dirty="0">
                <a:solidFill>
                  <a:srgbClr val="0070C0"/>
                </a:solidFill>
              </a:rPr>
              <a:t>Massa </a:t>
            </a:r>
            <a:r>
              <a:rPr lang="en-US" sz="1800" i="0" dirty="0" err="1">
                <a:solidFill>
                  <a:srgbClr val="0070C0"/>
                </a:solidFill>
              </a:rPr>
              <a:t>Martana</a:t>
            </a:r>
            <a:r>
              <a:rPr lang="en-US" sz="1800" i="0" dirty="0">
                <a:solidFill>
                  <a:srgbClr val="0070C0"/>
                </a:solidFill>
              </a:rPr>
              <a:t>, 21.10.2020</a:t>
            </a:r>
          </a:p>
        </p:txBody>
      </p:sp>
      <p:pic>
        <p:nvPicPr>
          <p:cNvPr id="9" name="Immagine 8"/>
          <p:cNvPicPr>
            <a:picLocks noChangeAspect="1"/>
          </p:cNvPicPr>
          <p:nvPr/>
        </p:nvPicPr>
        <p:blipFill>
          <a:blip r:embed="rId7"/>
          <a:stretch>
            <a:fillRect/>
          </a:stretch>
        </p:blipFill>
        <p:spPr>
          <a:xfrm>
            <a:off x="3566515" y="4946758"/>
            <a:ext cx="1680394" cy="666715"/>
          </a:xfrm>
          <a:prstGeom prst="rect">
            <a:avLst/>
          </a:prstGeom>
        </p:spPr>
      </p:pic>
      <p:sp>
        <p:nvSpPr>
          <p:cNvPr id="16" name="Title 1"/>
          <p:cNvSpPr txBox="1">
            <a:spLocks/>
          </p:cNvSpPr>
          <p:nvPr>
            <p:custDataLst>
              <p:tags r:id="rId2"/>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17" name="Immagin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1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27274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custDataLst>
              <p:tags r:id="rId1"/>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7" name="Segnaposto numero diapositiva 3"/>
          <p:cNvSpPr txBox="1">
            <a:spLocks/>
          </p:cNvSpPr>
          <p:nvPr>
            <p:custDataLst>
              <p:tags r:id="rId2"/>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10</a:t>
            </a:r>
          </a:p>
        </p:txBody>
      </p:sp>
      <p:grpSp>
        <p:nvGrpSpPr>
          <p:cNvPr id="11" name="Gruppo 10"/>
          <p:cNvGrpSpPr/>
          <p:nvPr/>
        </p:nvGrpSpPr>
        <p:grpSpPr>
          <a:xfrm>
            <a:off x="3627317" y="1684724"/>
            <a:ext cx="5671646" cy="3922380"/>
            <a:chOff x="3190301" y="486287"/>
            <a:chExt cx="5671646" cy="3922380"/>
          </a:xfrm>
        </p:grpSpPr>
        <p:sp>
          <p:nvSpPr>
            <p:cNvPr id="15" name="Rettangolo con angoli arrotondati sullo stesso lato 14"/>
            <p:cNvSpPr/>
            <p:nvPr/>
          </p:nvSpPr>
          <p:spPr>
            <a:xfrm rot="5400000">
              <a:off x="4080976" y="-404388"/>
              <a:ext cx="3890296" cy="5671646"/>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Rettangolo 15"/>
            <p:cNvSpPr/>
            <p:nvPr/>
          </p:nvSpPr>
          <p:spPr>
            <a:xfrm>
              <a:off x="3201031" y="518371"/>
              <a:ext cx="5481737" cy="38902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it-IT" sz="1600" b="1" i="1" kern="1200" dirty="0">
                  <a:solidFill>
                    <a:srgbClr val="0070C0"/>
                  </a:solidFill>
                  <a:effectLst>
                    <a:outerShdw blurRad="38100" dist="38100" dir="2700000" algn="tl">
                      <a:srgbClr val="000000">
                        <a:alpha val="43137"/>
                      </a:srgbClr>
                    </a:outerShdw>
                  </a:effectLst>
                </a:rPr>
                <a:t>Scelte Strategiche e Progettuali</a:t>
              </a:r>
              <a:br>
                <a:rPr lang="it-IT" sz="1600" b="1" i="1" kern="1200" dirty="0">
                  <a:solidFill>
                    <a:srgbClr val="0070C0"/>
                  </a:solidFill>
                </a:rPr>
              </a:br>
              <a:r>
                <a:rPr lang="it-IT" sz="1600" b="1" i="1" dirty="0">
                  <a:solidFill>
                    <a:srgbClr val="0070C0"/>
                  </a:solidFill>
                </a:rPr>
                <a:t>Si è scelto di individuare un modello di PLC con caratteristiche «di base» e costo basso, per poter ottenere la riduzione di ingombri e costi in fase di commercializzazione del Gruppo Frigorifero</a:t>
              </a:r>
              <a:r>
                <a:rPr lang="it-IT" sz="1600" b="1" i="1" kern="1200" dirty="0">
                  <a:solidFill>
                    <a:srgbClr val="0070C0"/>
                  </a:solidFill>
                </a:rPr>
                <a:t>.</a:t>
              </a:r>
              <a:br>
                <a:rPr lang="it-IT" sz="1600" b="1" i="1" kern="1200" dirty="0">
                  <a:solidFill>
                    <a:srgbClr val="0070C0"/>
                  </a:solidFill>
                </a:rPr>
              </a:br>
              <a:r>
                <a:rPr lang="it-IT" sz="1600" b="1" i="1" kern="1200" dirty="0">
                  <a:solidFill>
                    <a:srgbClr val="0070C0"/>
                  </a:solidFill>
                </a:rPr>
                <a:t>Ciò ha comportato l’implementazione di particolari algoritmi per ottimizzare la memoria RAM utilizzata dal PLC.</a:t>
              </a:r>
              <a:endParaRPr lang="it-IT" sz="1600" kern="1200" dirty="0">
                <a:solidFill>
                  <a:srgbClr val="0070C0"/>
                </a:solidFill>
              </a:endParaRPr>
            </a:p>
            <a:p>
              <a:pPr marL="171450" lvl="1" indent="-171450" algn="l" defTabSz="711200" rtl="0">
                <a:lnSpc>
                  <a:spcPct val="90000"/>
                </a:lnSpc>
                <a:spcBef>
                  <a:spcPct val="0"/>
                </a:spcBef>
                <a:spcAft>
                  <a:spcPct val="15000"/>
                </a:spcAft>
                <a:buChar char="••"/>
              </a:pPr>
              <a:r>
                <a:rPr lang="it-IT" sz="1600" b="1" i="1" kern="1200" dirty="0">
                  <a:solidFill>
                    <a:srgbClr val="0070C0"/>
                  </a:solidFill>
                  <a:effectLst>
                    <a:outerShdw blurRad="38100" dist="38100" dir="2700000" algn="tl">
                      <a:srgbClr val="000000">
                        <a:alpha val="43137"/>
                      </a:srgbClr>
                    </a:outerShdw>
                  </a:effectLst>
                </a:rPr>
                <a:t>Lavorazioni</a:t>
              </a:r>
              <a:br>
                <a:rPr lang="it-IT" sz="1600" b="1" i="1" kern="1200" dirty="0">
                  <a:solidFill>
                    <a:srgbClr val="0070C0"/>
                  </a:solidFill>
                </a:rPr>
              </a:br>
              <a:r>
                <a:rPr lang="it-IT" sz="1600" b="1" i="1" kern="1200" dirty="0">
                  <a:solidFill>
                    <a:srgbClr val="0070C0"/>
                  </a:solidFill>
                </a:rPr>
                <a:t>Si sono svolte tutte le attività inizialmente previste di Progettazione, di Implementazione e di Test, compresa l’integrazione con il Livello 2 di Automazione.</a:t>
              </a:r>
              <a:br>
                <a:rPr lang="it-IT" sz="1600" b="1" i="1" kern="1200" dirty="0">
                  <a:solidFill>
                    <a:srgbClr val="0070C0"/>
                  </a:solidFill>
                </a:rPr>
              </a:br>
              <a:r>
                <a:rPr lang="it-IT" sz="1600" b="1" i="1" kern="1200" dirty="0">
                  <a:solidFill>
                    <a:srgbClr val="0070C0"/>
                  </a:solidFill>
                </a:rPr>
                <a:t>Sono state implementate alcune richieste aggiuntive, emerse in fase di Sperimentazione.</a:t>
              </a:r>
              <a:endParaRPr lang="it-IT" sz="1600" kern="1200" dirty="0">
                <a:solidFill>
                  <a:srgbClr val="0070C0"/>
                </a:solidFill>
              </a:endParaRPr>
            </a:p>
            <a:p>
              <a:pPr marL="171450" lvl="1" indent="-171450" algn="l" defTabSz="711200" rtl="0">
                <a:lnSpc>
                  <a:spcPct val="90000"/>
                </a:lnSpc>
                <a:spcBef>
                  <a:spcPct val="0"/>
                </a:spcBef>
                <a:spcAft>
                  <a:spcPct val="15000"/>
                </a:spcAft>
                <a:buChar char="••"/>
              </a:pPr>
              <a:r>
                <a:rPr lang="it-IT" sz="1600" b="1" i="1" kern="1200" dirty="0">
                  <a:solidFill>
                    <a:srgbClr val="0070C0"/>
                  </a:solidFill>
                  <a:effectLst>
                    <a:outerShdw blurRad="38100" dist="38100" dir="2700000" algn="tl">
                      <a:srgbClr val="000000">
                        <a:alpha val="43137"/>
                      </a:srgbClr>
                    </a:outerShdw>
                  </a:effectLst>
                </a:rPr>
                <a:t>Criticità Incontrate</a:t>
              </a:r>
              <a:br>
                <a:rPr lang="it-IT" sz="1600" b="1" i="1" kern="1200" dirty="0">
                  <a:solidFill>
                    <a:srgbClr val="0070C0"/>
                  </a:solidFill>
                </a:rPr>
              </a:br>
              <a:r>
                <a:rPr lang="it-IT" sz="1600" b="1" i="1" kern="1200" dirty="0">
                  <a:solidFill>
                    <a:srgbClr val="0070C0"/>
                  </a:solidFill>
                </a:rPr>
                <a:t>Non si sono riscontrate particolari criticità, se si eccettuano alcune implementazioni aggiuntive di cui si è riscontrata la necessità in fase di Sperimentazione.</a:t>
              </a:r>
              <a:endParaRPr lang="it-IT" sz="1600" kern="1200" dirty="0">
                <a:solidFill>
                  <a:srgbClr val="0070C0"/>
                </a:solidFill>
              </a:endParaRPr>
            </a:p>
          </p:txBody>
        </p:sp>
      </p:grpSp>
      <p:grpSp>
        <p:nvGrpSpPr>
          <p:cNvPr id="12" name="Gruppo 11"/>
          <p:cNvGrpSpPr/>
          <p:nvPr/>
        </p:nvGrpSpPr>
        <p:grpSpPr>
          <a:xfrm>
            <a:off x="437017" y="1230521"/>
            <a:ext cx="3190301" cy="4862870"/>
            <a:chOff x="0" y="0"/>
            <a:chExt cx="3190301" cy="4862870"/>
          </a:xfrm>
        </p:grpSpPr>
        <p:sp>
          <p:nvSpPr>
            <p:cNvPr id="13" name="Rettangolo arrotondato 12"/>
            <p:cNvSpPr/>
            <p:nvPr/>
          </p:nvSpPr>
          <p:spPr>
            <a:xfrm>
              <a:off x="0" y="0"/>
              <a:ext cx="3190301" cy="486287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ttangolo 13"/>
            <p:cNvSpPr/>
            <p:nvPr/>
          </p:nvSpPr>
          <p:spPr>
            <a:xfrm>
              <a:off x="155738" y="155738"/>
              <a:ext cx="2878825" cy="45513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it-IT" sz="2000" b="1" i="1" kern="1200" dirty="0"/>
                <a:t>Scelte Strategiche e Progettuali, Lavorazioni e Criticità Incontrate per il </a:t>
              </a:r>
              <a:br>
                <a:rPr lang="it-IT" sz="2000" b="1" i="1" kern="1200" dirty="0"/>
              </a:br>
              <a:r>
                <a:rPr lang="it-IT" sz="2000" b="1" i="1" u="sng" kern="1200" dirty="0"/>
                <a:t>Livello 1 di Automazione</a:t>
              </a:r>
              <a:endParaRPr lang="it-IT" sz="2000" u="sng" kern="1200" dirty="0"/>
            </a:p>
          </p:txBody>
        </p:sp>
      </p:grpSp>
      <p:sp>
        <p:nvSpPr>
          <p:cNvPr id="17" name="Ovale 16"/>
          <p:cNvSpPr/>
          <p:nvPr/>
        </p:nvSpPr>
        <p:spPr>
          <a:xfrm>
            <a:off x="1679693" y="4582813"/>
            <a:ext cx="648072"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1913043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94197" y="1134269"/>
            <a:ext cx="8861948" cy="646331"/>
          </a:xfrm>
          <a:prstGeom prst="rect">
            <a:avLst/>
          </a:prstGeom>
          <a:noFill/>
        </p:spPr>
        <p:txBody>
          <a:bodyPr wrap="square" rtlCol="0">
            <a:spAutoFit/>
          </a:bodyPr>
          <a:lstStyle/>
          <a:p>
            <a:r>
              <a:rPr lang="it-IT" sz="1800" b="1" i="1" dirty="0">
                <a:solidFill>
                  <a:schemeClr val="accent1"/>
                </a:solidFill>
                <a:effectLst>
                  <a:outerShdw blurRad="38100" dist="38100" dir="2700000" algn="tl">
                    <a:srgbClr val="000000">
                      <a:alpha val="43137"/>
                    </a:srgbClr>
                  </a:outerShdw>
                </a:effectLst>
              </a:rPr>
              <a:t>2. Ambito di Acquisizione, Elaborazione, Registrazione dei dati del Compressore di </a:t>
            </a:r>
            <a:br>
              <a:rPr lang="it-IT" sz="1800" b="1" i="1" dirty="0">
                <a:solidFill>
                  <a:schemeClr val="accent1"/>
                </a:solidFill>
                <a:effectLst>
                  <a:outerShdw blurRad="38100" dist="38100" dir="2700000" algn="tl">
                    <a:srgbClr val="000000">
                      <a:alpha val="43137"/>
                    </a:srgbClr>
                  </a:outerShdw>
                </a:effectLst>
              </a:rPr>
            </a:br>
            <a:r>
              <a:rPr lang="it-IT" sz="1800" b="1" i="1" dirty="0">
                <a:solidFill>
                  <a:schemeClr val="accent1"/>
                </a:solidFill>
                <a:effectLst>
                  <a:outerShdw blurRad="38100" dist="38100" dir="2700000" algn="tl">
                    <a:srgbClr val="000000">
                      <a:alpha val="43137"/>
                    </a:srgbClr>
                  </a:outerShdw>
                </a:effectLst>
              </a:rPr>
              <a:t>    Sperimentazione</a:t>
            </a:r>
            <a:endParaRPr lang="en-US" sz="2000" b="1" i="1" dirty="0">
              <a:solidFill>
                <a:schemeClr val="accent6">
                  <a:lumMod val="75000"/>
                </a:schemeClr>
              </a:solidFill>
              <a:effectLst>
                <a:outerShdw blurRad="38100" dist="38100" dir="2700000" algn="tl">
                  <a:srgbClr val="000000">
                    <a:alpha val="43137"/>
                  </a:srgbClr>
                </a:outerShdw>
              </a:effectLst>
            </a:endParaRPr>
          </a:p>
        </p:txBody>
      </p:sp>
      <p:sp>
        <p:nvSpPr>
          <p:cNvPr id="8" name="Segnaposto numero diapositiva 3"/>
          <p:cNvSpPr txBox="1">
            <a:spLocks/>
          </p:cNvSpPr>
          <p:nvPr>
            <p:custDataLst>
              <p:tags r:id="rId1"/>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11</a:t>
            </a:r>
          </a:p>
        </p:txBody>
      </p:sp>
      <p:sp>
        <p:nvSpPr>
          <p:cNvPr id="9" name="Title 1"/>
          <p:cNvSpPr txBox="1">
            <a:spLocks/>
          </p:cNvSpPr>
          <p:nvPr>
            <p:custDataLst>
              <p:tags r:id="rId2"/>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Gruppo 12"/>
          <p:cNvGrpSpPr/>
          <p:nvPr/>
        </p:nvGrpSpPr>
        <p:grpSpPr>
          <a:xfrm>
            <a:off x="666205" y="1797533"/>
            <a:ext cx="8557958" cy="4754268"/>
            <a:chOff x="450181" y="2229777"/>
            <a:chExt cx="8784976" cy="4320480"/>
          </a:xfrm>
        </p:grpSpPr>
        <p:sp>
          <p:nvSpPr>
            <p:cNvPr id="14" name="Rettangolo 13"/>
            <p:cNvSpPr/>
            <p:nvPr/>
          </p:nvSpPr>
          <p:spPr>
            <a:xfrm>
              <a:off x="450181" y="2229777"/>
              <a:ext cx="8784976" cy="4320480"/>
            </a:xfrm>
            <a:prstGeom prst="rect">
              <a:avLst/>
            </a:prstGeom>
            <a:solidFill>
              <a:srgbClr val="E1EB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p:cNvSpPr txBox="1"/>
            <p:nvPr/>
          </p:nvSpPr>
          <p:spPr>
            <a:xfrm>
              <a:off x="3850417" y="2870349"/>
              <a:ext cx="5310822" cy="335633"/>
            </a:xfrm>
            <a:prstGeom prst="rect">
              <a:avLst/>
            </a:prstGeom>
            <a:noFill/>
          </p:spPr>
          <p:txBody>
            <a:bodyPr wrap="square" rtlCol="0">
              <a:spAutoFit/>
            </a:bodyPr>
            <a:lstStyle/>
            <a:p>
              <a:r>
                <a:rPr lang="it-IT" sz="1800" b="1" dirty="0">
                  <a:effectLst>
                    <a:outerShdw blurRad="38100" dist="38100" dir="2700000" algn="tl">
                      <a:srgbClr val="000000">
                        <a:alpha val="43137"/>
                      </a:srgbClr>
                    </a:outerShdw>
                  </a:effectLst>
                </a:rPr>
                <a:t>Applicativo di Elaborazione e Registrazione dei dati</a:t>
              </a:r>
              <a:endParaRPr lang="it-IT" sz="1800" dirty="0">
                <a:effectLst>
                  <a:outerShdw blurRad="38100" dist="38100" dir="2700000" algn="tl">
                    <a:srgbClr val="000000">
                      <a:alpha val="43137"/>
                    </a:srgbClr>
                  </a:outerShdw>
                </a:effectLst>
              </a:endParaRPr>
            </a:p>
          </p:txBody>
        </p:sp>
        <p:sp>
          <p:nvSpPr>
            <p:cNvPr id="23" name="CasellaDiTesto 22"/>
            <p:cNvSpPr txBox="1"/>
            <p:nvPr/>
          </p:nvSpPr>
          <p:spPr>
            <a:xfrm>
              <a:off x="3924336" y="4329161"/>
              <a:ext cx="5094798" cy="335633"/>
            </a:xfrm>
            <a:prstGeom prst="rect">
              <a:avLst/>
            </a:prstGeom>
            <a:noFill/>
          </p:spPr>
          <p:txBody>
            <a:bodyPr wrap="square" rtlCol="0">
              <a:spAutoFit/>
            </a:bodyPr>
            <a:lstStyle/>
            <a:p>
              <a:r>
                <a:rPr lang="it-IT" sz="1800" b="1" dirty="0">
                  <a:effectLst>
                    <a:outerShdw blurRad="38100" dist="38100" dir="2700000" algn="tl">
                      <a:srgbClr val="000000">
                        <a:alpha val="43137"/>
                      </a:srgbClr>
                    </a:outerShdw>
                  </a:effectLst>
                </a:rPr>
                <a:t>Apparato di Acquisizione dati Compressore</a:t>
              </a:r>
              <a:endParaRPr lang="it-IT" sz="1800" dirty="0">
                <a:effectLst>
                  <a:outerShdw blurRad="38100" dist="38100" dir="2700000" algn="tl">
                    <a:srgbClr val="000000">
                      <a:alpha val="43137"/>
                    </a:srgbClr>
                  </a:outerShdw>
                </a:effectLst>
              </a:endParaRPr>
            </a:p>
          </p:txBody>
        </p:sp>
      </p:grpSp>
      <p:pic>
        <p:nvPicPr>
          <p:cNvPr id="25" name="Picture 4" descr="Risultati immagini per foto di schede national Instruments chassis + schede NI 9205 e NI 94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2024" y="3781630"/>
            <a:ext cx="1368152" cy="888987"/>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26" name="Freccia bidirezionale verticale 25"/>
          <p:cNvSpPr/>
          <p:nvPr/>
        </p:nvSpPr>
        <p:spPr>
          <a:xfrm>
            <a:off x="2673600" y="4748838"/>
            <a:ext cx="171824" cy="275608"/>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7"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68810" y="5081574"/>
            <a:ext cx="1797389" cy="1364089"/>
          </a:xfrm>
          <a:prstGeom prst="rect">
            <a:avLst/>
          </a:prstGeom>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28" name="Rettangolo 27"/>
          <p:cNvSpPr/>
          <p:nvPr/>
        </p:nvSpPr>
        <p:spPr>
          <a:xfrm>
            <a:off x="1746325" y="1926357"/>
            <a:ext cx="2135899" cy="1440160"/>
          </a:xfrm>
          <a:prstGeom prst="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reccia bidirezionale verticale 28"/>
          <p:cNvSpPr/>
          <p:nvPr/>
        </p:nvSpPr>
        <p:spPr>
          <a:xfrm>
            <a:off x="2673600" y="3430058"/>
            <a:ext cx="171824" cy="275608"/>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30"/>
          <p:cNvSpPr txBox="1"/>
          <p:nvPr/>
        </p:nvSpPr>
        <p:spPr>
          <a:xfrm>
            <a:off x="4083794" y="5578952"/>
            <a:ext cx="4963140" cy="369331"/>
          </a:xfrm>
          <a:prstGeom prst="rect">
            <a:avLst/>
          </a:prstGeom>
          <a:noFill/>
        </p:spPr>
        <p:txBody>
          <a:bodyPr wrap="square" rtlCol="0">
            <a:spAutoFit/>
          </a:bodyPr>
          <a:lstStyle/>
          <a:p>
            <a:r>
              <a:rPr lang="it-IT" sz="1800" b="1" dirty="0">
                <a:effectLst>
                  <a:outerShdw blurRad="38100" dist="38100" dir="2700000" algn="tl">
                    <a:srgbClr val="000000">
                      <a:alpha val="43137"/>
                    </a:srgbClr>
                  </a:outerShdw>
                </a:effectLst>
              </a:rPr>
              <a:t>Compressore</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2766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custDataLst>
              <p:tags r:id="rId1"/>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7" name="Segnaposto numero diapositiva 3"/>
          <p:cNvSpPr txBox="1">
            <a:spLocks/>
          </p:cNvSpPr>
          <p:nvPr>
            <p:custDataLst>
              <p:tags r:id="rId2"/>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12</a:t>
            </a:r>
          </a:p>
        </p:txBody>
      </p:sp>
      <p:grpSp>
        <p:nvGrpSpPr>
          <p:cNvPr id="8" name="Gruppo 7"/>
          <p:cNvGrpSpPr/>
          <p:nvPr/>
        </p:nvGrpSpPr>
        <p:grpSpPr>
          <a:xfrm>
            <a:off x="3601996" y="1350474"/>
            <a:ext cx="5671646" cy="4536503"/>
            <a:chOff x="3190301" y="486287"/>
            <a:chExt cx="5671646" cy="3890296"/>
          </a:xfrm>
        </p:grpSpPr>
        <p:sp>
          <p:nvSpPr>
            <p:cNvPr id="9" name="Rettangolo con angoli arrotondati sullo stesso lato 8"/>
            <p:cNvSpPr/>
            <p:nvPr/>
          </p:nvSpPr>
          <p:spPr>
            <a:xfrm rot="5400000">
              <a:off x="4080976" y="-404388"/>
              <a:ext cx="3890296" cy="5671646"/>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Rettangolo 9"/>
            <p:cNvSpPr/>
            <p:nvPr/>
          </p:nvSpPr>
          <p:spPr>
            <a:xfrm>
              <a:off x="3190302" y="676195"/>
              <a:ext cx="5481737" cy="35104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it-IT" sz="1600" b="1" i="1" kern="1200" dirty="0">
                  <a:solidFill>
                    <a:srgbClr val="0070C0"/>
                  </a:solidFill>
                  <a:effectLst>
                    <a:outerShdw blurRad="38100" dist="38100" dir="2700000" algn="tl">
                      <a:srgbClr val="000000">
                        <a:alpha val="43137"/>
                      </a:srgbClr>
                    </a:outerShdw>
                  </a:effectLst>
                </a:rPr>
                <a:t>Scelte Strategiche e Progettuali</a:t>
              </a:r>
              <a:br>
                <a:rPr lang="it-IT" sz="1600" b="1" i="1" kern="1200" dirty="0">
                  <a:solidFill>
                    <a:srgbClr val="0070C0"/>
                  </a:solidFill>
                </a:rPr>
              </a:br>
              <a:r>
                <a:rPr lang="it-IT" sz="1600" b="1" i="1" kern="1200" dirty="0">
                  <a:solidFill>
                    <a:srgbClr val="0070C0"/>
                  </a:solidFill>
                </a:rPr>
                <a:t>Poiché i segnali di interesse per l’analisi del funzionamento interno del compressore prevedono frequenze di acquisizione elevate (almeno 9 KHz), non compatibili con quelle relative alla Supervisione e Controllo del Banco Sperimentale, si è deciso di utilizzare un Sistema specifico per questo scopo basato su schede di Acquisizione della National Instruments.</a:t>
              </a:r>
              <a:endParaRPr lang="it-IT" sz="1600" kern="1200" dirty="0">
                <a:solidFill>
                  <a:srgbClr val="0070C0"/>
                </a:solidFill>
              </a:endParaRPr>
            </a:p>
            <a:p>
              <a:pPr marL="171450" lvl="1" indent="-171450" algn="l" defTabSz="711200" rtl="0">
                <a:lnSpc>
                  <a:spcPct val="90000"/>
                </a:lnSpc>
                <a:spcBef>
                  <a:spcPct val="0"/>
                </a:spcBef>
                <a:spcAft>
                  <a:spcPct val="15000"/>
                </a:spcAft>
                <a:buChar char="••"/>
              </a:pPr>
              <a:r>
                <a:rPr lang="it-IT" sz="1600" b="1" i="1" kern="1200" dirty="0">
                  <a:solidFill>
                    <a:srgbClr val="0070C0"/>
                  </a:solidFill>
                  <a:effectLst>
                    <a:outerShdw blurRad="38100" dist="38100" dir="2700000" algn="tl">
                      <a:srgbClr val="000000">
                        <a:alpha val="43137"/>
                      </a:srgbClr>
                    </a:outerShdw>
                  </a:effectLst>
                </a:rPr>
                <a:t>Lavorazioni</a:t>
              </a:r>
              <a:br>
                <a:rPr lang="it-IT" sz="1600" b="1" i="1" kern="1200" dirty="0">
                  <a:solidFill>
                    <a:srgbClr val="0070C0"/>
                  </a:solidFill>
                </a:rPr>
              </a:br>
              <a:r>
                <a:rPr lang="it-IT" sz="1600" b="1" i="1" dirty="0">
                  <a:solidFill>
                    <a:srgbClr val="0070C0"/>
                  </a:solidFill>
                </a:rPr>
                <a:t>Sono state effettuate tutte le attività di Progettazione architetturale HW e SW, oltre che quelle di implementazione del SW.</a:t>
              </a:r>
              <a:br>
                <a:rPr lang="it-IT" sz="1600" b="1" i="1" dirty="0">
                  <a:solidFill>
                    <a:srgbClr val="0070C0"/>
                  </a:solidFill>
                </a:rPr>
              </a:br>
              <a:r>
                <a:rPr lang="it-IT" sz="1600" b="1" i="1" dirty="0">
                  <a:solidFill>
                    <a:srgbClr val="0070C0"/>
                  </a:solidFill>
                </a:rPr>
                <a:t>Sono state risolte le problematiche relative alla acquisizione di segnali dalle schede National Instruments.</a:t>
              </a:r>
              <a:endParaRPr lang="it-IT" sz="1600" kern="1200" dirty="0">
                <a:solidFill>
                  <a:srgbClr val="0070C0"/>
                </a:solidFill>
              </a:endParaRPr>
            </a:p>
            <a:p>
              <a:pPr marL="171450" lvl="1" indent="-171450" algn="l" defTabSz="711200" rtl="0">
                <a:lnSpc>
                  <a:spcPct val="90000"/>
                </a:lnSpc>
                <a:spcBef>
                  <a:spcPct val="0"/>
                </a:spcBef>
                <a:spcAft>
                  <a:spcPct val="15000"/>
                </a:spcAft>
                <a:buChar char="••"/>
              </a:pPr>
              <a:r>
                <a:rPr lang="it-IT" sz="1600" b="1" i="1" kern="1200" dirty="0">
                  <a:solidFill>
                    <a:srgbClr val="0070C0"/>
                  </a:solidFill>
                  <a:effectLst>
                    <a:outerShdw blurRad="38100" dist="38100" dir="2700000" algn="tl">
                      <a:srgbClr val="000000">
                        <a:alpha val="43137"/>
                      </a:srgbClr>
                    </a:outerShdw>
                  </a:effectLst>
                </a:rPr>
                <a:t>Criticità Incontrate</a:t>
              </a:r>
              <a:br>
                <a:rPr lang="it-IT" sz="1600" b="1" i="1" kern="1200" dirty="0">
                  <a:solidFill>
                    <a:srgbClr val="0070C0"/>
                  </a:solidFill>
                </a:rPr>
              </a:br>
              <a:r>
                <a:rPr lang="it-IT" sz="1600" b="1" i="1" kern="1200" dirty="0">
                  <a:solidFill>
                    <a:srgbClr val="0070C0"/>
                  </a:solidFill>
                </a:rPr>
                <a:t>Per alcune delle funzioni SW previste, è stato necessario attivare una consulenza con esperti del mondo NI, onde individuare le soluzioni più adeguate da mettere in campo.</a:t>
              </a:r>
              <a:endParaRPr lang="it-IT" sz="1600" kern="1200" dirty="0">
                <a:solidFill>
                  <a:srgbClr val="0070C0"/>
                </a:solidFill>
              </a:endParaRPr>
            </a:p>
          </p:txBody>
        </p:sp>
      </p:grpSp>
      <p:grpSp>
        <p:nvGrpSpPr>
          <p:cNvPr id="11" name="Gruppo 10"/>
          <p:cNvGrpSpPr/>
          <p:nvPr/>
        </p:nvGrpSpPr>
        <p:grpSpPr>
          <a:xfrm>
            <a:off x="411696" y="1196251"/>
            <a:ext cx="3190301" cy="4862870"/>
            <a:chOff x="0" y="0"/>
            <a:chExt cx="3190301" cy="4862870"/>
          </a:xfrm>
        </p:grpSpPr>
        <p:sp>
          <p:nvSpPr>
            <p:cNvPr id="12" name="Rettangolo arrotondato 11"/>
            <p:cNvSpPr/>
            <p:nvPr/>
          </p:nvSpPr>
          <p:spPr>
            <a:xfrm>
              <a:off x="0" y="0"/>
              <a:ext cx="3190301" cy="486287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ttangolo 12"/>
            <p:cNvSpPr/>
            <p:nvPr/>
          </p:nvSpPr>
          <p:spPr>
            <a:xfrm>
              <a:off x="155738" y="155738"/>
              <a:ext cx="2878825" cy="45513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it-IT" sz="2000" b="1" i="1" kern="1200" dirty="0"/>
                <a:t>Scelte Strategiche, Lavorazioni e Criticità incontrate per l’ambito di </a:t>
              </a:r>
              <a:r>
                <a:rPr lang="it-IT" sz="2000" b="1" i="1" u="sng" dirty="0"/>
                <a:t>Acquisizione, Elaborazione e Registrazione dei dati del Compressore</a:t>
              </a:r>
            </a:p>
            <a:p>
              <a:pPr lvl="0" algn="ctr" defTabSz="889000" rtl="0">
                <a:lnSpc>
                  <a:spcPct val="90000"/>
                </a:lnSpc>
                <a:spcBef>
                  <a:spcPct val="0"/>
                </a:spcBef>
                <a:spcAft>
                  <a:spcPct val="35000"/>
                </a:spcAft>
              </a:pPr>
              <a:endParaRPr lang="it-IT" sz="2000" b="1" i="1" u="sng" kern="1200" dirty="0"/>
            </a:p>
            <a:p>
              <a:pPr lvl="0" algn="ctr" defTabSz="889000" rtl="0">
                <a:lnSpc>
                  <a:spcPct val="90000"/>
                </a:lnSpc>
                <a:spcBef>
                  <a:spcPct val="0"/>
                </a:spcBef>
                <a:spcAft>
                  <a:spcPct val="35000"/>
                </a:spcAft>
              </a:pPr>
              <a:endParaRPr lang="it-IT" sz="2000" b="1" i="1" u="sng" dirty="0"/>
            </a:p>
            <a:p>
              <a:pPr lvl="0" algn="ctr" defTabSz="889000" rtl="0">
                <a:lnSpc>
                  <a:spcPct val="90000"/>
                </a:lnSpc>
                <a:spcBef>
                  <a:spcPct val="0"/>
                </a:spcBef>
                <a:spcAft>
                  <a:spcPct val="35000"/>
                </a:spcAft>
              </a:pPr>
              <a:endParaRPr lang="it-IT" sz="2000" u="sng" kern="1200" dirty="0"/>
            </a:p>
          </p:txBody>
        </p:sp>
      </p:grpSp>
      <p:sp>
        <p:nvSpPr>
          <p:cNvPr id="14" name="Ovale 13"/>
          <p:cNvSpPr/>
          <p:nvPr/>
        </p:nvSpPr>
        <p:spPr>
          <a:xfrm>
            <a:off x="1674789" y="4583068"/>
            <a:ext cx="648072"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1320736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3601996" y="1334432"/>
            <a:ext cx="5671646" cy="4536503"/>
            <a:chOff x="3190301" y="486287"/>
            <a:chExt cx="5671646" cy="3890296"/>
          </a:xfrm>
        </p:grpSpPr>
        <p:sp>
          <p:nvSpPr>
            <p:cNvPr id="5" name="Rettangolo con angoli arrotondati sullo stesso lato 4"/>
            <p:cNvSpPr/>
            <p:nvPr/>
          </p:nvSpPr>
          <p:spPr>
            <a:xfrm rot="5400000">
              <a:off x="4080976" y="-404388"/>
              <a:ext cx="3890296" cy="5671646"/>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 name="Rettangolo 5"/>
            <p:cNvSpPr/>
            <p:nvPr/>
          </p:nvSpPr>
          <p:spPr>
            <a:xfrm>
              <a:off x="3190302" y="676195"/>
              <a:ext cx="5481737" cy="35104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30480" rIns="60960" bIns="30480" numCol="1" spcCol="1270" anchor="ctr" anchorCtr="0">
              <a:noAutofit/>
            </a:bodyPr>
            <a:lstStyle/>
            <a:p>
              <a:pPr marL="171450" lvl="1" indent="-171450" algn="just" defTabSz="711200" rtl="0">
                <a:lnSpc>
                  <a:spcPct val="90000"/>
                </a:lnSpc>
                <a:spcBef>
                  <a:spcPct val="0"/>
                </a:spcBef>
                <a:spcAft>
                  <a:spcPct val="15000"/>
                </a:spcAft>
                <a:buChar char="••"/>
              </a:pPr>
              <a:r>
                <a:rPr lang="it-IT" sz="1600" b="1" i="1" kern="1200" dirty="0">
                  <a:solidFill>
                    <a:srgbClr val="0070C0"/>
                  </a:solidFill>
                  <a:effectLst>
                    <a:outerShdw blurRad="38100" dist="38100" dir="2700000" algn="tl">
                      <a:srgbClr val="000000">
                        <a:alpha val="43137"/>
                      </a:srgbClr>
                    </a:outerShdw>
                  </a:effectLst>
                </a:rPr>
                <a:t>Contenuto Innovativo Automazione e Controllo:  </a:t>
              </a:r>
              <a:r>
                <a:rPr lang="it-IT" sz="1600" b="1" i="1" dirty="0">
                  <a:solidFill>
                    <a:srgbClr val="0070C0"/>
                  </a:solidFill>
                </a:rPr>
                <a:t>il banco di prova è stato pensato per valutare e validare concetti a partire da modellazioni fluidodinamiche. Questo passaggio estremamente delicato ha richiesto la definizione e realizzazione di una soluzione (banco) avanzata ed innovativa nel settore di riferimento. E’ stato quindi necessario ideare e validare le logiche di automazione e controllo delineate insieme alla capofila e poi implementate; per fare questo sono state condotte campagne di test sul banco prova completo di controllore, utilizzando un compressore tradizionale così da valutare e validare la soluzione ed in particolare l’attendibilità sia delle letture che del trattamento dei dati sperimentali.  Di indiscussa innovazione il sistema di acquisizione delle pressioni ad alta frequenza, per le quali non si è ancora riusciti a definire una strategia adeguata. </a:t>
              </a:r>
            </a:p>
          </p:txBody>
        </p:sp>
      </p:grpSp>
      <p:grpSp>
        <p:nvGrpSpPr>
          <p:cNvPr id="7" name="Gruppo 6"/>
          <p:cNvGrpSpPr/>
          <p:nvPr/>
        </p:nvGrpSpPr>
        <p:grpSpPr>
          <a:xfrm>
            <a:off x="411696" y="1196251"/>
            <a:ext cx="3190301" cy="4862870"/>
            <a:chOff x="0" y="0"/>
            <a:chExt cx="3190301" cy="4862870"/>
          </a:xfrm>
        </p:grpSpPr>
        <p:sp>
          <p:nvSpPr>
            <p:cNvPr id="8" name="Rettangolo arrotondato 7"/>
            <p:cNvSpPr/>
            <p:nvPr/>
          </p:nvSpPr>
          <p:spPr>
            <a:xfrm>
              <a:off x="0" y="0"/>
              <a:ext cx="3190301" cy="4862870"/>
            </a:xfrm>
            <a:prstGeom prst="roundRect">
              <a:avLst/>
            </a:prstGeom>
            <a:solidFill>
              <a:srgbClr val="002D8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ttangolo 8"/>
            <p:cNvSpPr/>
            <p:nvPr/>
          </p:nvSpPr>
          <p:spPr>
            <a:xfrm>
              <a:off x="155738" y="155738"/>
              <a:ext cx="2878825" cy="45513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it-IT" sz="2000" b="1" i="1" kern="1200" dirty="0"/>
                <a:t>Contenuto Innovativo </a:t>
              </a:r>
              <a:br>
                <a:rPr lang="it-IT" sz="2000" b="1" i="1" kern="1200" dirty="0"/>
              </a:br>
              <a:r>
                <a:rPr lang="it-IT" sz="2000" b="1" i="1" kern="1200" dirty="0"/>
                <a:t>in ambito</a:t>
              </a:r>
              <a:br>
                <a:rPr lang="it-IT" sz="2000" b="1" i="1" kern="1200" dirty="0"/>
              </a:br>
              <a:r>
                <a:rPr lang="it-IT" sz="2000" b="1" i="1" u="sng" kern="1200" dirty="0"/>
                <a:t>Automazione e Controllo</a:t>
              </a:r>
            </a:p>
            <a:p>
              <a:pPr lvl="0" algn="ctr" defTabSz="889000" rtl="0">
                <a:lnSpc>
                  <a:spcPct val="90000"/>
                </a:lnSpc>
                <a:spcBef>
                  <a:spcPct val="0"/>
                </a:spcBef>
                <a:spcAft>
                  <a:spcPct val="35000"/>
                </a:spcAft>
              </a:pPr>
              <a:endParaRPr lang="it-IT" sz="2000" b="1" i="1" u="sng" dirty="0"/>
            </a:p>
            <a:p>
              <a:pPr lvl="0" algn="ctr" defTabSz="889000" rtl="0">
                <a:lnSpc>
                  <a:spcPct val="90000"/>
                </a:lnSpc>
                <a:spcBef>
                  <a:spcPct val="0"/>
                </a:spcBef>
                <a:spcAft>
                  <a:spcPct val="35000"/>
                </a:spcAft>
              </a:pPr>
              <a:endParaRPr lang="it-IT" sz="2000" b="1" i="1" u="sng" dirty="0"/>
            </a:p>
            <a:p>
              <a:pPr lvl="0" algn="ctr" defTabSz="889000" rtl="0">
                <a:lnSpc>
                  <a:spcPct val="90000"/>
                </a:lnSpc>
                <a:spcBef>
                  <a:spcPct val="0"/>
                </a:spcBef>
                <a:spcAft>
                  <a:spcPct val="35000"/>
                </a:spcAft>
              </a:pPr>
              <a:endParaRPr lang="it-IT" sz="2000" b="1" i="1" u="sng" dirty="0"/>
            </a:p>
            <a:p>
              <a:pPr lvl="0" algn="ctr" defTabSz="889000" rtl="0">
                <a:lnSpc>
                  <a:spcPct val="90000"/>
                </a:lnSpc>
                <a:spcBef>
                  <a:spcPct val="0"/>
                </a:spcBef>
                <a:spcAft>
                  <a:spcPct val="35000"/>
                </a:spcAft>
              </a:pPr>
              <a:endParaRPr lang="it-IT" sz="2000" b="1" i="1" u="sng" dirty="0"/>
            </a:p>
            <a:p>
              <a:pPr lvl="0" algn="ctr" defTabSz="889000" rtl="0">
                <a:lnSpc>
                  <a:spcPct val="90000"/>
                </a:lnSpc>
                <a:spcBef>
                  <a:spcPct val="0"/>
                </a:spcBef>
                <a:spcAft>
                  <a:spcPct val="35000"/>
                </a:spcAft>
              </a:pPr>
              <a:endParaRPr lang="it-IT" sz="2000" b="1" i="1" u="sng" dirty="0"/>
            </a:p>
            <a:p>
              <a:pPr lvl="0" algn="ctr" defTabSz="889000" rtl="0">
                <a:lnSpc>
                  <a:spcPct val="90000"/>
                </a:lnSpc>
                <a:spcBef>
                  <a:spcPct val="0"/>
                </a:spcBef>
                <a:spcAft>
                  <a:spcPct val="35000"/>
                </a:spcAft>
              </a:pPr>
              <a:r>
                <a:rPr lang="it-IT" sz="2000" b="1" i="1" kern="1200" dirty="0"/>
                <a:t>(1 di 2)</a:t>
              </a:r>
              <a:endParaRPr lang="it-IT" sz="2000" kern="1200" dirty="0"/>
            </a:p>
          </p:txBody>
        </p:sp>
      </p:grpSp>
      <p:sp>
        <p:nvSpPr>
          <p:cNvPr id="10" name="Ovale 9"/>
          <p:cNvSpPr/>
          <p:nvPr/>
        </p:nvSpPr>
        <p:spPr>
          <a:xfrm>
            <a:off x="1682810" y="3627686"/>
            <a:ext cx="648072" cy="648072"/>
          </a:xfrm>
          <a:prstGeom prst="ellipse">
            <a:avLst/>
          </a:prstGeom>
          <a:solidFill>
            <a:srgbClr val="002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effectLst>
                  <a:outerShdw blurRad="38100" dist="38100" dir="2700000" algn="tl">
                    <a:srgbClr val="000000">
                      <a:alpha val="43137"/>
                    </a:srgbClr>
                  </a:outerShdw>
                </a:effectLst>
              </a:rPr>
              <a:t>A</a:t>
            </a:r>
          </a:p>
        </p:txBody>
      </p:sp>
      <p:sp>
        <p:nvSpPr>
          <p:cNvPr id="11" name="Segnaposto numero diapositiva 3"/>
          <p:cNvSpPr txBox="1">
            <a:spLocks/>
          </p:cNvSpPr>
          <p:nvPr>
            <p:custDataLst>
              <p:tags r:id="rId1"/>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13</a:t>
            </a:r>
          </a:p>
        </p:txBody>
      </p:sp>
    </p:spTree>
    <p:extLst>
      <p:ext uri="{BB962C8B-B14F-4D97-AF65-F5344CB8AC3E}">
        <p14:creationId xmlns:p14="http://schemas.microsoft.com/office/powerpoint/2010/main" val="4190983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custDataLst>
              <p:tags r:id="rId1"/>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7" name="Segnaposto numero diapositiva 3"/>
          <p:cNvSpPr txBox="1">
            <a:spLocks/>
          </p:cNvSpPr>
          <p:nvPr>
            <p:custDataLst>
              <p:tags r:id="rId2"/>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14</a:t>
            </a:r>
          </a:p>
        </p:txBody>
      </p:sp>
      <p:grpSp>
        <p:nvGrpSpPr>
          <p:cNvPr id="8" name="Gruppo 7"/>
          <p:cNvGrpSpPr/>
          <p:nvPr/>
        </p:nvGrpSpPr>
        <p:grpSpPr>
          <a:xfrm>
            <a:off x="3601996" y="1462769"/>
            <a:ext cx="5671646" cy="4400328"/>
            <a:chOff x="3190301" y="592652"/>
            <a:chExt cx="5671646" cy="3890296"/>
          </a:xfrm>
        </p:grpSpPr>
        <p:sp>
          <p:nvSpPr>
            <p:cNvPr id="9" name="Rettangolo con angoli arrotondati sullo stesso lato 8"/>
            <p:cNvSpPr/>
            <p:nvPr/>
          </p:nvSpPr>
          <p:spPr>
            <a:xfrm rot="5400000">
              <a:off x="4080976" y="-298023"/>
              <a:ext cx="3890296" cy="5671646"/>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Rettangolo 9"/>
            <p:cNvSpPr/>
            <p:nvPr/>
          </p:nvSpPr>
          <p:spPr>
            <a:xfrm>
              <a:off x="3190302" y="676195"/>
              <a:ext cx="5481737" cy="35104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30480" rIns="60960" bIns="30480" numCol="1" spcCol="1270" anchor="ctr" anchorCtr="0">
              <a:noAutofit/>
            </a:bodyPr>
            <a:lstStyle/>
            <a:p>
              <a:pPr marL="171450" lvl="1" indent="-171450" defTabSz="711200" rtl="0">
                <a:lnSpc>
                  <a:spcPct val="90000"/>
                </a:lnSpc>
                <a:spcBef>
                  <a:spcPct val="0"/>
                </a:spcBef>
                <a:spcAft>
                  <a:spcPct val="15000"/>
                </a:spcAft>
                <a:buChar char="••"/>
              </a:pPr>
              <a:r>
                <a:rPr lang="it-IT" sz="1600" b="1" i="1" kern="1200" dirty="0">
                  <a:solidFill>
                    <a:srgbClr val="0070C0"/>
                  </a:solidFill>
                  <a:effectLst>
                    <a:outerShdw blurRad="38100" dist="38100" dir="2700000" algn="tl">
                      <a:srgbClr val="000000">
                        <a:alpha val="43137"/>
                      </a:srgbClr>
                    </a:outerShdw>
                  </a:effectLst>
                </a:rPr>
                <a:t>Contenuto Innovativo Automazione e Controllo:  </a:t>
              </a:r>
              <a:br>
                <a:rPr lang="it-IT" sz="1600" b="1" i="1" kern="1200" dirty="0">
                  <a:solidFill>
                    <a:srgbClr val="0070C0"/>
                  </a:solidFill>
                  <a:effectLst>
                    <a:outerShdw blurRad="38100" dist="38100" dir="2700000" algn="tl">
                      <a:srgbClr val="000000">
                        <a:alpha val="43137"/>
                      </a:srgbClr>
                    </a:outerShdw>
                  </a:effectLst>
                </a:rPr>
              </a:br>
              <a:r>
                <a:rPr lang="it-IT" sz="1600" b="1" i="1" dirty="0">
                  <a:solidFill>
                    <a:srgbClr val="0070C0"/>
                  </a:solidFill>
                </a:rPr>
                <a:t>Ulteriori aspetti innovativi riguardano:</a:t>
              </a:r>
            </a:p>
            <a:p>
              <a:pPr marL="644570" lvl="2" indent="-171450" algn="just" defTabSz="711200">
                <a:lnSpc>
                  <a:spcPct val="90000"/>
                </a:lnSpc>
                <a:spcBef>
                  <a:spcPct val="0"/>
                </a:spcBef>
                <a:spcAft>
                  <a:spcPct val="15000"/>
                </a:spcAft>
                <a:buChar char="••"/>
              </a:pPr>
              <a:r>
                <a:rPr lang="it-IT" sz="1600" b="1" i="1" dirty="0">
                  <a:solidFill>
                    <a:srgbClr val="0070C0"/>
                  </a:solidFill>
                </a:rPr>
                <a:t> le modalità di memorizzazione dei dati pensate per rendere le informazioni facilmente fruibili, anche ai fini di rielaborazioni successive volte sia all’ottimizzazione della soluzione ma anche alla manutenzione predittiva del banco e del compressore.</a:t>
              </a:r>
            </a:p>
            <a:p>
              <a:pPr marL="644570" lvl="2" indent="-171450" algn="just" defTabSz="711200">
                <a:lnSpc>
                  <a:spcPct val="90000"/>
                </a:lnSpc>
                <a:spcBef>
                  <a:spcPct val="0"/>
                </a:spcBef>
                <a:spcAft>
                  <a:spcPct val="15000"/>
                </a:spcAft>
                <a:buChar char="••"/>
              </a:pPr>
              <a:r>
                <a:rPr lang="it-IT" sz="1600" b="1" i="1" dirty="0">
                  <a:solidFill>
                    <a:srgbClr val="0070C0"/>
                  </a:solidFill>
                </a:rPr>
                <a:t>l’implementazione di controlli, regolazioni e monitoraggio complessi mai implementati nel settore, impiegando tecnologia dalle prestazioni limitate e costo contenuto, che hanno richiesto specifiche algoritmiche di gestione della memoria  </a:t>
              </a:r>
            </a:p>
          </p:txBody>
        </p:sp>
      </p:grpSp>
      <p:grpSp>
        <p:nvGrpSpPr>
          <p:cNvPr id="11" name="Gruppo 10"/>
          <p:cNvGrpSpPr/>
          <p:nvPr/>
        </p:nvGrpSpPr>
        <p:grpSpPr>
          <a:xfrm>
            <a:off x="411696" y="1196251"/>
            <a:ext cx="3190301" cy="4862870"/>
            <a:chOff x="0" y="0"/>
            <a:chExt cx="3190301" cy="4862870"/>
          </a:xfrm>
        </p:grpSpPr>
        <p:sp>
          <p:nvSpPr>
            <p:cNvPr id="12" name="Rettangolo arrotondato 11"/>
            <p:cNvSpPr/>
            <p:nvPr/>
          </p:nvSpPr>
          <p:spPr>
            <a:xfrm>
              <a:off x="0" y="0"/>
              <a:ext cx="3190301" cy="4862870"/>
            </a:xfrm>
            <a:prstGeom prst="roundRect">
              <a:avLst/>
            </a:prstGeom>
            <a:solidFill>
              <a:srgbClr val="002D8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ttangolo 12"/>
            <p:cNvSpPr/>
            <p:nvPr/>
          </p:nvSpPr>
          <p:spPr>
            <a:xfrm>
              <a:off x="155738" y="155738"/>
              <a:ext cx="2878825" cy="45513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it-IT" sz="2000" b="1" i="1" dirty="0"/>
                <a:t>Contenuto Innovativo </a:t>
              </a:r>
              <a:br>
                <a:rPr lang="it-IT" sz="2000" b="1" i="1" dirty="0"/>
              </a:br>
              <a:r>
                <a:rPr lang="it-IT" sz="2000" b="1" i="1" dirty="0"/>
                <a:t>in ambito</a:t>
              </a:r>
              <a:br>
                <a:rPr lang="it-IT" sz="2000" b="1" i="1" dirty="0"/>
              </a:br>
              <a:r>
                <a:rPr lang="it-IT" sz="2000" b="1" i="1" u="sng" dirty="0"/>
                <a:t>Automazione e Controllo</a:t>
              </a:r>
            </a:p>
            <a:p>
              <a:pPr lvl="0" algn="ctr" defTabSz="889000">
                <a:lnSpc>
                  <a:spcPct val="90000"/>
                </a:lnSpc>
                <a:spcBef>
                  <a:spcPct val="0"/>
                </a:spcBef>
                <a:spcAft>
                  <a:spcPct val="35000"/>
                </a:spcAft>
              </a:pPr>
              <a:endParaRPr lang="it-IT" sz="2000" b="1" i="1" u="sng" dirty="0"/>
            </a:p>
            <a:p>
              <a:pPr lvl="0" algn="ctr" defTabSz="889000">
                <a:lnSpc>
                  <a:spcPct val="90000"/>
                </a:lnSpc>
                <a:spcBef>
                  <a:spcPct val="0"/>
                </a:spcBef>
                <a:spcAft>
                  <a:spcPct val="35000"/>
                </a:spcAft>
              </a:pPr>
              <a:endParaRPr lang="it-IT" sz="2000" b="1" i="1" u="sng" dirty="0"/>
            </a:p>
            <a:p>
              <a:pPr lvl="0" algn="ctr" defTabSz="889000">
                <a:lnSpc>
                  <a:spcPct val="90000"/>
                </a:lnSpc>
                <a:spcBef>
                  <a:spcPct val="0"/>
                </a:spcBef>
                <a:spcAft>
                  <a:spcPct val="35000"/>
                </a:spcAft>
              </a:pPr>
              <a:endParaRPr lang="it-IT" sz="2000" b="1" i="1" u="sng" dirty="0"/>
            </a:p>
            <a:p>
              <a:pPr lvl="0" algn="ctr" defTabSz="889000">
                <a:lnSpc>
                  <a:spcPct val="90000"/>
                </a:lnSpc>
                <a:spcBef>
                  <a:spcPct val="0"/>
                </a:spcBef>
                <a:spcAft>
                  <a:spcPct val="35000"/>
                </a:spcAft>
              </a:pPr>
              <a:endParaRPr lang="it-IT" sz="2000" b="1" i="1" u="sng" dirty="0"/>
            </a:p>
            <a:p>
              <a:pPr lvl="0" algn="ctr" defTabSz="889000">
                <a:lnSpc>
                  <a:spcPct val="90000"/>
                </a:lnSpc>
                <a:spcBef>
                  <a:spcPct val="0"/>
                </a:spcBef>
                <a:spcAft>
                  <a:spcPct val="35000"/>
                </a:spcAft>
              </a:pPr>
              <a:endParaRPr lang="it-IT" sz="2000" b="1" i="1" u="sng" dirty="0"/>
            </a:p>
            <a:p>
              <a:pPr lvl="0" algn="ctr" defTabSz="889000">
                <a:lnSpc>
                  <a:spcPct val="90000"/>
                </a:lnSpc>
                <a:spcBef>
                  <a:spcPct val="0"/>
                </a:spcBef>
                <a:spcAft>
                  <a:spcPct val="35000"/>
                </a:spcAft>
              </a:pPr>
              <a:r>
                <a:rPr lang="it-IT" sz="2000" b="1" i="1" dirty="0"/>
                <a:t>(2 di 2)</a:t>
              </a:r>
              <a:endParaRPr lang="it-IT" sz="2000" dirty="0"/>
            </a:p>
          </p:txBody>
        </p:sp>
      </p:grpSp>
      <p:sp>
        <p:nvSpPr>
          <p:cNvPr id="14" name="Ovale 13"/>
          <p:cNvSpPr/>
          <p:nvPr/>
        </p:nvSpPr>
        <p:spPr>
          <a:xfrm>
            <a:off x="1682810" y="3627686"/>
            <a:ext cx="648072" cy="648072"/>
          </a:xfrm>
          <a:prstGeom prst="ellipse">
            <a:avLst/>
          </a:prstGeom>
          <a:solidFill>
            <a:srgbClr val="002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effectLst>
                  <a:outerShdw blurRad="38100" dist="38100" dir="2700000" algn="tl">
                    <a:srgbClr val="000000">
                      <a:alpha val="43137"/>
                    </a:srgbClr>
                  </a:outerShdw>
                </a:effectLst>
              </a:rPr>
              <a:t>A</a:t>
            </a:r>
          </a:p>
        </p:txBody>
      </p:sp>
    </p:spTree>
    <p:extLst>
      <p:ext uri="{BB962C8B-B14F-4D97-AF65-F5344CB8AC3E}">
        <p14:creationId xmlns:p14="http://schemas.microsoft.com/office/powerpoint/2010/main" val="2451332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41000"/>
                    </a14:imgEffect>
                    <a14:imgEffect>
                      <a14:colorTemperature colorTemp="11500"/>
                    </a14:imgEffect>
                    <a14:imgEffect>
                      <a14:brightnessContrast contrast="17000"/>
                    </a14:imgEffect>
                  </a14:imgLayer>
                </a14:imgProps>
              </a:ext>
              <a:ext uri="{28A0092B-C50C-407E-A947-70E740481C1C}">
                <a14:useLocalDpi xmlns:a14="http://schemas.microsoft.com/office/drawing/2010/main" val="0"/>
              </a:ext>
            </a:extLst>
          </a:blip>
          <a:srcRect/>
          <a:stretch>
            <a:fillRect/>
          </a:stretch>
        </p:blipFill>
        <p:spPr bwMode="auto">
          <a:xfrm>
            <a:off x="341035" y="2214389"/>
            <a:ext cx="5760641" cy="4320480"/>
          </a:xfrm>
          <a:prstGeom prst="rect">
            <a:avLst/>
          </a:prstGeom>
          <a:noFill/>
          <a:ln w="12700">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
        <p:nvSpPr>
          <p:cNvPr id="6" name="CasellaDiTesto 5"/>
          <p:cNvSpPr txBox="1"/>
          <p:nvPr/>
        </p:nvSpPr>
        <p:spPr>
          <a:xfrm>
            <a:off x="586017" y="1039105"/>
            <a:ext cx="8861948" cy="400110"/>
          </a:xfrm>
          <a:prstGeom prst="rect">
            <a:avLst/>
          </a:prstGeom>
          <a:noFill/>
        </p:spPr>
        <p:txBody>
          <a:bodyPr wrap="square" rtlCol="0">
            <a:spAutoFit/>
          </a:bodyPr>
          <a:lstStyle/>
          <a:p>
            <a:r>
              <a:rPr lang="it-IT" sz="2000" b="1" i="1" dirty="0">
                <a:solidFill>
                  <a:schemeClr val="accent1"/>
                </a:solidFill>
                <a:effectLst>
                  <a:outerShdw blurRad="38100" dist="38100" dir="2700000" algn="tl">
                    <a:srgbClr val="000000">
                      <a:alpha val="43137"/>
                    </a:srgbClr>
                  </a:outerShdw>
                </a:effectLst>
              </a:rPr>
              <a:t>3. Ambito di innovazione in materia di Documentazione di Prodotto</a:t>
            </a:r>
            <a:endParaRPr lang="it-IT" sz="2000" b="1" i="1" dirty="0">
              <a:solidFill>
                <a:schemeClr val="accent1"/>
              </a:solidFill>
            </a:endParaRPr>
          </a:p>
        </p:txBody>
      </p:sp>
      <p:graphicFrame>
        <p:nvGraphicFramePr>
          <p:cNvPr id="2" name="Diagramma 1"/>
          <p:cNvGraphicFramePr/>
          <p:nvPr>
            <p:extLst>
              <p:ext uri="{D42A27DB-BD31-4B8C-83A1-F6EECF244321}">
                <p14:modId xmlns:p14="http://schemas.microsoft.com/office/powerpoint/2010/main" val="863269961"/>
              </p:ext>
            </p:extLst>
          </p:nvPr>
        </p:nvGraphicFramePr>
        <p:xfrm>
          <a:off x="306165" y="1470645"/>
          <a:ext cx="9141800" cy="7437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Segnaposto numero diapositiva 3"/>
          <p:cNvSpPr txBox="1">
            <a:spLocks/>
          </p:cNvSpPr>
          <p:nvPr>
            <p:custDataLst>
              <p:tags r:id="rId1"/>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15</a:t>
            </a:r>
          </a:p>
        </p:txBody>
      </p:sp>
      <p:sp>
        <p:nvSpPr>
          <p:cNvPr id="11" name="Title 1"/>
          <p:cNvSpPr txBox="1">
            <a:spLocks/>
          </p:cNvSpPr>
          <p:nvPr>
            <p:custDataLst>
              <p:tags r:id="rId2"/>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12" name="Immagin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1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pSp>
        <p:nvGrpSpPr>
          <p:cNvPr id="18" name="Gruppo 17"/>
          <p:cNvGrpSpPr/>
          <p:nvPr/>
        </p:nvGrpSpPr>
        <p:grpSpPr>
          <a:xfrm>
            <a:off x="6195591" y="2242964"/>
            <a:ext cx="591294" cy="520595"/>
            <a:chOff x="3983489" y="9154"/>
            <a:chExt cx="591294" cy="520595"/>
          </a:xfrm>
        </p:grpSpPr>
        <p:sp>
          <p:nvSpPr>
            <p:cNvPr id="19" name="Rettangolo arrotondato 18"/>
            <p:cNvSpPr/>
            <p:nvPr/>
          </p:nvSpPr>
          <p:spPr>
            <a:xfrm>
              <a:off x="3983489" y="9154"/>
              <a:ext cx="591294" cy="5205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ttangolo 19"/>
            <p:cNvSpPr/>
            <p:nvPr/>
          </p:nvSpPr>
          <p:spPr>
            <a:xfrm>
              <a:off x="4008902" y="34567"/>
              <a:ext cx="540468" cy="4697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it-IT" sz="1600" kern="1200" dirty="0"/>
                <a:t>1</a:t>
              </a:r>
            </a:p>
          </p:txBody>
        </p:sp>
      </p:grpSp>
      <p:sp>
        <p:nvSpPr>
          <p:cNvPr id="4" name="CasellaDiTesto 3"/>
          <p:cNvSpPr txBox="1"/>
          <p:nvPr/>
        </p:nvSpPr>
        <p:spPr>
          <a:xfrm>
            <a:off x="6814567" y="2196803"/>
            <a:ext cx="2739040" cy="1169551"/>
          </a:xfrm>
          <a:prstGeom prst="rect">
            <a:avLst/>
          </a:prstGeom>
          <a:noFill/>
        </p:spPr>
        <p:txBody>
          <a:bodyPr wrap="square" rtlCol="0">
            <a:spAutoFit/>
          </a:bodyPr>
          <a:lstStyle/>
          <a:p>
            <a:pPr lvl="0"/>
            <a:r>
              <a:rPr lang="it-IT" sz="1400" b="1" i="1" dirty="0">
                <a:solidFill>
                  <a:srgbClr val="0070C0"/>
                </a:solidFill>
              </a:rPr>
              <a:t>Produzione «iniziale» di documentazione secondo regole definite, in un linguaggio originale semplificato (</a:t>
            </a:r>
            <a:r>
              <a:rPr lang="it-IT" sz="1400" b="1" i="1" dirty="0" err="1">
                <a:solidFill>
                  <a:srgbClr val="0070C0"/>
                </a:solidFill>
              </a:rPr>
              <a:t>Simplified</a:t>
            </a:r>
            <a:r>
              <a:rPr lang="it-IT" sz="1400" b="1" i="1" dirty="0">
                <a:solidFill>
                  <a:srgbClr val="0070C0"/>
                </a:solidFill>
              </a:rPr>
              <a:t> Technical English)</a:t>
            </a:r>
            <a:endParaRPr lang="it-IT" sz="1400" dirty="0">
              <a:solidFill>
                <a:srgbClr val="0070C0"/>
              </a:solidFill>
            </a:endParaRPr>
          </a:p>
        </p:txBody>
      </p:sp>
      <p:grpSp>
        <p:nvGrpSpPr>
          <p:cNvPr id="21" name="Gruppo 20"/>
          <p:cNvGrpSpPr/>
          <p:nvPr/>
        </p:nvGrpSpPr>
        <p:grpSpPr>
          <a:xfrm>
            <a:off x="6195591" y="3384337"/>
            <a:ext cx="591294" cy="520595"/>
            <a:chOff x="3983489" y="9154"/>
            <a:chExt cx="591294" cy="520595"/>
          </a:xfrm>
        </p:grpSpPr>
        <p:sp>
          <p:nvSpPr>
            <p:cNvPr id="22" name="Rettangolo arrotondato 21"/>
            <p:cNvSpPr/>
            <p:nvPr/>
          </p:nvSpPr>
          <p:spPr>
            <a:xfrm>
              <a:off x="3983489" y="9154"/>
              <a:ext cx="591294" cy="5205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ettangolo 22"/>
            <p:cNvSpPr/>
            <p:nvPr/>
          </p:nvSpPr>
          <p:spPr>
            <a:xfrm>
              <a:off x="4008902" y="34567"/>
              <a:ext cx="540468" cy="4697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it-IT" sz="1600" kern="1200" dirty="0"/>
                <a:t>2</a:t>
              </a:r>
            </a:p>
          </p:txBody>
        </p:sp>
      </p:grpSp>
      <p:sp>
        <p:nvSpPr>
          <p:cNvPr id="24" name="CasellaDiTesto 23"/>
          <p:cNvSpPr txBox="1"/>
          <p:nvPr/>
        </p:nvSpPr>
        <p:spPr>
          <a:xfrm>
            <a:off x="6786885" y="3384336"/>
            <a:ext cx="2700934" cy="954107"/>
          </a:xfrm>
          <a:prstGeom prst="rect">
            <a:avLst/>
          </a:prstGeom>
          <a:noFill/>
        </p:spPr>
        <p:txBody>
          <a:bodyPr wrap="square" rtlCol="0">
            <a:spAutoFit/>
          </a:bodyPr>
          <a:lstStyle/>
          <a:p>
            <a:pPr lvl="0"/>
            <a:r>
              <a:rPr lang="it-IT" sz="1400" b="1" i="1" dirty="0">
                <a:solidFill>
                  <a:srgbClr val="0070C0"/>
                </a:solidFill>
              </a:rPr>
              <a:t>Uso della modularità e della etichettatura del testo, per gestire parti variabili a seconda del contesto</a:t>
            </a:r>
            <a:endParaRPr lang="it-IT" sz="1400" dirty="0">
              <a:solidFill>
                <a:srgbClr val="0070C0"/>
              </a:solidFill>
            </a:endParaRPr>
          </a:p>
        </p:txBody>
      </p:sp>
      <p:grpSp>
        <p:nvGrpSpPr>
          <p:cNvPr id="25" name="Gruppo 24"/>
          <p:cNvGrpSpPr/>
          <p:nvPr/>
        </p:nvGrpSpPr>
        <p:grpSpPr>
          <a:xfrm>
            <a:off x="6195591" y="4446637"/>
            <a:ext cx="591294" cy="520595"/>
            <a:chOff x="3983489" y="9154"/>
            <a:chExt cx="591294" cy="520595"/>
          </a:xfrm>
        </p:grpSpPr>
        <p:sp>
          <p:nvSpPr>
            <p:cNvPr id="26" name="Rettangolo arrotondato 25"/>
            <p:cNvSpPr/>
            <p:nvPr/>
          </p:nvSpPr>
          <p:spPr>
            <a:xfrm>
              <a:off x="3983489" y="9154"/>
              <a:ext cx="591294" cy="5205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ttangolo 26"/>
            <p:cNvSpPr/>
            <p:nvPr/>
          </p:nvSpPr>
          <p:spPr>
            <a:xfrm>
              <a:off x="4008902" y="34567"/>
              <a:ext cx="540468" cy="4697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it-IT" sz="1600" kern="1200" dirty="0"/>
                <a:t>3</a:t>
              </a:r>
            </a:p>
          </p:txBody>
        </p:sp>
      </p:grpSp>
      <p:sp>
        <p:nvSpPr>
          <p:cNvPr id="28" name="CasellaDiTesto 27"/>
          <p:cNvSpPr txBox="1"/>
          <p:nvPr/>
        </p:nvSpPr>
        <p:spPr>
          <a:xfrm>
            <a:off x="6770808" y="4446637"/>
            <a:ext cx="2733088" cy="738664"/>
          </a:xfrm>
          <a:prstGeom prst="rect">
            <a:avLst/>
          </a:prstGeom>
          <a:noFill/>
        </p:spPr>
        <p:txBody>
          <a:bodyPr wrap="square" rtlCol="0">
            <a:spAutoFit/>
          </a:bodyPr>
          <a:lstStyle/>
          <a:p>
            <a:pPr lvl="0"/>
            <a:r>
              <a:rPr lang="it-IT" sz="1400" b="1" i="1" dirty="0">
                <a:solidFill>
                  <a:srgbClr val="0070C0"/>
                </a:solidFill>
              </a:rPr>
              <a:t>Centralizzazione degli interventi di evoluzione successiva della documentazione</a:t>
            </a:r>
            <a:endParaRPr lang="it-IT" sz="1400" dirty="0">
              <a:solidFill>
                <a:srgbClr val="0070C0"/>
              </a:solidFill>
            </a:endParaRPr>
          </a:p>
        </p:txBody>
      </p:sp>
      <p:grpSp>
        <p:nvGrpSpPr>
          <p:cNvPr id="29" name="Gruppo 28"/>
          <p:cNvGrpSpPr/>
          <p:nvPr/>
        </p:nvGrpSpPr>
        <p:grpSpPr>
          <a:xfrm>
            <a:off x="6195591" y="5526757"/>
            <a:ext cx="591294" cy="520595"/>
            <a:chOff x="3983489" y="9154"/>
            <a:chExt cx="591294" cy="520595"/>
          </a:xfrm>
        </p:grpSpPr>
        <p:sp>
          <p:nvSpPr>
            <p:cNvPr id="30" name="Rettangolo arrotondato 29"/>
            <p:cNvSpPr/>
            <p:nvPr/>
          </p:nvSpPr>
          <p:spPr>
            <a:xfrm>
              <a:off x="3983489" y="9154"/>
              <a:ext cx="591294" cy="5205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ettangolo 30"/>
            <p:cNvSpPr/>
            <p:nvPr/>
          </p:nvSpPr>
          <p:spPr>
            <a:xfrm>
              <a:off x="4019085" y="34567"/>
              <a:ext cx="540468" cy="4697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it-IT" sz="1600" kern="1200" dirty="0"/>
                <a:t>4</a:t>
              </a:r>
            </a:p>
          </p:txBody>
        </p:sp>
      </p:grpSp>
      <p:sp>
        <p:nvSpPr>
          <p:cNvPr id="32" name="CasellaDiTesto 31"/>
          <p:cNvSpPr txBox="1"/>
          <p:nvPr/>
        </p:nvSpPr>
        <p:spPr>
          <a:xfrm>
            <a:off x="6792342" y="5475397"/>
            <a:ext cx="2731302" cy="1169551"/>
          </a:xfrm>
          <a:prstGeom prst="rect">
            <a:avLst/>
          </a:prstGeom>
          <a:noFill/>
        </p:spPr>
        <p:txBody>
          <a:bodyPr wrap="square" rtlCol="0">
            <a:spAutoFit/>
          </a:bodyPr>
          <a:lstStyle/>
          <a:p>
            <a:pPr lvl="0"/>
            <a:r>
              <a:rPr lang="it-IT" sz="1400" b="1" i="1" dirty="0">
                <a:solidFill>
                  <a:srgbClr val="0070C0"/>
                </a:solidFill>
              </a:rPr>
              <a:t>Generazione «automatica» delle versioni della documentazione «iniziale», in lingue diverse da quella di origine.</a:t>
            </a:r>
            <a:endParaRPr lang="it-IT" sz="1400" dirty="0">
              <a:solidFill>
                <a:srgbClr val="0070C0"/>
              </a:solidFill>
            </a:endParaRPr>
          </a:p>
          <a:p>
            <a:pPr lvl="0"/>
            <a:endParaRPr lang="it-IT" sz="1400" dirty="0">
              <a:solidFill>
                <a:srgbClr val="0070C0"/>
              </a:solidFill>
            </a:endParaRPr>
          </a:p>
        </p:txBody>
      </p:sp>
    </p:spTree>
    <p:extLst>
      <p:ext uri="{BB962C8B-B14F-4D97-AF65-F5344CB8AC3E}">
        <p14:creationId xmlns:p14="http://schemas.microsoft.com/office/powerpoint/2010/main" val="15506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31"/>
          <p:cNvSpPr/>
          <p:nvPr/>
        </p:nvSpPr>
        <p:spPr>
          <a:xfrm>
            <a:off x="162149" y="1422301"/>
            <a:ext cx="9361040" cy="511256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1" name="Gruppo 30"/>
          <p:cNvGrpSpPr/>
          <p:nvPr/>
        </p:nvGrpSpPr>
        <p:grpSpPr>
          <a:xfrm>
            <a:off x="450180" y="1492849"/>
            <a:ext cx="8568953" cy="4934082"/>
            <a:chOff x="291349" y="1493430"/>
            <a:chExt cx="8727784" cy="4942067"/>
          </a:xfrm>
        </p:grpSpPr>
        <p:sp>
          <p:nvSpPr>
            <p:cNvPr id="4" name="Rettangolo 3"/>
            <p:cNvSpPr/>
            <p:nvPr/>
          </p:nvSpPr>
          <p:spPr>
            <a:xfrm>
              <a:off x="597298" y="1741938"/>
              <a:ext cx="1454400" cy="792000"/>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410" y="3096869"/>
              <a:ext cx="1200476" cy="1517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726840" y="1493430"/>
              <a:ext cx="1182055" cy="276999"/>
            </a:xfrm>
            <a:prstGeom prst="rect">
              <a:avLst/>
            </a:prstGeom>
            <a:noFill/>
          </p:spPr>
          <p:txBody>
            <a:bodyPr wrap="none" rtlCol="0">
              <a:spAutoFit/>
            </a:bodyPr>
            <a:lstStyle/>
            <a:p>
              <a:r>
                <a:rPr lang="it-IT" sz="1200" b="1" dirty="0">
                  <a:effectLst>
                    <a:outerShdw blurRad="38100" dist="38100" dir="2700000" algn="tl">
                      <a:srgbClr val="000000">
                        <a:alpha val="43137"/>
                      </a:srgbClr>
                    </a:outerShdw>
                  </a:effectLst>
                </a:rPr>
                <a:t>Regole e vincoli</a:t>
              </a:r>
            </a:p>
          </p:txBody>
        </p:sp>
        <p:pic>
          <p:nvPicPr>
            <p:cNvPr id="327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5789" y="1747189"/>
              <a:ext cx="1455567"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p:cNvSpPr txBox="1"/>
            <p:nvPr/>
          </p:nvSpPr>
          <p:spPr>
            <a:xfrm>
              <a:off x="2240743" y="1501415"/>
              <a:ext cx="1977080" cy="276999"/>
            </a:xfrm>
            <a:prstGeom prst="rect">
              <a:avLst/>
            </a:prstGeom>
            <a:noFill/>
          </p:spPr>
          <p:txBody>
            <a:bodyPr wrap="none" rtlCol="0">
              <a:spAutoFit/>
            </a:bodyPr>
            <a:lstStyle/>
            <a:p>
              <a:r>
                <a:rPr lang="it-IT" sz="1200" b="1" dirty="0" err="1">
                  <a:effectLst>
                    <a:outerShdw blurRad="38100" dist="38100" dir="2700000" algn="tl">
                      <a:srgbClr val="000000">
                        <a:alpha val="43137"/>
                      </a:srgbClr>
                    </a:outerShdw>
                  </a:effectLst>
                </a:rPr>
                <a:t>Semplified</a:t>
              </a:r>
              <a:r>
                <a:rPr lang="it-IT" sz="1200" b="1" dirty="0">
                  <a:effectLst>
                    <a:outerShdw blurRad="38100" dist="38100" dir="2700000" algn="tl">
                      <a:srgbClr val="000000">
                        <a:alpha val="43137"/>
                      </a:srgbClr>
                    </a:outerShdw>
                  </a:effectLst>
                </a:rPr>
                <a:t> Technical English</a:t>
              </a:r>
            </a:p>
          </p:txBody>
        </p:sp>
        <p:sp>
          <p:nvSpPr>
            <p:cNvPr id="7" name="Freccia curva 6"/>
            <p:cNvSpPr/>
            <p:nvPr/>
          </p:nvSpPr>
          <p:spPr>
            <a:xfrm flipV="1">
              <a:off x="741314" y="2592813"/>
              <a:ext cx="648072" cy="1008112"/>
            </a:xfrm>
            <a:prstGeom prst="ben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Freccia curva 10"/>
            <p:cNvSpPr/>
            <p:nvPr/>
          </p:nvSpPr>
          <p:spPr>
            <a:xfrm flipH="1" flipV="1">
              <a:off x="2976106" y="2592813"/>
              <a:ext cx="645528" cy="1008112"/>
            </a:xfrm>
            <a:prstGeom prst="ben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CasellaDiTesto 11"/>
            <p:cNvSpPr txBox="1"/>
            <p:nvPr/>
          </p:nvSpPr>
          <p:spPr>
            <a:xfrm>
              <a:off x="1528283" y="4617825"/>
              <a:ext cx="1354730" cy="276999"/>
            </a:xfrm>
            <a:prstGeom prst="rect">
              <a:avLst/>
            </a:prstGeom>
            <a:noFill/>
          </p:spPr>
          <p:txBody>
            <a:bodyPr wrap="none" rtlCol="0">
              <a:spAutoFit/>
            </a:bodyPr>
            <a:lstStyle/>
            <a:p>
              <a:r>
                <a:rPr lang="it-IT" sz="1200" b="1" dirty="0">
                  <a:effectLst>
                    <a:outerShdw blurRad="38100" dist="38100" dir="2700000" algn="tl">
                      <a:srgbClr val="000000">
                        <a:alpha val="43137"/>
                      </a:srgbClr>
                    </a:outerShdw>
                  </a:effectLst>
                </a:rPr>
                <a:t>Versione «inziale»</a:t>
              </a:r>
            </a:p>
          </p:txBody>
        </p:sp>
        <p:sp>
          <p:nvSpPr>
            <p:cNvPr id="9" name="Ovale 8"/>
            <p:cNvSpPr/>
            <p:nvPr/>
          </p:nvSpPr>
          <p:spPr>
            <a:xfrm>
              <a:off x="291349" y="4764194"/>
              <a:ext cx="1613360" cy="1586563"/>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0070C0"/>
                  </a:solidFill>
                  <a:effectLst>
                    <a:outerShdw blurRad="38100" dist="38100" dir="2700000" algn="tl">
                      <a:srgbClr val="000000">
                        <a:alpha val="43137"/>
                      </a:srgbClr>
                    </a:outerShdw>
                  </a:effectLst>
                </a:rPr>
                <a:t>Interventi evolutivi centralizzati</a:t>
              </a:r>
            </a:p>
            <a:p>
              <a:pPr algn="ctr"/>
              <a:r>
                <a:rPr lang="it-IT" sz="1200" b="1" dirty="0">
                  <a:solidFill>
                    <a:srgbClr val="0070C0"/>
                  </a:solidFill>
                  <a:effectLst>
                    <a:outerShdw blurRad="38100" dist="38100" dir="2700000" algn="tl">
                      <a:srgbClr val="000000">
                        <a:alpha val="43137"/>
                      </a:srgbClr>
                    </a:outerShdw>
                  </a:effectLst>
                </a:rPr>
                <a:t>+</a:t>
              </a:r>
            </a:p>
            <a:p>
              <a:pPr algn="ctr"/>
              <a:r>
                <a:rPr lang="it-IT" sz="1200" b="1" dirty="0">
                  <a:solidFill>
                    <a:srgbClr val="0070C0"/>
                  </a:solidFill>
                  <a:effectLst>
                    <a:outerShdw blurRad="38100" dist="38100" dir="2700000" algn="tl">
                      <a:srgbClr val="000000">
                        <a:alpha val="43137"/>
                      </a:srgbClr>
                    </a:outerShdw>
                  </a:effectLst>
                </a:rPr>
                <a:t>Modularità ed etichettatura</a:t>
              </a:r>
            </a:p>
          </p:txBody>
        </p:sp>
        <p:sp>
          <p:nvSpPr>
            <p:cNvPr id="18" name="Freccia curva 17"/>
            <p:cNvSpPr/>
            <p:nvPr/>
          </p:nvSpPr>
          <p:spPr>
            <a:xfrm flipH="1" flipV="1">
              <a:off x="1967994" y="4887416"/>
              <a:ext cx="645528" cy="1008112"/>
            </a:xfrm>
            <a:prstGeom prst="ben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9" name="Freccia curva 18"/>
            <p:cNvSpPr/>
            <p:nvPr/>
          </p:nvSpPr>
          <p:spPr>
            <a:xfrm>
              <a:off x="954181" y="3725751"/>
              <a:ext cx="578608" cy="936104"/>
            </a:xfrm>
            <a:prstGeom prst="ben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4" name="Freccia a destra 13"/>
            <p:cNvSpPr/>
            <p:nvPr/>
          </p:nvSpPr>
          <p:spPr>
            <a:xfrm>
              <a:off x="2970462" y="3855503"/>
              <a:ext cx="720080" cy="33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p:cNvSpPr/>
            <p:nvPr/>
          </p:nvSpPr>
          <p:spPr>
            <a:xfrm>
              <a:off x="3762548" y="3250652"/>
              <a:ext cx="1613360" cy="1586563"/>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0070C0"/>
                  </a:solidFill>
                  <a:effectLst>
                    <a:outerShdw blurRad="38100" dist="38100" dir="2700000" algn="tl">
                      <a:srgbClr val="000000">
                        <a:alpha val="43137"/>
                      </a:srgbClr>
                    </a:outerShdw>
                  </a:effectLst>
                </a:rPr>
                <a:t>Localizzazione</a:t>
              </a:r>
              <a:br>
                <a:rPr lang="it-IT" sz="1200" b="1" dirty="0">
                  <a:solidFill>
                    <a:srgbClr val="0070C0"/>
                  </a:solidFill>
                  <a:effectLst>
                    <a:outerShdw blurRad="38100" dist="38100" dir="2700000" algn="tl">
                      <a:srgbClr val="000000">
                        <a:alpha val="43137"/>
                      </a:srgbClr>
                    </a:outerShdw>
                  </a:effectLst>
                </a:rPr>
              </a:br>
              <a:r>
                <a:rPr lang="it-IT" sz="1200" b="1" dirty="0">
                  <a:solidFill>
                    <a:srgbClr val="0070C0"/>
                  </a:solidFill>
                  <a:effectLst>
                    <a:outerShdw blurRad="38100" dist="38100" dir="2700000" algn="tl">
                      <a:srgbClr val="000000">
                        <a:alpha val="43137"/>
                      </a:srgbClr>
                    </a:outerShdw>
                  </a:effectLst>
                </a:rPr>
                <a:t>Automatica</a:t>
              </a:r>
            </a:p>
            <a:p>
              <a:pPr algn="ctr"/>
              <a:r>
                <a:rPr lang="it-IT" sz="1200" b="1" dirty="0">
                  <a:solidFill>
                    <a:srgbClr val="0070C0"/>
                  </a:solidFill>
                  <a:effectLst>
                    <a:outerShdw blurRad="38100" dist="38100" dir="2700000" algn="tl">
                      <a:srgbClr val="000000">
                        <a:alpha val="43137"/>
                      </a:srgbClr>
                    </a:outerShdw>
                  </a:effectLst>
                </a:rPr>
                <a:t>In una lingua a scelta</a:t>
              </a:r>
            </a:p>
          </p:txBody>
        </p:sp>
        <p:pic>
          <p:nvPicPr>
            <p:cNvPr id="327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2204" y="2016749"/>
              <a:ext cx="1372369" cy="7384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277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0649" y="3528917"/>
              <a:ext cx="1393924" cy="7457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4092" y="1716537"/>
              <a:ext cx="837949" cy="105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309" y="3261931"/>
              <a:ext cx="837949" cy="105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CasellaDiTesto 26"/>
            <p:cNvSpPr txBox="1"/>
            <p:nvPr/>
          </p:nvSpPr>
          <p:spPr>
            <a:xfrm>
              <a:off x="7204372" y="6158498"/>
              <a:ext cx="1600695" cy="276999"/>
            </a:xfrm>
            <a:prstGeom prst="rect">
              <a:avLst/>
            </a:prstGeom>
            <a:noFill/>
          </p:spPr>
          <p:txBody>
            <a:bodyPr wrap="none" rtlCol="0">
              <a:spAutoFit/>
            </a:bodyPr>
            <a:lstStyle/>
            <a:p>
              <a:r>
                <a:rPr lang="it-IT" sz="1200" b="1" dirty="0">
                  <a:effectLst>
                    <a:outerShdw blurRad="38100" dist="38100" dir="2700000" algn="tl">
                      <a:srgbClr val="000000">
                        <a:alpha val="43137"/>
                      </a:srgbClr>
                    </a:outerShdw>
                  </a:effectLst>
                </a:rPr>
                <a:t>Versioni «localizzate»</a:t>
              </a:r>
            </a:p>
          </p:txBody>
        </p:sp>
        <p:pic>
          <p:nvPicPr>
            <p:cNvPr id="2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309" y="4918115"/>
              <a:ext cx="837949" cy="105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5209" y="5130209"/>
              <a:ext cx="1393924" cy="785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Connettore 1 22"/>
            <p:cNvCxnSpPr/>
            <p:nvPr/>
          </p:nvCxnSpPr>
          <p:spPr>
            <a:xfrm>
              <a:off x="8209384" y="2862461"/>
              <a:ext cx="0" cy="504056"/>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a:off x="8209384" y="4414059"/>
              <a:ext cx="0" cy="504056"/>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
          <p:nvSpPr>
            <p:cNvPr id="36" name="Freccia a destra 35"/>
            <p:cNvSpPr/>
            <p:nvPr/>
          </p:nvSpPr>
          <p:spPr>
            <a:xfrm>
              <a:off x="5418733" y="3855503"/>
              <a:ext cx="720080" cy="33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Parentesi quadra aperta 29"/>
            <p:cNvSpPr/>
            <p:nvPr/>
          </p:nvSpPr>
          <p:spPr>
            <a:xfrm>
              <a:off x="6354837" y="1631929"/>
              <a:ext cx="216024" cy="4665068"/>
            </a:xfrm>
            <a:prstGeom prst="leftBracket">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41" name="CasellaDiTesto 40"/>
          <p:cNvSpPr txBox="1"/>
          <p:nvPr/>
        </p:nvSpPr>
        <p:spPr>
          <a:xfrm>
            <a:off x="522189" y="990253"/>
            <a:ext cx="8861948" cy="369332"/>
          </a:xfrm>
          <a:prstGeom prst="rect">
            <a:avLst/>
          </a:prstGeom>
          <a:noFill/>
        </p:spPr>
        <p:txBody>
          <a:bodyPr wrap="square" rtlCol="0">
            <a:spAutoFit/>
          </a:bodyPr>
          <a:lstStyle/>
          <a:p>
            <a:r>
              <a:rPr lang="it-IT" sz="1800" b="1" i="1" dirty="0">
                <a:solidFill>
                  <a:schemeClr val="accent1"/>
                </a:solidFill>
                <a:effectLst>
                  <a:outerShdw blurRad="38100" dist="38100" dir="2700000" algn="tl">
                    <a:srgbClr val="000000">
                      <a:alpha val="43137"/>
                    </a:srgbClr>
                  </a:outerShdw>
                </a:effectLst>
              </a:rPr>
              <a:t>Attività caratteristiche dell’ambito ATD</a:t>
            </a:r>
            <a:endParaRPr lang="it-IT" sz="1800" b="1" i="1" dirty="0">
              <a:solidFill>
                <a:schemeClr val="accent1"/>
              </a:solidFill>
            </a:endParaRPr>
          </a:p>
        </p:txBody>
      </p:sp>
      <p:sp>
        <p:nvSpPr>
          <p:cNvPr id="42" name="Title 1"/>
          <p:cNvSpPr txBox="1">
            <a:spLocks/>
          </p:cNvSpPr>
          <p:nvPr>
            <p:custDataLst>
              <p:tags r:id="rId1"/>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43" name="Immagin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4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45" name="Segnaposto numero diapositiva 3"/>
          <p:cNvSpPr txBox="1">
            <a:spLocks/>
          </p:cNvSpPr>
          <p:nvPr>
            <p:custDataLst>
              <p:tags r:id="rId2"/>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16</a:t>
            </a:r>
          </a:p>
        </p:txBody>
      </p:sp>
    </p:spTree>
    <p:extLst>
      <p:ext uri="{BB962C8B-B14F-4D97-AF65-F5344CB8AC3E}">
        <p14:creationId xmlns:p14="http://schemas.microsoft.com/office/powerpoint/2010/main" val="928015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3"/>
          <p:cNvSpPr txBox="1">
            <a:spLocks/>
          </p:cNvSpPr>
          <p:nvPr>
            <p:custDataLst>
              <p:tags r:id="rId1"/>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17</a:t>
            </a:r>
          </a:p>
        </p:txBody>
      </p:sp>
      <p:sp>
        <p:nvSpPr>
          <p:cNvPr id="8" name="Rettangolo 7"/>
          <p:cNvSpPr/>
          <p:nvPr/>
        </p:nvSpPr>
        <p:spPr>
          <a:xfrm>
            <a:off x="488243" y="2058781"/>
            <a:ext cx="5578562" cy="4260064"/>
          </a:xfrm>
          <a:prstGeom prst="rect">
            <a:avLst/>
          </a:prstGeom>
          <a: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le 1"/>
          <p:cNvSpPr txBox="1">
            <a:spLocks/>
          </p:cNvSpPr>
          <p:nvPr>
            <p:custDataLst>
              <p:tags r:id="rId2"/>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11" name="Immagin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Gruppo 12"/>
          <p:cNvGrpSpPr/>
          <p:nvPr/>
        </p:nvGrpSpPr>
        <p:grpSpPr>
          <a:xfrm>
            <a:off x="450181" y="1278285"/>
            <a:ext cx="8997784" cy="636480"/>
            <a:chOff x="0" y="323286"/>
            <a:chExt cx="7344816" cy="636480"/>
          </a:xfrm>
        </p:grpSpPr>
        <p:sp>
          <p:nvSpPr>
            <p:cNvPr id="14" name="Rettangolo arrotondato 13"/>
            <p:cNvSpPr/>
            <p:nvPr/>
          </p:nvSpPr>
          <p:spPr>
            <a:xfrm>
              <a:off x="0" y="323286"/>
              <a:ext cx="7344816"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ttangolo 14"/>
            <p:cNvSpPr/>
            <p:nvPr/>
          </p:nvSpPr>
          <p:spPr>
            <a:xfrm>
              <a:off x="31070" y="354356"/>
              <a:ext cx="7282676" cy="57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it-IT" sz="1800" b="1" i="1" kern="1200" dirty="0"/>
                <a:t>3.2 Modulo di </a:t>
              </a:r>
              <a:r>
                <a:rPr lang="it-IT" sz="1800" b="1" i="1" kern="1200" dirty="0" err="1"/>
                <a:t>Augmented</a:t>
              </a:r>
              <a:r>
                <a:rPr lang="it-IT" sz="1800" b="1" i="1" kern="1200" dirty="0"/>
                <a:t> Reality (AR)</a:t>
              </a:r>
              <a:endParaRPr lang="it-IT" sz="1800" kern="1200" dirty="0"/>
            </a:p>
          </p:txBody>
        </p:sp>
      </p:grpSp>
      <p:grpSp>
        <p:nvGrpSpPr>
          <p:cNvPr id="16" name="Gruppo 15"/>
          <p:cNvGrpSpPr/>
          <p:nvPr/>
        </p:nvGrpSpPr>
        <p:grpSpPr>
          <a:xfrm>
            <a:off x="6123583" y="2286397"/>
            <a:ext cx="591294" cy="520595"/>
            <a:chOff x="3983489" y="9154"/>
            <a:chExt cx="591294" cy="520595"/>
          </a:xfrm>
        </p:grpSpPr>
        <p:sp>
          <p:nvSpPr>
            <p:cNvPr id="17" name="Rettangolo arrotondato 16"/>
            <p:cNvSpPr/>
            <p:nvPr/>
          </p:nvSpPr>
          <p:spPr>
            <a:xfrm>
              <a:off x="3983489" y="9154"/>
              <a:ext cx="591294" cy="5205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ttangolo 17"/>
            <p:cNvSpPr/>
            <p:nvPr/>
          </p:nvSpPr>
          <p:spPr>
            <a:xfrm>
              <a:off x="4008902" y="34567"/>
              <a:ext cx="540468" cy="4697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it-IT" sz="1600" kern="1200" dirty="0"/>
                <a:t>1</a:t>
              </a:r>
            </a:p>
          </p:txBody>
        </p:sp>
      </p:grpSp>
      <p:sp>
        <p:nvSpPr>
          <p:cNvPr id="20" name="CasellaDiTesto 19"/>
          <p:cNvSpPr txBox="1"/>
          <p:nvPr/>
        </p:nvSpPr>
        <p:spPr>
          <a:xfrm>
            <a:off x="6708925" y="2214786"/>
            <a:ext cx="2739040" cy="954107"/>
          </a:xfrm>
          <a:prstGeom prst="rect">
            <a:avLst/>
          </a:prstGeom>
          <a:noFill/>
        </p:spPr>
        <p:txBody>
          <a:bodyPr wrap="square" rtlCol="0">
            <a:spAutoFit/>
          </a:bodyPr>
          <a:lstStyle/>
          <a:p>
            <a:pPr lvl="0"/>
            <a:r>
              <a:rPr lang="it-IT" sz="1400" b="1" i="1" dirty="0">
                <a:solidFill>
                  <a:srgbClr val="0070C0"/>
                </a:solidFill>
              </a:rPr>
              <a:t>Generazione di documentazione «potenziata» da forme di realtà aumentata (figure, schemi, testi, ecc. fruibili ma immateriali)</a:t>
            </a:r>
            <a:endParaRPr lang="it-IT" sz="1400" dirty="0">
              <a:solidFill>
                <a:srgbClr val="0070C0"/>
              </a:solidFill>
            </a:endParaRPr>
          </a:p>
        </p:txBody>
      </p:sp>
      <p:grpSp>
        <p:nvGrpSpPr>
          <p:cNvPr id="21" name="Gruppo 20"/>
          <p:cNvGrpSpPr/>
          <p:nvPr/>
        </p:nvGrpSpPr>
        <p:grpSpPr>
          <a:xfrm>
            <a:off x="6123583" y="3384337"/>
            <a:ext cx="591294" cy="520595"/>
            <a:chOff x="3983489" y="9154"/>
            <a:chExt cx="591294" cy="520595"/>
          </a:xfrm>
        </p:grpSpPr>
        <p:sp>
          <p:nvSpPr>
            <p:cNvPr id="22" name="Rettangolo arrotondato 21"/>
            <p:cNvSpPr/>
            <p:nvPr/>
          </p:nvSpPr>
          <p:spPr>
            <a:xfrm>
              <a:off x="3983489" y="9154"/>
              <a:ext cx="591294" cy="5205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ettangolo 22"/>
            <p:cNvSpPr/>
            <p:nvPr/>
          </p:nvSpPr>
          <p:spPr>
            <a:xfrm>
              <a:off x="4008902" y="34567"/>
              <a:ext cx="540468" cy="4697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it-IT" sz="1600" kern="1200" dirty="0"/>
                <a:t>2</a:t>
              </a:r>
            </a:p>
          </p:txBody>
        </p:sp>
      </p:grpSp>
      <p:sp>
        <p:nvSpPr>
          <p:cNvPr id="24" name="CasellaDiTesto 23"/>
          <p:cNvSpPr txBox="1"/>
          <p:nvPr/>
        </p:nvSpPr>
        <p:spPr>
          <a:xfrm>
            <a:off x="6786885" y="3384336"/>
            <a:ext cx="2700934" cy="954107"/>
          </a:xfrm>
          <a:prstGeom prst="rect">
            <a:avLst/>
          </a:prstGeom>
          <a:noFill/>
        </p:spPr>
        <p:txBody>
          <a:bodyPr wrap="square" rtlCol="0">
            <a:spAutoFit/>
          </a:bodyPr>
          <a:lstStyle/>
          <a:p>
            <a:pPr lvl="0"/>
            <a:r>
              <a:rPr lang="it-IT" sz="1400" b="1" i="1" dirty="0">
                <a:solidFill>
                  <a:srgbClr val="0070C0"/>
                </a:solidFill>
              </a:rPr>
              <a:t>Fruibilità documentale facilitata, ottenuta mediante la percezione visivo-spaziale dei singoli documenti </a:t>
            </a:r>
            <a:endParaRPr lang="it-IT" sz="1400" dirty="0">
              <a:solidFill>
                <a:srgbClr val="0070C0"/>
              </a:solidFill>
            </a:endParaRPr>
          </a:p>
        </p:txBody>
      </p:sp>
      <p:grpSp>
        <p:nvGrpSpPr>
          <p:cNvPr id="25" name="Gruppo 24"/>
          <p:cNvGrpSpPr/>
          <p:nvPr/>
        </p:nvGrpSpPr>
        <p:grpSpPr>
          <a:xfrm>
            <a:off x="6123583" y="4446637"/>
            <a:ext cx="591294" cy="520595"/>
            <a:chOff x="3983489" y="9154"/>
            <a:chExt cx="591294" cy="520595"/>
          </a:xfrm>
        </p:grpSpPr>
        <p:sp>
          <p:nvSpPr>
            <p:cNvPr id="26" name="Rettangolo arrotondato 25"/>
            <p:cNvSpPr/>
            <p:nvPr/>
          </p:nvSpPr>
          <p:spPr>
            <a:xfrm>
              <a:off x="3983489" y="9154"/>
              <a:ext cx="591294" cy="5205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ttangolo 26"/>
            <p:cNvSpPr/>
            <p:nvPr/>
          </p:nvSpPr>
          <p:spPr>
            <a:xfrm>
              <a:off x="4008902" y="34567"/>
              <a:ext cx="540468" cy="4697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it-IT" sz="1600" kern="1200" dirty="0"/>
                <a:t>3</a:t>
              </a:r>
            </a:p>
          </p:txBody>
        </p:sp>
      </p:grpSp>
      <p:sp>
        <p:nvSpPr>
          <p:cNvPr id="28" name="CasellaDiTesto 27"/>
          <p:cNvSpPr txBox="1"/>
          <p:nvPr/>
        </p:nvSpPr>
        <p:spPr>
          <a:xfrm>
            <a:off x="6770808" y="4446637"/>
            <a:ext cx="2733088" cy="954107"/>
          </a:xfrm>
          <a:prstGeom prst="rect">
            <a:avLst/>
          </a:prstGeom>
          <a:noFill/>
        </p:spPr>
        <p:txBody>
          <a:bodyPr wrap="square" rtlCol="0">
            <a:spAutoFit/>
          </a:bodyPr>
          <a:lstStyle/>
          <a:p>
            <a:pPr lvl="0"/>
            <a:r>
              <a:rPr lang="it-IT" sz="1400" b="1" i="1" dirty="0">
                <a:solidFill>
                  <a:srgbClr val="0070C0"/>
                </a:solidFill>
              </a:rPr>
              <a:t>Velocizzazione del reperimento e della consultazione  delle documentazioni, mediante visori </a:t>
            </a:r>
            <a:r>
              <a:rPr lang="it-IT" sz="1400" b="1" i="1" dirty="0" err="1">
                <a:solidFill>
                  <a:srgbClr val="0070C0"/>
                </a:solidFill>
              </a:rPr>
              <a:t>Hololens</a:t>
            </a:r>
            <a:r>
              <a:rPr lang="it-IT" sz="1400" b="1" i="1" dirty="0">
                <a:solidFill>
                  <a:srgbClr val="0070C0"/>
                </a:solidFill>
              </a:rPr>
              <a:t> 2 della Microsoft</a:t>
            </a:r>
            <a:endParaRPr lang="it-IT" sz="1400" dirty="0">
              <a:solidFill>
                <a:srgbClr val="0070C0"/>
              </a:solidFill>
            </a:endParaRPr>
          </a:p>
        </p:txBody>
      </p:sp>
      <p:grpSp>
        <p:nvGrpSpPr>
          <p:cNvPr id="29" name="Gruppo 28"/>
          <p:cNvGrpSpPr/>
          <p:nvPr/>
        </p:nvGrpSpPr>
        <p:grpSpPr>
          <a:xfrm>
            <a:off x="6138813" y="5670773"/>
            <a:ext cx="591294" cy="520595"/>
            <a:chOff x="3983489" y="9154"/>
            <a:chExt cx="591294" cy="520595"/>
          </a:xfrm>
        </p:grpSpPr>
        <p:sp>
          <p:nvSpPr>
            <p:cNvPr id="30" name="Rettangolo arrotondato 29"/>
            <p:cNvSpPr/>
            <p:nvPr/>
          </p:nvSpPr>
          <p:spPr>
            <a:xfrm>
              <a:off x="3983489" y="9154"/>
              <a:ext cx="591294" cy="5205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ettangolo 30"/>
            <p:cNvSpPr/>
            <p:nvPr/>
          </p:nvSpPr>
          <p:spPr>
            <a:xfrm>
              <a:off x="4008902" y="34567"/>
              <a:ext cx="540468" cy="4697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it-IT" sz="1600" kern="1200" dirty="0"/>
                <a:t>4</a:t>
              </a:r>
            </a:p>
          </p:txBody>
        </p:sp>
      </p:grpSp>
      <p:sp>
        <p:nvSpPr>
          <p:cNvPr id="32" name="CasellaDiTesto 31"/>
          <p:cNvSpPr txBox="1"/>
          <p:nvPr/>
        </p:nvSpPr>
        <p:spPr>
          <a:xfrm>
            <a:off x="6792342" y="5670407"/>
            <a:ext cx="2731302" cy="954107"/>
          </a:xfrm>
          <a:prstGeom prst="rect">
            <a:avLst/>
          </a:prstGeom>
          <a:noFill/>
        </p:spPr>
        <p:txBody>
          <a:bodyPr wrap="square" rtlCol="0">
            <a:spAutoFit/>
          </a:bodyPr>
          <a:lstStyle/>
          <a:p>
            <a:r>
              <a:rPr lang="it-IT" sz="1400" b="1" i="1" dirty="0">
                <a:solidFill>
                  <a:srgbClr val="0070C0"/>
                </a:solidFill>
              </a:rPr>
              <a:t>Semplificazione ed ottimizzazione delle procedure di installazione, manutenzione e riparazione</a:t>
            </a:r>
            <a:endParaRPr lang="it-IT" sz="1400" dirty="0">
              <a:solidFill>
                <a:srgbClr val="0070C0"/>
              </a:solidFill>
            </a:endParaRPr>
          </a:p>
          <a:p>
            <a:pPr lvl="0"/>
            <a:endParaRPr lang="it-IT" sz="1400" dirty="0">
              <a:solidFill>
                <a:srgbClr val="0070C0"/>
              </a:solidFill>
            </a:endParaRPr>
          </a:p>
        </p:txBody>
      </p:sp>
    </p:spTree>
    <p:extLst>
      <p:ext uri="{BB962C8B-B14F-4D97-AF65-F5344CB8AC3E}">
        <p14:creationId xmlns:p14="http://schemas.microsoft.com/office/powerpoint/2010/main" val="98716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3"/>
          <p:cNvSpPr txBox="1">
            <a:spLocks/>
          </p:cNvSpPr>
          <p:nvPr>
            <p:custDataLst>
              <p:tags r:id="rId1"/>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17</a:t>
            </a:r>
          </a:p>
        </p:txBody>
      </p:sp>
      <p:sp>
        <p:nvSpPr>
          <p:cNvPr id="10" name="Title 1"/>
          <p:cNvSpPr txBox="1">
            <a:spLocks/>
          </p:cNvSpPr>
          <p:nvPr>
            <p:custDataLst>
              <p:tags r:id="rId2"/>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11" name="Immagin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Gruppo 12"/>
          <p:cNvGrpSpPr/>
          <p:nvPr/>
        </p:nvGrpSpPr>
        <p:grpSpPr>
          <a:xfrm>
            <a:off x="450181" y="1278285"/>
            <a:ext cx="8997784" cy="636480"/>
            <a:chOff x="0" y="323286"/>
            <a:chExt cx="7344816" cy="636480"/>
          </a:xfrm>
        </p:grpSpPr>
        <p:sp>
          <p:nvSpPr>
            <p:cNvPr id="14" name="Rettangolo arrotondato 13"/>
            <p:cNvSpPr/>
            <p:nvPr/>
          </p:nvSpPr>
          <p:spPr>
            <a:xfrm>
              <a:off x="0" y="323286"/>
              <a:ext cx="7344816"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ttangolo 14"/>
            <p:cNvSpPr/>
            <p:nvPr/>
          </p:nvSpPr>
          <p:spPr>
            <a:xfrm>
              <a:off x="31070" y="354356"/>
              <a:ext cx="7282676" cy="57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it-IT" sz="1800" b="1" i="1" kern="1200" dirty="0"/>
                <a:t>3.2 Modulo di </a:t>
              </a:r>
              <a:r>
                <a:rPr lang="it-IT" sz="1800" b="1" i="1" kern="1200" dirty="0" err="1"/>
                <a:t>Augmented</a:t>
              </a:r>
              <a:r>
                <a:rPr lang="it-IT" sz="1800" b="1" i="1" kern="1200" dirty="0"/>
                <a:t> Reality (AR): Video di utilizzo Visore </a:t>
              </a:r>
              <a:r>
                <a:rPr lang="it-IT" sz="1800" b="1" i="1" kern="1200" dirty="0" err="1"/>
                <a:t>Hololens</a:t>
              </a:r>
              <a:r>
                <a:rPr lang="it-IT" sz="1800" b="1" i="1" kern="1200" dirty="0"/>
                <a:t> con Compressore</a:t>
              </a:r>
              <a:endParaRPr lang="it-IT" sz="1800" kern="1200" dirty="0"/>
            </a:p>
          </p:txBody>
        </p:sp>
      </p:grpSp>
      <p:pic>
        <p:nvPicPr>
          <p:cNvPr id="3" name="vireco_hololens">
            <a:hlinkClick r:id="" action="ppaction://media"/>
            <a:extLst>
              <a:ext uri="{FF2B5EF4-FFF2-40B4-BE49-F238E27FC236}">
                <a16:creationId xmlns:a16="http://schemas.microsoft.com/office/drawing/2014/main" id="{E30D8BE8-8A0D-45D7-A5E8-F7F49129902F}"/>
              </a:ext>
            </a:extLst>
          </p:cNvPr>
          <p:cNvPicPr>
            <a:picLocks noChangeAspect="1"/>
          </p:cNvPicPr>
          <p:nvPr>
            <a:videoFile r:link="rId4"/>
            <p:extLst>
              <p:ext uri="{DAA4B4D4-6D71-4841-9C94-3DE7FCFB9230}">
                <p14:media xmlns:p14="http://schemas.microsoft.com/office/powerpoint/2010/main" r:link="rId3"/>
              </p:ext>
            </p:extLst>
          </p:nvPr>
        </p:nvPicPr>
        <p:blipFill>
          <a:blip r:embed="rId8"/>
          <a:stretch>
            <a:fillRect/>
          </a:stretch>
        </p:blipFill>
        <p:spPr>
          <a:xfrm>
            <a:off x="882229" y="1956862"/>
            <a:ext cx="8259085" cy="4645989"/>
          </a:xfrm>
          <a:prstGeom prst="rect">
            <a:avLst/>
          </a:prstGeom>
        </p:spPr>
      </p:pic>
    </p:spTree>
    <p:extLst>
      <p:ext uri="{BB962C8B-B14F-4D97-AF65-F5344CB8AC3E}">
        <p14:creationId xmlns:p14="http://schemas.microsoft.com/office/powerpoint/2010/main" val="242440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custDataLst>
              <p:tags r:id="rId1"/>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7" name="Segnaposto numero diapositiva 3"/>
          <p:cNvSpPr txBox="1">
            <a:spLocks/>
          </p:cNvSpPr>
          <p:nvPr>
            <p:custDataLst>
              <p:tags r:id="rId2"/>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18</a:t>
            </a:r>
          </a:p>
        </p:txBody>
      </p:sp>
      <p:grpSp>
        <p:nvGrpSpPr>
          <p:cNvPr id="8" name="Gruppo 7"/>
          <p:cNvGrpSpPr/>
          <p:nvPr/>
        </p:nvGrpSpPr>
        <p:grpSpPr>
          <a:xfrm>
            <a:off x="3601996" y="1638325"/>
            <a:ext cx="5671646" cy="4104456"/>
            <a:chOff x="3190301" y="328611"/>
            <a:chExt cx="5671646" cy="4047972"/>
          </a:xfrm>
        </p:grpSpPr>
        <p:sp>
          <p:nvSpPr>
            <p:cNvPr id="9" name="Rettangolo con angoli arrotondati sullo stesso lato 8"/>
            <p:cNvSpPr/>
            <p:nvPr/>
          </p:nvSpPr>
          <p:spPr>
            <a:xfrm rot="5400000">
              <a:off x="4002138" y="-483226"/>
              <a:ext cx="4047972" cy="5671646"/>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Rettangolo 9"/>
            <p:cNvSpPr/>
            <p:nvPr/>
          </p:nvSpPr>
          <p:spPr>
            <a:xfrm>
              <a:off x="3190302" y="399628"/>
              <a:ext cx="5481737" cy="39059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it-IT" sz="1600" b="1" i="1" kern="1200" dirty="0">
                  <a:solidFill>
                    <a:srgbClr val="0070C0"/>
                  </a:solidFill>
                  <a:effectLst>
                    <a:outerShdw blurRad="38100" dist="38100" dir="2700000" algn="tl">
                      <a:srgbClr val="000000">
                        <a:alpha val="43137"/>
                      </a:srgbClr>
                    </a:outerShdw>
                  </a:effectLst>
                </a:rPr>
                <a:t>Scelte Strategiche</a:t>
              </a:r>
              <a:br>
                <a:rPr lang="it-IT" sz="1600" b="1" i="1" kern="1200" dirty="0">
                  <a:solidFill>
                    <a:srgbClr val="0070C0"/>
                  </a:solidFill>
                </a:rPr>
              </a:br>
              <a:r>
                <a:rPr lang="it-IT" sz="1600" b="1" i="1" kern="1200" dirty="0">
                  <a:solidFill>
                    <a:srgbClr val="0070C0"/>
                  </a:solidFill>
                </a:rPr>
                <a:t>Si era deciso di utilizzare i visori di più recente generazione </a:t>
              </a:r>
              <a:r>
                <a:rPr lang="it-IT" sz="1600" b="1" i="1" kern="1200" dirty="0" err="1">
                  <a:solidFill>
                    <a:srgbClr val="0070C0"/>
                  </a:solidFill>
                </a:rPr>
                <a:t>Hololens</a:t>
              </a:r>
              <a:r>
                <a:rPr lang="it-IT" sz="1600" b="1" i="1" kern="1200" dirty="0">
                  <a:solidFill>
                    <a:srgbClr val="0070C0"/>
                  </a:solidFill>
                </a:rPr>
                <a:t> 2 della Microsoft.</a:t>
              </a:r>
              <a:br>
                <a:rPr lang="it-IT" sz="1600" b="1" i="1" kern="1200" dirty="0">
                  <a:solidFill>
                    <a:srgbClr val="0070C0"/>
                  </a:solidFill>
                </a:rPr>
              </a:br>
              <a:r>
                <a:rPr lang="it-IT" sz="1600" b="1" i="1" kern="1200" dirty="0">
                  <a:solidFill>
                    <a:srgbClr val="0070C0"/>
                  </a:solidFill>
                </a:rPr>
                <a:t>Tuttavia, poiché Microsoft ha ritardato oltre ogni previsione la loro uscita sul mercato, abbiamo infine deciso di utilizzare i visori </a:t>
              </a:r>
              <a:r>
                <a:rPr lang="it-IT" sz="1600" b="1" i="1" kern="1200" dirty="0" err="1">
                  <a:solidFill>
                    <a:srgbClr val="0070C0"/>
                  </a:solidFill>
                </a:rPr>
                <a:t>Hololens</a:t>
              </a:r>
              <a:r>
                <a:rPr lang="it-IT" sz="1600" b="1" i="1" kern="1200" dirty="0">
                  <a:solidFill>
                    <a:srgbClr val="0070C0"/>
                  </a:solidFill>
                </a:rPr>
                <a:t> della generazione disponibile sul mercato, che forniscono comunque prestazioni lusinghiere. </a:t>
              </a:r>
              <a:endParaRPr lang="it-IT" sz="1600" kern="1200" dirty="0">
                <a:solidFill>
                  <a:srgbClr val="0070C0"/>
                </a:solidFill>
              </a:endParaRPr>
            </a:p>
            <a:p>
              <a:pPr marL="171450" lvl="1" indent="-171450" algn="l" defTabSz="711200" rtl="0">
                <a:lnSpc>
                  <a:spcPct val="90000"/>
                </a:lnSpc>
                <a:spcBef>
                  <a:spcPct val="0"/>
                </a:spcBef>
                <a:spcAft>
                  <a:spcPct val="15000"/>
                </a:spcAft>
                <a:buChar char="••"/>
              </a:pPr>
              <a:r>
                <a:rPr lang="it-IT" sz="1600" b="1" i="1" kern="1200" dirty="0">
                  <a:solidFill>
                    <a:srgbClr val="0070C0"/>
                  </a:solidFill>
                  <a:effectLst>
                    <a:outerShdw blurRad="38100" dist="38100" dir="2700000" algn="tl">
                      <a:srgbClr val="000000">
                        <a:alpha val="43137"/>
                      </a:srgbClr>
                    </a:outerShdw>
                  </a:effectLst>
                </a:rPr>
                <a:t>Lavorazioni</a:t>
              </a:r>
              <a:br>
                <a:rPr lang="it-IT" sz="1600" b="1" i="1" kern="1200" dirty="0">
                  <a:solidFill>
                    <a:srgbClr val="0070C0"/>
                  </a:solidFill>
                </a:rPr>
              </a:br>
              <a:r>
                <a:rPr lang="it-IT" sz="1600" b="1" i="1" dirty="0">
                  <a:solidFill>
                    <a:srgbClr val="0070C0"/>
                  </a:solidFill>
                </a:rPr>
                <a:t>In accordo con le indicazioni dei consulenti coinvolti nel progetto, sono state eseguite tutte le lavorazioni di predisposizione e generazione delle documentazioni di ambito ATD, oltre che alla realizzazione dell’applicativo di ambito AR (sia su </a:t>
              </a:r>
              <a:r>
                <a:rPr lang="it-IT" sz="1600" b="1" i="1" dirty="0" err="1">
                  <a:solidFill>
                    <a:srgbClr val="0070C0"/>
                  </a:solidFill>
                </a:rPr>
                <a:t>tablet</a:t>
              </a:r>
              <a:r>
                <a:rPr lang="it-IT" sz="1600" b="1" i="1" dirty="0">
                  <a:solidFill>
                    <a:srgbClr val="0070C0"/>
                  </a:solidFill>
                </a:rPr>
                <a:t> che su visore).</a:t>
              </a:r>
              <a:endParaRPr lang="it-IT" sz="1600" kern="1200" dirty="0">
                <a:solidFill>
                  <a:srgbClr val="0070C0"/>
                </a:solidFill>
              </a:endParaRPr>
            </a:p>
            <a:p>
              <a:pPr marL="171450" lvl="1" indent="-171450" defTabSz="711200">
                <a:lnSpc>
                  <a:spcPct val="90000"/>
                </a:lnSpc>
                <a:spcBef>
                  <a:spcPct val="0"/>
                </a:spcBef>
                <a:spcAft>
                  <a:spcPct val="15000"/>
                </a:spcAft>
                <a:buChar char="••"/>
              </a:pPr>
              <a:r>
                <a:rPr lang="it-IT" sz="1600" b="1" i="1" kern="1200" dirty="0">
                  <a:solidFill>
                    <a:srgbClr val="0070C0"/>
                  </a:solidFill>
                  <a:effectLst>
                    <a:outerShdw blurRad="38100" dist="38100" dir="2700000" algn="tl">
                      <a:srgbClr val="000000">
                        <a:alpha val="43137"/>
                      </a:srgbClr>
                    </a:outerShdw>
                  </a:effectLst>
                </a:rPr>
                <a:t>Criticità</a:t>
              </a:r>
              <a:br>
                <a:rPr lang="it-IT" sz="1600" b="1" i="1" dirty="0">
                  <a:solidFill>
                    <a:srgbClr val="0070C0"/>
                  </a:solidFill>
                </a:rPr>
              </a:br>
              <a:r>
                <a:rPr lang="it-IT" sz="1600" b="1" i="1" dirty="0">
                  <a:solidFill>
                    <a:srgbClr val="0070C0"/>
                  </a:solidFill>
                </a:rPr>
                <a:t>Le indicazioni dei consulenti hanno segnalato la necessità di acquisire alcune licenze di sviluppo, inizialmente non previste.</a:t>
              </a:r>
              <a:endParaRPr lang="it-IT" sz="1600" kern="1200" dirty="0">
                <a:solidFill>
                  <a:srgbClr val="0070C0"/>
                </a:solidFill>
              </a:endParaRPr>
            </a:p>
          </p:txBody>
        </p:sp>
      </p:grpSp>
      <p:grpSp>
        <p:nvGrpSpPr>
          <p:cNvPr id="11" name="Gruppo 10"/>
          <p:cNvGrpSpPr/>
          <p:nvPr/>
        </p:nvGrpSpPr>
        <p:grpSpPr>
          <a:xfrm>
            <a:off x="411696" y="1196251"/>
            <a:ext cx="3190301" cy="4862870"/>
            <a:chOff x="0" y="0"/>
            <a:chExt cx="3190301" cy="4862870"/>
          </a:xfrm>
        </p:grpSpPr>
        <p:sp>
          <p:nvSpPr>
            <p:cNvPr id="12" name="Rettangolo arrotondato 11"/>
            <p:cNvSpPr/>
            <p:nvPr/>
          </p:nvSpPr>
          <p:spPr>
            <a:xfrm>
              <a:off x="0" y="0"/>
              <a:ext cx="3190301" cy="486287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ttangolo 12"/>
            <p:cNvSpPr/>
            <p:nvPr/>
          </p:nvSpPr>
          <p:spPr>
            <a:xfrm>
              <a:off x="155738" y="155738"/>
              <a:ext cx="2878825" cy="45513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it-IT" sz="2000" b="1" i="1" kern="1200" dirty="0"/>
                <a:t>Scelte Strategiche e Progettuali, Lavorazioni e Criticità Incontrate </a:t>
              </a:r>
              <a:r>
                <a:rPr lang="it-IT" sz="2000" b="1" i="1" dirty="0"/>
                <a:t>per i </a:t>
              </a:r>
              <a:r>
                <a:rPr lang="it-IT" sz="2000" b="1" i="1" u="sng" dirty="0"/>
                <a:t>Moduli di Documentazione «industria 4.0»</a:t>
              </a:r>
            </a:p>
            <a:p>
              <a:pPr lvl="0" algn="ctr" defTabSz="889000" rtl="0">
                <a:lnSpc>
                  <a:spcPct val="90000"/>
                </a:lnSpc>
                <a:spcBef>
                  <a:spcPct val="0"/>
                </a:spcBef>
                <a:spcAft>
                  <a:spcPct val="35000"/>
                </a:spcAft>
              </a:pPr>
              <a:endParaRPr lang="it-IT" sz="2000" b="1" i="1" u="sng" kern="1200" dirty="0"/>
            </a:p>
            <a:p>
              <a:pPr lvl="0" algn="ctr" defTabSz="889000" rtl="0">
                <a:lnSpc>
                  <a:spcPct val="90000"/>
                </a:lnSpc>
                <a:spcBef>
                  <a:spcPct val="0"/>
                </a:spcBef>
                <a:spcAft>
                  <a:spcPct val="35000"/>
                </a:spcAft>
              </a:pPr>
              <a:endParaRPr lang="it-IT" sz="2000" b="1" i="1" u="sng" kern="1200" dirty="0"/>
            </a:p>
            <a:p>
              <a:pPr lvl="0" algn="ctr" defTabSz="889000" rtl="0">
                <a:lnSpc>
                  <a:spcPct val="90000"/>
                </a:lnSpc>
                <a:spcBef>
                  <a:spcPct val="0"/>
                </a:spcBef>
                <a:spcAft>
                  <a:spcPct val="35000"/>
                </a:spcAft>
              </a:pPr>
              <a:endParaRPr lang="it-IT" sz="2000" u="sng" kern="1200" dirty="0"/>
            </a:p>
          </p:txBody>
        </p:sp>
      </p:grpSp>
      <p:sp>
        <p:nvSpPr>
          <p:cNvPr id="14" name="Ovale 13"/>
          <p:cNvSpPr/>
          <p:nvPr/>
        </p:nvSpPr>
        <p:spPr>
          <a:xfrm>
            <a:off x="1666768" y="4581908"/>
            <a:ext cx="648072"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effectLst>
                  <a:outerShdw blurRad="38100" dist="38100" dir="2700000" algn="tl">
                    <a:srgbClr val="000000">
                      <a:alpha val="43137"/>
                    </a:srgbClr>
                  </a:outerShdw>
                </a:effectLst>
              </a:rPr>
              <a:t>4</a:t>
            </a:r>
          </a:p>
        </p:txBody>
      </p:sp>
    </p:spTree>
    <p:extLst>
      <p:ext uri="{BB962C8B-B14F-4D97-AF65-F5344CB8AC3E}">
        <p14:creationId xmlns:p14="http://schemas.microsoft.com/office/powerpoint/2010/main" val="2924181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06165" y="1350293"/>
            <a:ext cx="9022498" cy="2893100"/>
          </a:xfrm>
          <a:prstGeom prst="rect">
            <a:avLst/>
          </a:prstGeom>
          <a:noFill/>
        </p:spPr>
        <p:txBody>
          <a:bodyPr wrap="square" rtlCol="0">
            <a:spAutoFit/>
          </a:bodyPr>
          <a:lstStyle/>
          <a:p>
            <a:pPr algn="ctr"/>
            <a:endParaRPr lang="en-US" sz="2000" i="1" dirty="0">
              <a:solidFill>
                <a:schemeClr val="accent1"/>
              </a:solidFill>
              <a:effectLst>
                <a:outerShdw blurRad="38100" dist="38100" dir="2700000" algn="tl">
                  <a:srgbClr val="000000">
                    <a:alpha val="43137"/>
                  </a:srgbClr>
                </a:outerShdw>
              </a:effectLst>
            </a:endParaRPr>
          </a:p>
          <a:p>
            <a:pPr algn="ctr"/>
            <a:endParaRPr lang="en-US" sz="2000" i="1" dirty="0">
              <a:solidFill>
                <a:schemeClr val="accent1"/>
              </a:solidFill>
              <a:effectLst>
                <a:outerShdw blurRad="38100" dist="38100" dir="2700000" algn="tl">
                  <a:srgbClr val="000000">
                    <a:alpha val="43137"/>
                  </a:srgbClr>
                </a:outerShdw>
              </a:effectLst>
            </a:endParaRPr>
          </a:p>
          <a:p>
            <a:pPr algn="ctr"/>
            <a:endParaRPr lang="en-US" sz="1500" i="1" dirty="0">
              <a:solidFill>
                <a:schemeClr val="accent1"/>
              </a:solidFill>
              <a:effectLst>
                <a:outerShdw blurRad="38100" dist="38100" dir="2700000" algn="tl">
                  <a:srgbClr val="000000">
                    <a:alpha val="43137"/>
                  </a:srgbClr>
                </a:outerShdw>
              </a:effectLst>
            </a:endParaRPr>
          </a:p>
          <a:p>
            <a:pPr algn="ctr"/>
            <a:r>
              <a:rPr lang="en-US" sz="2800" i="1" dirty="0">
                <a:solidFill>
                  <a:schemeClr val="accent1"/>
                </a:solidFill>
                <a:effectLst>
                  <a:outerShdw blurRad="38100" dist="38100" dir="2700000" algn="tl">
                    <a:srgbClr val="000000">
                      <a:alpha val="43137"/>
                    </a:srgbClr>
                  </a:outerShdw>
                </a:effectLst>
              </a:rPr>
              <a:t>FOCUS SULLE ATTIVITA’ EFFETTUATE DA</a:t>
            </a:r>
          </a:p>
          <a:p>
            <a:pPr algn="ctr"/>
            <a:endParaRPr lang="en-US" sz="2400" i="1" dirty="0">
              <a:solidFill>
                <a:schemeClr val="accent2"/>
              </a:solidFill>
              <a:effectLst>
                <a:outerShdw blurRad="38100" dist="38100" dir="2700000" algn="tl">
                  <a:srgbClr val="000000">
                    <a:alpha val="43137"/>
                  </a:srgbClr>
                </a:outerShdw>
              </a:effectLst>
            </a:endParaRPr>
          </a:p>
          <a:p>
            <a:pPr algn="ctr"/>
            <a:endParaRPr lang="en-US" sz="1500" i="1" dirty="0">
              <a:solidFill>
                <a:schemeClr val="accent1"/>
              </a:solidFill>
              <a:effectLst>
                <a:outerShdw blurRad="38100" dist="38100" dir="2700000" algn="tl">
                  <a:srgbClr val="000000">
                    <a:alpha val="43137"/>
                  </a:srgbClr>
                </a:outerShdw>
              </a:effectLst>
            </a:endParaRPr>
          </a:p>
          <a:p>
            <a:pPr algn="ctr"/>
            <a:endParaRPr lang="en-US" sz="1500" i="1" dirty="0">
              <a:solidFill>
                <a:schemeClr val="accent1"/>
              </a:solidFill>
              <a:effectLst>
                <a:outerShdw blurRad="38100" dist="38100" dir="2700000" algn="tl">
                  <a:srgbClr val="000000">
                    <a:alpha val="43137"/>
                  </a:srgbClr>
                </a:outerShdw>
              </a:effectLst>
            </a:endParaRPr>
          </a:p>
          <a:p>
            <a:pPr algn="ctr"/>
            <a:endParaRPr lang="en-US" sz="1500" i="1" dirty="0">
              <a:solidFill>
                <a:schemeClr val="accent1"/>
              </a:solidFill>
              <a:effectLst>
                <a:outerShdw blurRad="38100" dist="38100" dir="2700000" algn="tl">
                  <a:srgbClr val="000000">
                    <a:alpha val="43137"/>
                  </a:srgbClr>
                </a:outerShdw>
              </a:effectLst>
            </a:endParaRPr>
          </a:p>
          <a:p>
            <a:pPr algn="ctr"/>
            <a:endParaRPr lang="en-US" sz="1500" i="1" dirty="0">
              <a:solidFill>
                <a:schemeClr val="accent1"/>
              </a:solidFill>
              <a:effectLst>
                <a:outerShdw blurRad="38100" dist="38100" dir="2700000" algn="tl">
                  <a:srgbClr val="000000">
                    <a:alpha val="43137"/>
                  </a:srgbClr>
                </a:outerShdw>
              </a:effectLst>
            </a:endParaRPr>
          </a:p>
          <a:p>
            <a:pPr algn="ctr"/>
            <a:endParaRPr lang="en-US" sz="1500" i="1" dirty="0">
              <a:solidFill>
                <a:schemeClr val="accent1"/>
              </a:solidFill>
              <a:effectLst>
                <a:outerShdw blurRad="38100" dist="38100" dir="2700000" algn="tl">
                  <a:srgbClr val="000000">
                    <a:alpha val="43137"/>
                  </a:srgbClr>
                </a:outerShdw>
              </a:effectLst>
            </a:endParaRPr>
          </a:p>
        </p:txBody>
      </p:sp>
      <p:pic>
        <p:nvPicPr>
          <p:cNvPr id="7" name="Immagine 6"/>
          <p:cNvPicPr>
            <a:picLocks noChangeAspect="1"/>
          </p:cNvPicPr>
          <p:nvPr/>
        </p:nvPicPr>
        <p:blipFill>
          <a:blip r:embed="rId4"/>
          <a:stretch>
            <a:fillRect/>
          </a:stretch>
        </p:blipFill>
        <p:spPr>
          <a:xfrm>
            <a:off x="2970461" y="3556155"/>
            <a:ext cx="3464241" cy="1374476"/>
          </a:xfrm>
          <a:prstGeom prst="rect">
            <a:avLst/>
          </a:prstGeom>
        </p:spPr>
      </p:pic>
      <p:sp>
        <p:nvSpPr>
          <p:cNvPr id="8" name="Segnaposto numero diapositiva 3"/>
          <p:cNvSpPr txBox="1">
            <a:spLocks/>
          </p:cNvSpPr>
          <p:nvPr>
            <p:custDataLst>
              <p:tags r:id="rId1"/>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fld id="{27339E25-DCDF-4E03-90D5-DC679D934395}" type="slidenum">
              <a:rPr lang="en-US" sz="900" smtClean="0">
                <a:solidFill>
                  <a:prstClr val="white"/>
                </a:solidFill>
              </a:rPr>
              <a:pPr>
                <a:defRPr/>
              </a:pPr>
              <a:t>2</a:t>
            </a:fld>
            <a:endParaRPr lang="en-US" sz="900" dirty="0">
              <a:solidFill>
                <a:prstClr val="white"/>
              </a:solidFill>
            </a:endParaRPr>
          </a:p>
        </p:txBody>
      </p:sp>
      <p:sp>
        <p:nvSpPr>
          <p:cNvPr id="10" name="Title 1"/>
          <p:cNvSpPr txBox="1">
            <a:spLocks/>
          </p:cNvSpPr>
          <p:nvPr>
            <p:custDataLst>
              <p:tags r:id="rId2"/>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55939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custDataLst>
              <p:tags r:id="rId1"/>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7" name="Segnaposto numero diapositiva 3"/>
          <p:cNvSpPr txBox="1">
            <a:spLocks/>
          </p:cNvSpPr>
          <p:nvPr>
            <p:custDataLst>
              <p:tags r:id="rId2"/>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19</a:t>
            </a:r>
          </a:p>
        </p:txBody>
      </p:sp>
      <p:grpSp>
        <p:nvGrpSpPr>
          <p:cNvPr id="11" name="Gruppo 10"/>
          <p:cNvGrpSpPr/>
          <p:nvPr/>
        </p:nvGrpSpPr>
        <p:grpSpPr>
          <a:xfrm>
            <a:off x="411696" y="1196251"/>
            <a:ext cx="3190301" cy="4862870"/>
            <a:chOff x="0" y="0"/>
            <a:chExt cx="3190301" cy="4862870"/>
          </a:xfrm>
        </p:grpSpPr>
        <p:sp>
          <p:nvSpPr>
            <p:cNvPr id="12" name="Rettangolo arrotondato 11"/>
            <p:cNvSpPr/>
            <p:nvPr/>
          </p:nvSpPr>
          <p:spPr>
            <a:xfrm>
              <a:off x="0" y="0"/>
              <a:ext cx="3190301" cy="4862870"/>
            </a:xfrm>
            <a:prstGeom prst="roundRect">
              <a:avLst/>
            </a:prstGeom>
            <a:solidFill>
              <a:srgbClr val="002D8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ttangolo 12"/>
            <p:cNvSpPr/>
            <p:nvPr/>
          </p:nvSpPr>
          <p:spPr>
            <a:xfrm>
              <a:off x="155738" y="155738"/>
              <a:ext cx="2878825" cy="45513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endParaRPr lang="it-IT" sz="2000" b="1" i="1" kern="1200" dirty="0"/>
            </a:p>
            <a:p>
              <a:pPr lvl="0" algn="ctr" defTabSz="889000" rtl="0">
                <a:lnSpc>
                  <a:spcPct val="90000"/>
                </a:lnSpc>
                <a:spcBef>
                  <a:spcPct val="0"/>
                </a:spcBef>
                <a:spcAft>
                  <a:spcPct val="35000"/>
                </a:spcAft>
              </a:pPr>
              <a:r>
                <a:rPr lang="it-IT" sz="2000" b="1" i="1" kern="1200" dirty="0"/>
                <a:t>Contenuti innovativi</a:t>
              </a:r>
              <a:br>
                <a:rPr lang="it-IT" sz="2000" b="1" i="1" kern="1200" dirty="0"/>
              </a:br>
              <a:r>
                <a:rPr lang="it-IT" sz="2000" b="1" i="1" kern="1200" dirty="0"/>
                <a:t>in ambito</a:t>
              </a:r>
              <a:br>
                <a:rPr lang="it-IT" sz="2000" b="1" i="1" kern="1200" dirty="0"/>
              </a:br>
              <a:r>
                <a:rPr lang="it-IT" sz="2000" b="1" i="1" u="sng" kern="1200" dirty="0"/>
                <a:t>Documentazione</a:t>
              </a:r>
              <a:br>
                <a:rPr lang="it-IT" sz="2000" b="1" i="1" u="sng" kern="1200" dirty="0"/>
              </a:br>
              <a:r>
                <a:rPr lang="it-IT" sz="2000" b="1" i="1" u="sng" kern="1200" dirty="0"/>
                <a:t>«Industria 4.0»</a:t>
              </a:r>
            </a:p>
            <a:p>
              <a:pPr lvl="0" algn="ctr" defTabSz="889000" rtl="0">
                <a:lnSpc>
                  <a:spcPct val="90000"/>
                </a:lnSpc>
                <a:spcBef>
                  <a:spcPct val="0"/>
                </a:spcBef>
                <a:spcAft>
                  <a:spcPct val="35000"/>
                </a:spcAft>
              </a:pPr>
              <a:endParaRPr lang="it-IT" sz="2000" b="1" i="1" u="sng" dirty="0"/>
            </a:p>
            <a:p>
              <a:pPr lvl="0" algn="ctr" defTabSz="889000" rtl="0">
                <a:lnSpc>
                  <a:spcPct val="90000"/>
                </a:lnSpc>
                <a:spcBef>
                  <a:spcPct val="0"/>
                </a:spcBef>
                <a:spcAft>
                  <a:spcPct val="35000"/>
                </a:spcAft>
              </a:pPr>
              <a:endParaRPr lang="it-IT" sz="2000" b="1" i="1" u="sng" dirty="0"/>
            </a:p>
            <a:p>
              <a:pPr lvl="0" algn="ctr" defTabSz="889000" rtl="0">
                <a:lnSpc>
                  <a:spcPct val="90000"/>
                </a:lnSpc>
                <a:spcBef>
                  <a:spcPct val="0"/>
                </a:spcBef>
                <a:spcAft>
                  <a:spcPct val="35000"/>
                </a:spcAft>
              </a:pPr>
              <a:endParaRPr lang="it-IT" sz="2000" b="1" i="1" u="sng" kern="1200" dirty="0"/>
            </a:p>
            <a:p>
              <a:pPr lvl="0" algn="ctr" defTabSz="889000" rtl="0">
                <a:lnSpc>
                  <a:spcPct val="90000"/>
                </a:lnSpc>
                <a:spcBef>
                  <a:spcPct val="0"/>
                </a:spcBef>
                <a:spcAft>
                  <a:spcPct val="35000"/>
                </a:spcAft>
              </a:pPr>
              <a:endParaRPr lang="it-IT" sz="2000" b="1" i="1" u="sng" kern="1200" dirty="0"/>
            </a:p>
            <a:p>
              <a:pPr algn="ctr" defTabSz="889000">
                <a:lnSpc>
                  <a:spcPct val="90000"/>
                </a:lnSpc>
                <a:spcBef>
                  <a:spcPct val="0"/>
                </a:spcBef>
                <a:spcAft>
                  <a:spcPct val="35000"/>
                </a:spcAft>
              </a:pPr>
              <a:r>
                <a:rPr lang="it-IT" sz="2000" b="1" i="1" dirty="0"/>
                <a:t>(1 di 2)</a:t>
              </a:r>
              <a:endParaRPr lang="it-IT" sz="2000" dirty="0"/>
            </a:p>
            <a:p>
              <a:pPr lvl="0" algn="ctr" defTabSz="889000" rtl="0">
                <a:lnSpc>
                  <a:spcPct val="90000"/>
                </a:lnSpc>
                <a:spcBef>
                  <a:spcPct val="0"/>
                </a:spcBef>
                <a:spcAft>
                  <a:spcPct val="35000"/>
                </a:spcAft>
              </a:pPr>
              <a:endParaRPr lang="it-IT" sz="2000" b="1" i="1" u="sng" kern="1200" dirty="0"/>
            </a:p>
            <a:p>
              <a:pPr lvl="0" algn="ctr" defTabSz="889000" rtl="0">
                <a:lnSpc>
                  <a:spcPct val="90000"/>
                </a:lnSpc>
                <a:spcBef>
                  <a:spcPct val="0"/>
                </a:spcBef>
                <a:spcAft>
                  <a:spcPct val="35000"/>
                </a:spcAft>
              </a:pPr>
              <a:endParaRPr lang="it-IT" sz="2000" u="sng" kern="1200" dirty="0"/>
            </a:p>
          </p:txBody>
        </p:sp>
      </p:grpSp>
      <p:sp>
        <p:nvSpPr>
          <p:cNvPr id="14" name="Ovale 13"/>
          <p:cNvSpPr/>
          <p:nvPr/>
        </p:nvSpPr>
        <p:spPr>
          <a:xfrm>
            <a:off x="1682810" y="3510533"/>
            <a:ext cx="648072" cy="648072"/>
          </a:xfrm>
          <a:prstGeom prst="ellipse">
            <a:avLst/>
          </a:prstGeom>
          <a:solidFill>
            <a:srgbClr val="002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effectLst>
                  <a:outerShdw blurRad="38100" dist="38100" dir="2700000" algn="tl">
                    <a:srgbClr val="000000">
                      <a:alpha val="43137"/>
                    </a:srgbClr>
                  </a:outerShdw>
                </a:effectLst>
              </a:rPr>
              <a:t>B</a:t>
            </a:r>
          </a:p>
        </p:txBody>
      </p:sp>
      <p:grpSp>
        <p:nvGrpSpPr>
          <p:cNvPr id="15" name="Gruppo 14"/>
          <p:cNvGrpSpPr/>
          <p:nvPr/>
        </p:nvGrpSpPr>
        <p:grpSpPr>
          <a:xfrm>
            <a:off x="3601997" y="1374176"/>
            <a:ext cx="5671648" cy="4536503"/>
            <a:chOff x="3190302" y="486287"/>
            <a:chExt cx="5671648" cy="3890296"/>
          </a:xfrm>
        </p:grpSpPr>
        <p:sp>
          <p:nvSpPr>
            <p:cNvPr id="16" name="Rettangolo con angoli arrotondati sullo stesso lato 15"/>
            <p:cNvSpPr/>
            <p:nvPr/>
          </p:nvSpPr>
          <p:spPr>
            <a:xfrm rot="5400000">
              <a:off x="4080979" y="-404388"/>
              <a:ext cx="3890296" cy="5671646"/>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ttangolo 16"/>
            <p:cNvSpPr/>
            <p:nvPr/>
          </p:nvSpPr>
          <p:spPr>
            <a:xfrm>
              <a:off x="3190302" y="676195"/>
              <a:ext cx="5481737" cy="35104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30480" rIns="60960" bIns="30480" numCol="1" spcCol="1270" anchor="ctr" anchorCtr="0">
              <a:noAutofit/>
            </a:bodyPr>
            <a:lstStyle/>
            <a:p>
              <a:pPr marL="171450" lvl="1" indent="-171450" algn="just" defTabSz="711200" rtl="0">
                <a:lnSpc>
                  <a:spcPct val="90000"/>
                </a:lnSpc>
                <a:spcBef>
                  <a:spcPct val="0"/>
                </a:spcBef>
                <a:spcAft>
                  <a:spcPct val="15000"/>
                </a:spcAft>
                <a:buChar char="••"/>
              </a:pPr>
              <a:r>
                <a:rPr lang="it-IT" sz="1600" b="1" i="1" kern="1200" dirty="0">
                  <a:solidFill>
                    <a:srgbClr val="0070C0"/>
                  </a:solidFill>
                  <a:effectLst>
                    <a:outerShdw blurRad="38100" dist="38100" dir="2700000" algn="tl">
                      <a:srgbClr val="000000">
                        <a:alpha val="43137"/>
                      </a:srgbClr>
                    </a:outerShdw>
                  </a:effectLst>
                </a:rPr>
                <a:t>Contenuto Innovativo ATD</a:t>
              </a:r>
              <a:r>
                <a:rPr lang="it-IT" sz="1600" i="1" kern="1200" dirty="0">
                  <a:solidFill>
                    <a:srgbClr val="0070C0"/>
                  </a:solidFill>
                  <a:effectLst>
                    <a:outerShdw blurRad="38100" dist="38100" dir="2700000" algn="tl">
                      <a:srgbClr val="000000">
                        <a:alpha val="43137"/>
                      </a:srgbClr>
                    </a:outerShdw>
                  </a:effectLst>
                </a:rPr>
                <a:t>:</a:t>
              </a:r>
              <a:r>
                <a:rPr lang="it-IT" sz="1600" dirty="0">
                  <a:solidFill>
                    <a:srgbClr val="FF0000"/>
                  </a:solidFill>
                </a:rPr>
                <a:t> </a:t>
              </a:r>
              <a:r>
                <a:rPr lang="it-IT" sz="1400" i="1" dirty="0">
                  <a:solidFill>
                    <a:srgbClr val="0070C0"/>
                  </a:solidFill>
                </a:rPr>
                <a:t>il modulo ATD è intrinsecamente innovativo, non sono noti strumenti in grado di garantire una traduzione multilingua automatica chiara e comprensibile. L’innovazione risiede nell’introduzione nel documento delle seguenti caratteristiche</a:t>
              </a:r>
              <a:r>
                <a:rPr lang="it-IT" sz="1600" i="1" dirty="0">
                  <a:solidFill>
                    <a:srgbClr val="0070C0"/>
                  </a:solidFill>
                </a:rPr>
                <a:t>:</a:t>
              </a:r>
            </a:p>
            <a:p>
              <a:pPr marL="171450" lvl="0" indent="-171450">
                <a:buFont typeface="Arial" panose="020B0604020202020204" pitchFamily="34" charset="0"/>
                <a:buChar char="•"/>
              </a:pPr>
              <a:r>
                <a:rPr lang="it-IT" sz="1200" b="1" i="1" u="sng" dirty="0">
                  <a:solidFill>
                    <a:srgbClr val="0070C0"/>
                  </a:solidFill>
                </a:rPr>
                <a:t>Scrittura strutturata</a:t>
              </a:r>
              <a:r>
                <a:rPr lang="it-IT" sz="1200" i="1" dirty="0">
                  <a:solidFill>
                    <a:srgbClr val="0070C0"/>
                  </a:solidFill>
                </a:rPr>
                <a:t>: le informazioni tecniche, non sono redatte in un blocco unico ma sono suddivise in singole unità informative (</a:t>
              </a:r>
              <a:r>
                <a:rPr lang="it-IT" sz="1200" i="1" dirty="0" err="1">
                  <a:solidFill>
                    <a:srgbClr val="0070C0"/>
                  </a:solidFill>
                </a:rPr>
                <a:t>chunk</a:t>
              </a:r>
              <a:r>
                <a:rPr lang="it-IT" sz="1200" i="1" dirty="0">
                  <a:solidFill>
                    <a:srgbClr val="0070C0"/>
                  </a:solidFill>
                </a:rPr>
                <a:t>); ciò consente: </a:t>
              </a:r>
            </a:p>
            <a:p>
              <a:pPr marL="644570" lvl="1" indent="-171450">
                <a:buFont typeface="Arial" panose="020B0604020202020204" pitchFamily="34" charset="0"/>
                <a:buChar char="•"/>
              </a:pPr>
              <a:r>
                <a:rPr lang="it-IT" sz="1200" i="1" dirty="0">
                  <a:solidFill>
                    <a:srgbClr val="0070C0"/>
                  </a:solidFill>
                </a:rPr>
                <a:t> riusabilità dei contenuti </a:t>
              </a:r>
            </a:p>
            <a:p>
              <a:pPr marL="644570" lvl="1" indent="-171450">
                <a:buFont typeface="Arial" panose="020B0604020202020204" pitchFamily="34" charset="0"/>
                <a:buChar char="•"/>
              </a:pPr>
              <a:r>
                <a:rPr lang="it-IT" sz="1200" i="1" dirty="0">
                  <a:solidFill>
                    <a:srgbClr val="0070C0"/>
                  </a:solidFill>
                </a:rPr>
                <a:t>facile aggiornamento, anche in tempo reale.</a:t>
              </a:r>
            </a:p>
            <a:p>
              <a:pPr marL="171450" lvl="0" indent="-171450">
                <a:buFont typeface="Arial" panose="020B0604020202020204" pitchFamily="34" charset="0"/>
                <a:buChar char="•"/>
              </a:pPr>
              <a:r>
                <a:rPr lang="it-IT" sz="1200" b="1" i="1" u="sng" dirty="0">
                  <a:solidFill>
                    <a:srgbClr val="0070C0"/>
                  </a:solidFill>
                </a:rPr>
                <a:t>Separazione dei contenuti dallo stile di visualizzazione</a:t>
              </a:r>
              <a:r>
                <a:rPr lang="it-IT" sz="1200" i="1" dirty="0">
                  <a:solidFill>
                    <a:srgbClr val="0070C0"/>
                  </a:solidFill>
                </a:rPr>
                <a:t>: il </a:t>
              </a:r>
              <a:r>
                <a:rPr lang="it-IT" sz="1200" i="1" dirty="0" err="1">
                  <a:solidFill>
                    <a:srgbClr val="0070C0"/>
                  </a:solidFill>
                </a:rPr>
                <a:t>technical</a:t>
              </a:r>
              <a:r>
                <a:rPr lang="it-IT" sz="1200" i="1" dirty="0">
                  <a:solidFill>
                    <a:srgbClr val="0070C0"/>
                  </a:solidFill>
                </a:rPr>
                <a:t> </a:t>
              </a:r>
              <a:r>
                <a:rPr lang="it-IT" sz="1200" i="1" dirty="0" err="1">
                  <a:solidFill>
                    <a:srgbClr val="0070C0"/>
                  </a:solidFill>
                </a:rPr>
                <a:t>writer</a:t>
              </a:r>
              <a:r>
                <a:rPr lang="it-IT" sz="1200" i="1" dirty="0">
                  <a:solidFill>
                    <a:srgbClr val="0070C0"/>
                  </a:solidFill>
                </a:rPr>
                <a:t> si possono occupare solo della parte tecnica dei manuali, ovvero informazioni da fornire e con che mezzo (testo, disegno, altri elementi grafici) senza occuparsi della grafica la quale potrà essere </a:t>
              </a:r>
              <a:r>
                <a:rPr lang="it-IT" sz="1200" i="1" dirty="0" err="1">
                  <a:solidFill>
                    <a:srgbClr val="0070C0"/>
                  </a:solidFill>
                </a:rPr>
                <a:t>customizzata</a:t>
              </a:r>
              <a:r>
                <a:rPr lang="it-IT" sz="1200" i="1" dirty="0">
                  <a:solidFill>
                    <a:srgbClr val="0070C0"/>
                  </a:solidFill>
                </a:rPr>
                <a:t> sulla base delle richieste dei clienti.</a:t>
              </a:r>
            </a:p>
            <a:p>
              <a:pPr marL="171450" lvl="0" indent="-171450">
                <a:buFont typeface="Arial" panose="020B0604020202020204" pitchFamily="34" charset="0"/>
                <a:buChar char="•"/>
              </a:pPr>
              <a:r>
                <a:rPr lang="it-IT" sz="1200" b="1" i="1" u="sng" dirty="0">
                  <a:solidFill>
                    <a:srgbClr val="0070C0"/>
                  </a:solidFill>
                </a:rPr>
                <a:t>Pubblicazione multicanale della documentazione: </a:t>
              </a:r>
              <a:r>
                <a:rPr lang="it-IT" sz="1200" i="1" dirty="0">
                  <a:solidFill>
                    <a:srgbClr val="0070C0"/>
                  </a:solidFill>
                </a:rPr>
                <a:t>oltre al manuale cartaceo (previsto per legge), è possibile pubblicare dati in versione digitale in modo distinto in funzione del dispositivo di destinazione (</a:t>
              </a:r>
              <a:r>
                <a:rPr lang="it-IT" sz="1200" i="1" dirty="0" err="1">
                  <a:solidFill>
                    <a:srgbClr val="0070C0"/>
                  </a:solidFill>
                </a:rPr>
                <a:t>tablet</a:t>
              </a:r>
              <a:r>
                <a:rPr lang="it-IT" sz="1200" i="1" dirty="0">
                  <a:solidFill>
                    <a:srgbClr val="0070C0"/>
                  </a:solidFill>
                </a:rPr>
                <a:t>, </a:t>
              </a:r>
              <a:r>
                <a:rPr lang="it-IT" sz="1200" i="1" dirty="0" err="1">
                  <a:solidFill>
                    <a:srgbClr val="0070C0"/>
                  </a:solidFill>
                </a:rPr>
                <a:t>smartphone</a:t>
              </a:r>
              <a:r>
                <a:rPr lang="it-IT" sz="1200" i="1" dirty="0">
                  <a:solidFill>
                    <a:srgbClr val="0070C0"/>
                  </a:solidFill>
                </a:rPr>
                <a:t>, pc desktop ed eventualmente in Realtà Aumentata).</a:t>
              </a:r>
            </a:p>
            <a:p>
              <a:pPr marL="171450" lvl="0" indent="-171450">
                <a:buFont typeface="Arial" panose="020B0604020202020204" pitchFamily="34" charset="0"/>
                <a:buChar char="•"/>
              </a:pPr>
              <a:r>
                <a:rPr lang="it-IT" sz="1200" b="1" i="1" u="sng" dirty="0">
                  <a:solidFill>
                    <a:srgbClr val="0070C0"/>
                  </a:solidFill>
                </a:rPr>
                <a:t>Utilizzo dello standard ASD </a:t>
              </a:r>
              <a:r>
                <a:rPr lang="it-IT" sz="1200" b="1" i="1" u="sng" dirty="0" err="1">
                  <a:solidFill>
                    <a:srgbClr val="0070C0"/>
                  </a:solidFill>
                </a:rPr>
                <a:t>Simplified</a:t>
              </a:r>
              <a:r>
                <a:rPr lang="it-IT" sz="1200" b="1" i="1" u="sng" dirty="0">
                  <a:solidFill>
                    <a:srgbClr val="0070C0"/>
                  </a:solidFill>
                </a:rPr>
                <a:t> Technical English (STE):</a:t>
              </a:r>
              <a:r>
                <a:rPr lang="it-IT" sz="1200" i="1" dirty="0">
                  <a:solidFill>
                    <a:srgbClr val="0070C0"/>
                  </a:solidFill>
                </a:rPr>
                <a:t> linguaggio utilizzato per la parte testuale del manuale grazie al quale si facilitano le traduzioni del manuale in diverse lingue.</a:t>
              </a:r>
            </a:p>
            <a:p>
              <a:pPr marL="171450" lvl="1" indent="-171450" algn="just" defTabSz="711200" rtl="0">
                <a:lnSpc>
                  <a:spcPct val="90000"/>
                </a:lnSpc>
                <a:spcBef>
                  <a:spcPct val="0"/>
                </a:spcBef>
                <a:spcAft>
                  <a:spcPct val="15000"/>
                </a:spcAft>
                <a:buChar char="••"/>
              </a:pPr>
              <a:endParaRPr lang="it-IT" sz="1600" i="1" dirty="0">
                <a:solidFill>
                  <a:srgbClr val="FF0000"/>
                </a:solidFill>
              </a:endParaRPr>
            </a:p>
          </p:txBody>
        </p:sp>
      </p:grpSp>
    </p:spTree>
    <p:extLst>
      <p:ext uri="{BB962C8B-B14F-4D97-AF65-F5344CB8AC3E}">
        <p14:creationId xmlns:p14="http://schemas.microsoft.com/office/powerpoint/2010/main" val="2966510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custDataLst>
              <p:tags r:id="rId1"/>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7" name="Segnaposto numero diapositiva 3"/>
          <p:cNvSpPr txBox="1">
            <a:spLocks/>
          </p:cNvSpPr>
          <p:nvPr>
            <p:custDataLst>
              <p:tags r:id="rId2"/>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20</a:t>
            </a:r>
          </a:p>
        </p:txBody>
      </p:sp>
      <p:grpSp>
        <p:nvGrpSpPr>
          <p:cNvPr id="11" name="Gruppo 10"/>
          <p:cNvGrpSpPr/>
          <p:nvPr/>
        </p:nvGrpSpPr>
        <p:grpSpPr>
          <a:xfrm>
            <a:off x="411696" y="1196251"/>
            <a:ext cx="3190301" cy="4862870"/>
            <a:chOff x="0" y="0"/>
            <a:chExt cx="3190301" cy="4862870"/>
          </a:xfrm>
        </p:grpSpPr>
        <p:sp>
          <p:nvSpPr>
            <p:cNvPr id="12" name="Rettangolo arrotondato 11"/>
            <p:cNvSpPr/>
            <p:nvPr/>
          </p:nvSpPr>
          <p:spPr>
            <a:xfrm>
              <a:off x="0" y="0"/>
              <a:ext cx="3190301" cy="4862870"/>
            </a:xfrm>
            <a:prstGeom prst="roundRect">
              <a:avLst/>
            </a:prstGeom>
            <a:solidFill>
              <a:srgbClr val="002D8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ttangolo 12"/>
            <p:cNvSpPr/>
            <p:nvPr/>
          </p:nvSpPr>
          <p:spPr>
            <a:xfrm>
              <a:off x="155738" y="155738"/>
              <a:ext cx="2878825" cy="45513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endParaRPr lang="it-IT" sz="2000" b="1" i="1" kern="1200" dirty="0"/>
            </a:p>
            <a:p>
              <a:pPr lvl="0" algn="ctr" defTabSz="889000" rtl="0">
                <a:lnSpc>
                  <a:spcPct val="90000"/>
                </a:lnSpc>
                <a:spcBef>
                  <a:spcPct val="0"/>
                </a:spcBef>
                <a:spcAft>
                  <a:spcPct val="35000"/>
                </a:spcAft>
              </a:pPr>
              <a:r>
                <a:rPr lang="it-IT" sz="2000" b="1" i="1" kern="1200" dirty="0"/>
                <a:t>Contenuti innovativi</a:t>
              </a:r>
              <a:br>
                <a:rPr lang="it-IT" sz="2000" b="1" i="1" kern="1200" dirty="0"/>
              </a:br>
              <a:r>
                <a:rPr lang="it-IT" sz="2000" b="1" i="1" kern="1200" dirty="0"/>
                <a:t>in ambito</a:t>
              </a:r>
              <a:br>
                <a:rPr lang="it-IT" sz="2000" b="1" i="1" kern="1200" dirty="0"/>
              </a:br>
              <a:r>
                <a:rPr lang="it-IT" sz="2000" b="1" i="1" u="sng" kern="1200" dirty="0"/>
                <a:t>Documentazione</a:t>
              </a:r>
              <a:br>
                <a:rPr lang="it-IT" sz="2000" b="1" i="1" u="sng" kern="1200" dirty="0"/>
              </a:br>
              <a:r>
                <a:rPr lang="it-IT" sz="2000" b="1" i="1" u="sng" kern="1200" dirty="0"/>
                <a:t>«Industria 4.0»</a:t>
              </a:r>
            </a:p>
            <a:p>
              <a:pPr lvl="0" algn="ctr" defTabSz="889000" rtl="0">
                <a:lnSpc>
                  <a:spcPct val="90000"/>
                </a:lnSpc>
                <a:spcBef>
                  <a:spcPct val="0"/>
                </a:spcBef>
                <a:spcAft>
                  <a:spcPct val="35000"/>
                </a:spcAft>
              </a:pPr>
              <a:endParaRPr lang="it-IT" sz="2000" b="1" i="1" u="sng" kern="1200" dirty="0"/>
            </a:p>
            <a:p>
              <a:pPr lvl="0" algn="ctr" defTabSz="889000" rtl="0">
                <a:lnSpc>
                  <a:spcPct val="90000"/>
                </a:lnSpc>
                <a:spcBef>
                  <a:spcPct val="0"/>
                </a:spcBef>
                <a:spcAft>
                  <a:spcPct val="35000"/>
                </a:spcAft>
              </a:pPr>
              <a:endParaRPr lang="it-IT" sz="2000" b="1" i="1" u="sng" dirty="0"/>
            </a:p>
            <a:p>
              <a:pPr lvl="0" algn="ctr" defTabSz="889000" rtl="0">
                <a:lnSpc>
                  <a:spcPct val="90000"/>
                </a:lnSpc>
                <a:spcBef>
                  <a:spcPct val="0"/>
                </a:spcBef>
                <a:spcAft>
                  <a:spcPct val="35000"/>
                </a:spcAft>
              </a:pPr>
              <a:endParaRPr lang="it-IT" sz="2000" b="1" i="1" u="sng" dirty="0"/>
            </a:p>
            <a:p>
              <a:pPr lvl="0" algn="ctr" defTabSz="889000" rtl="0">
                <a:lnSpc>
                  <a:spcPct val="90000"/>
                </a:lnSpc>
                <a:spcBef>
                  <a:spcPct val="0"/>
                </a:spcBef>
                <a:spcAft>
                  <a:spcPct val="35000"/>
                </a:spcAft>
              </a:pPr>
              <a:endParaRPr lang="it-IT" sz="2000" b="1" i="1" u="sng" dirty="0"/>
            </a:p>
            <a:p>
              <a:pPr algn="ctr" defTabSz="889000">
                <a:lnSpc>
                  <a:spcPct val="90000"/>
                </a:lnSpc>
                <a:spcBef>
                  <a:spcPct val="0"/>
                </a:spcBef>
                <a:spcAft>
                  <a:spcPct val="35000"/>
                </a:spcAft>
              </a:pPr>
              <a:r>
                <a:rPr lang="it-IT" sz="2000" b="1" i="1" dirty="0"/>
                <a:t>(2 di 2)</a:t>
              </a:r>
              <a:endParaRPr lang="it-IT" sz="2000" dirty="0"/>
            </a:p>
            <a:p>
              <a:pPr lvl="0" algn="ctr" defTabSz="889000" rtl="0">
                <a:lnSpc>
                  <a:spcPct val="90000"/>
                </a:lnSpc>
                <a:spcBef>
                  <a:spcPct val="0"/>
                </a:spcBef>
                <a:spcAft>
                  <a:spcPct val="35000"/>
                </a:spcAft>
              </a:pPr>
              <a:endParaRPr lang="it-IT" sz="2000" b="1" i="1" u="sng" kern="1200" dirty="0"/>
            </a:p>
            <a:p>
              <a:pPr lvl="0" algn="ctr" defTabSz="889000" rtl="0">
                <a:lnSpc>
                  <a:spcPct val="90000"/>
                </a:lnSpc>
                <a:spcBef>
                  <a:spcPct val="0"/>
                </a:spcBef>
                <a:spcAft>
                  <a:spcPct val="35000"/>
                </a:spcAft>
              </a:pPr>
              <a:endParaRPr lang="it-IT" sz="2000" u="sng" kern="1200" dirty="0"/>
            </a:p>
          </p:txBody>
        </p:sp>
      </p:grpSp>
      <p:sp>
        <p:nvSpPr>
          <p:cNvPr id="14" name="Ovale 13"/>
          <p:cNvSpPr/>
          <p:nvPr/>
        </p:nvSpPr>
        <p:spPr>
          <a:xfrm>
            <a:off x="1682810" y="3510533"/>
            <a:ext cx="648072" cy="648072"/>
          </a:xfrm>
          <a:prstGeom prst="ellipse">
            <a:avLst/>
          </a:prstGeom>
          <a:solidFill>
            <a:srgbClr val="002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effectLst>
                  <a:outerShdw blurRad="38100" dist="38100" dir="2700000" algn="tl">
                    <a:srgbClr val="000000">
                      <a:alpha val="43137"/>
                    </a:srgbClr>
                  </a:outerShdw>
                </a:effectLst>
              </a:rPr>
              <a:t>B</a:t>
            </a:r>
          </a:p>
        </p:txBody>
      </p:sp>
      <p:grpSp>
        <p:nvGrpSpPr>
          <p:cNvPr id="15" name="Gruppo 14"/>
          <p:cNvGrpSpPr/>
          <p:nvPr/>
        </p:nvGrpSpPr>
        <p:grpSpPr>
          <a:xfrm>
            <a:off x="3601997" y="1374537"/>
            <a:ext cx="5671648" cy="4536503"/>
            <a:chOff x="3190302" y="486287"/>
            <a:chExt cx="5671648" cy="3890296"/>
          </a:xfrm>
        </p:grpSpPr>
        <p:sp>
          <p:nvSpPr>
            <p:cNvPr id="16" name="Rettangolo con angoli arrotondati sullo stesso lato 15"/>
            <p:cNvSpPr/>
            <p:nvPr/>
          </p:nvSpPr>
          <p:spPr>
            <a:xfrm rot="5400000">
              <a:off x="4080979" y="-404388"/>
              <a:ext cx="3890296" cy="5671646"/>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ttangolo 16"/>
            <p:cNvSpPr/>
            <p:nvPr/>
          </p:nvSpPr>
          <p:spPr>
            <a:xfrm>
              <a:off x="3190302" y="676195"/>
              <a:ext cx="5481737" cy="35104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30480" rIns="60960" bIns="30480" numCol="1" spcCol="1270" anchor="ctr" anchorCtr="0">
              <a:noAutofit/>
            </a:bodyPr>
            <a:lstStyle/>
            <a:p>
              <a:pPr marL="171450" lvl="1" indent="-171450" algn="just" defTabSz="711200">
                <a:lnSpc>
                  <a:spcPct val="90000"/>
                </a:lnSpc>
                <a:spcBef>
                  <a:spcPct val="0"/>
                </a:spcBef>
                <a:spcAft>
                  <a:spcPct val="15000"/>
                </a:spcAft>
                <a:buChar char="••"/>
              </a:pPr>
              <a:r>
                <a:rPr lang="it-IT" sz="1600" b="1" i="1" dirty="0">
                  <a:solidFill>
                    <a:srgbClr val="0070C0"/>
                  </a:solidFill>
                  <a:effectLst>
                    <a:outerShdw blurRad="38100" dist="38100" dir="2700000" algn="tl">
                      <a:srgbClr val="000000">
                        <a:alpha val="43137"/>
                      </a:srgbClr>
                    </a:outerShdw>
                  </a:effectLst>
                </a:rPr>
                <a:t>Contenuto Innovativo AR: </a:t>
              </a:r>
              <a:r>
                <a:rPr lang="it-IT" sz="1600" i="1" dirty="0">
                  <a:solidFill>
                    <a:srgbClr val="0070C0"/>
                  </a:solidFill>
                </a:rPr>
                <a:t>L’innovazione è legata all’impiego di tecnologia di ultima generazione non ancora consolidata. I visori Microsoft che infine sono stati utilizzati, assicurano alti standard prestazionali. I punti chiave sono: </a:t>
              </a:r>
            </a:p>
            <a:p>
              <a:pPr marL="0" lvl="1" algn="just" defTabSz="711200">
                <a:lnSpc>
                  <a:spcPct val="90000"/>
                </a:lnSpc>
                <a:spcBef>
                  <a:spcPct val="0"/>
                </a:spcBef>
                <a:spcAft>
                  <a:spcPct val="15000"/>
                </a:spcAft>
              </a:pPr>
              <a:endParaRPr lang="it-IT" sz="1600" i="1" dirty="0">
                <a:solidFill>
                  <a:srgbClr val="0070C0"/>
                </a:solidFill>
              </a:endParaRPr>
            </a:p>
            <a:p>
              <a:pPr marL="936670" lvl="2" indent="-285750" algn="just" defTabSz="711200">
                <a:lnSpc>
                  <a:spcPct val="90000"/>
                </a:lnSpc>
                <a:spcBef>
                  <a:spcPct val="0"/>
                </a:spcBef>
                <a:spcAft>
                  <a:spcPct val="15000"/>
                </a:spcAft>
                <a:buFont typeface="Arial" panose="020B0604020202020204" pitchFamily="34" charset="0"/>
                <a:buChar char="•"/>
              </a:pPr>
              <a:r>
                <a:rPr lang="it-IT" sz="1600" i="1" dirty="0">
                  <a:solidFill>
                    <a:srgbClr val="0070C0"/>
                  </a:solidFill>
                </a:rPr>
                <a:t>realizzazione di un </a:t>
              </a:r>
              <a:r>
                <a:rPr lang="it-IT" sz="1600" b="1" i="1" u="sng" dirty="0">
                  <a:solidFill>
                    <a:srgbClr val="0070C0"/>
                  </a:solidFill>
                </a:rPr>
                <a:t>inedito </a:t>
              </a:r>
              <a:r>
                <a:rPr lang="it-IT" sz="1600" b="1" i="1" u="sng" dirty="0" err="1">
                  <a:solidFill>
                    <a:srgbClr val="0070C0"/>
                  </a:solidFill>
                </a:rPr>
                <a:t>framework</a:t>
              </a:r>
              <a:r>
                <a:rPr lang="it-IT" sz="1600" i="1" dirty="0">
                  <a:solidFill>
                    <a:srgbClr val="0070C0"/>
                  </a:solidFill>
                </a:rPr>
                <a:t> </a:t>
              </a:r>
              <a:r>
                <a:rPr lang="it-IT" sz="1600" b="1" i="1" u="sng" dirty="0">
                  <a:solidFill>
                    <a:srgbClr val="0070C0"/>
                  </a:solidFill>
                </a:rPr>
                <a:t>scalabile</a:t>
              </a:r>
              <a:r>
                <a:rPr lang="it-IT" sz="1600" i="1" dirty="0">
                  <a:solidFill>
                    <a:srgbClr val="0070C0"/>
                  </a:solidFill>
                </a:rPr>
                <a:t>, ossia adattabile a più casi studio. </a:t>
              </a:r>
            </a:p>
            <a:p>
              <a:pPr marL="650920" lvl="2" algn="just" defTabSz="711200">
                <a:lnSpc>
                  <a:spcPct val="90000"/>
                </a:lnSpc>
                <a:spcBef>
                  <a:spcPct val="0"/>
                </a:spcBef>
                <a:spcAft>
                  <a:spcPct val="15000"/>
                </a:spcAft>
              </a:pPr>
              <a:endParaRPr lang="it-IT" sz="1600" i="1" dirty="0">
                <a:solidFill>
                  <a:srgbClr val="0070C0"/>
                </a:solidFill>
              </a:endParaRPr>
            </a:p>
            <a:p>
              <a:pPr marL="936670" lvl="2" indent="-285750" algn="just" defTabSz="711200">
                <a:lnSpc>
                  <a:spcPct val="90000"/>
                </a:lnSpc>
                <a:spcBef>
                  <a:spcPct val="0"/>
                </a:spcBef>
                <a:spcAft>
                  <a:spcPct val="15000"/>
                </a:spcAft>
                <a:buFont typeface="Arial" panose="020B0604020202020204" pitchFamily="34" charset="0"/>
                <a:buChar char="•"/>
              </a:pPr>
              <a:r>
                <a:rPr lang="it-IT" sz="1600" b="1" i="1" u="sng" dirty="0">
                  <a:solidFill>
                    <a:srgbClr val="0070C0"/>
                  </a:solidFill>
                </a:rPr>
                <a:t>definizione delle specifiche di utilizzo dell’AR </a:t>
              </a:r>
              <a:r>
                <a:rPr lang="it-IT" sz="1600" i="1" dirty="0">
                  <a:solidFill>
                    <a:srgbClr val="0070C0"/>
                  </a:solidFill>
                </a:rPr>
                <a:t>per manualistica tecnica. Ciò prevede l’identificazione e fornitura al </a:t>
              </a:r>
              <a:r>
                <a:rPr lang="it-IT" sz="1600" i="1" dirty="0" err="1">
                  <a:solidFill>
                    <a:srgbClr val="0070C0"/>
                  </a:solidFill>
                </a:rPr>
                <a:t>technical</a:t>
              </a:r>
              <a:r>
                <a:rPr lang="it-IT" sz="1600" i="1" dirty="0">
                  <a:solidFill>
                    <a:srgbClr val="0070C0"/>
                  </a:solidFill>
                </a:rPr>
                <a:t> </a:t>
              </a:r>
              <a:r>
                <a:rPr lang="it-IT" sz="1600" i="1" dirty="0" err="1">
                  <a:solidFill>
                    <a:srgbClr val="0070C0"/>
                  </a:solidFill>
                </a:rPr>
                <a:t>writer</a:t>
              </a:r>
              <a:r>
                <a:rPr lang="it-IT" sz="1600" i="1" dirty="0">
                  <a:solidFill>
                    <a:srgbClr val="0070C0"/>
                  </a:solidFill>
                </a:rPr>
                <a:t> di strumenti per la pubblicazione dei contenuti informativi anche in AR (oltre che su altri output), andando ad ottimizzare la presentazione delle informazioni. Il tutto in completa assenza di esempi afferenti  manualistica tecnica per i visori </a:t>
              </a:r>
              <a:r>
                <a:rPr lang="it-IT" sz="1600" i="1" dirty="0" err="1">
                  <a:solidFill>
                    <a:srgbClr val="0070C0"/>
                  </a:solidFill>
                </a:rPr>
                <a:t>HoloLens</a:t>
              </a:r>
              <a:r>
                <a:rPr lang="it-IT" sz="1600" i="1" dirty="0">
                  <a:solidFill>
                    <a:srgbClr val="0070C0"/>
                  </a:solidFill>
                </a:rPr>
                <a:t>.</a:t>
              </a:r>
            </a:p>
          </p:txBody>
        </p:sp>
      </p:grpSp>
    </p:spTree>
    <p:extLst>
      <p:ext uri="{BB962C8B-B14F-4D97-AF65-F5344CB8AC3E}">
        <p14:creationId xmlns:p14="http://schemas.microsoft.com/office/powerpoint/2010/main" val="1273307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txBox="1">
            <a:spLocks/>
          </p:cNvSpPr>
          <p:nvPr>
            <p:custDataLst>
              <p:tags r:id="rId1"/>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21</a:t>
            </a:r>
          </a:p>
        </p:txBody>
      </p:sp>
      <p:sp>
        <p:nvSpPr>
          <p:cNvPr id="11" name="Title 1"/>
          <p:cNvSpPr txBox="1">
            <a:spLocks/>
          </p:cNvSpPr>
          <p:nvPr>
            <p:custDataLst>
              <p:tags r:id="rId2"/>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pSp>
        <p:nvGrpSpPr>
          <p:cNvPr id="8" name="Gruppo 7"/>
          <p:cNvGrpSpPr/>
          <p:nvPr/>
        </p:nvGrpSpPr>
        <p:grpSpPr>
          <a:xfrm>
            <a:off x="411696" y="1196251"/>
            <a:ext cx="3190301" cy="4862870"/>
            <a:chOff x="0" y="0"/>
            <a:chExt cx="3190301" cy="4862870"/>
          </a:xfrm>
        </p:grpSpPr>
        <p:sp>
          <p:nvSpPr>
            <p:cNvPr id="9" name="Rettangolo arrotondato 8"/>
            <p:cNvSpPr/>
            <p:nvPr/>
          </p:nvSpPr>
          <p:spPr>
            <a:xfrm>
              <a:off x="0" y="0"/>
              <a:ext cx="3190301" cy="4862870"/>
            </a:xfrm>
            <a:prstGeom prst="roundRect">
              <a:avLst/>
            </a:prstGeom>
            <a:solidFill>
              <a:srgbClr val="002D8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ttangolo 9"/>
            <p:cNvSpPr/>
            <p:nvPr/>
          </p:nvSpPr>
          <p:spPr>
            <a:xfrm>
              <a:off x="155738" y="155738"/>
              <a:ext cx="2878825" cy="45513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endParaRPr lang="it-IT" sz="2000" b="1" i="1" kern="1200" dirty="0"/>
            </a:p>
            <a:p>
              <a:pPr lvl="0" algn="ctr" defTabSz="889000" rtl="0">
                <a:lnSpc>
                  <a:spcPct val="90000"/>
                </a:lnSpc>
                <a:spcBef>
                  <a:spcPct val="0"/>
                </a:spcBef>
                <a:spcAft>
                  <a:spcPct val="35000"/>
                </a:spcAft>
              </a:pPr>
              <a:r>
                <a:rPr lang="it-IT" sz="2000" b="1" i="1" kern="1200" dirty="0"/>
                <a:t>Industrializzazione e Prospettive</a:t>
              </a:r>
              <a:endParaRPr lang="it-IT" sz="2000" b="1" i="1" u="sng" kern="1200" dirty="0"/>
            </a:p>
            <a:p>
              <a:pPr lvl="0" algn="ctr" defTabSz="889000" rtl="0">
                <a:lnSpc>
                  <a:spcPct val="90000"/>
                </a:lnSpc>
                <a:spcBef>
                  <a:spcPct val="0"/>
                </a:spcBef>
                <a:spcAft>
                  <a:spcPct val="35000"/>
                </a:spcAft>
              </a:pPr>
              <a:endParaRPr lang="it-IT" sz="2000" b="1" i="1" u="sng" kern="1200" dirty="0"/>
            </a:p>
            <a:p>
              <a:pPr lvl="0" algn="ctr" defTabSz="889000" rtl="0">
                <a:lnSpc>
                  <a:spcPct val="90000"/>
                </a:lnSpc>
                <a:spcBef>
                  <a:spcPct val="0"/>
                </a:spcBef>
                <a:spcAft>
                  <a:spcPct val="35000"/>
                </a:spcAft>
              </a:pPr>
              <a:endParaRPr lang="it-IT" sz="2000" b="1" i="1" u="sng" dirty="0"/>
            </a:p>
            <a:p>
              <a:pPr lvl="0" algn="ctr" defTabSz="889000" rtl="0">
                <a:lnSpc>
                  <a:spcPct val="90000"/>
                </a:lnSpc>
                <a:spcBef>
                  <a:spcPct val="0"/>
                </a:spcBef>
                <a:spcAft>
                  <a:spcPct val="35000"/>
                </a:spcAft>
              </a:pPr>
              <a:endParaRPr lang="it-IT" sz="2000" b="1" i="1" u="sng" dirty="0"/>
            </a:p>
            <a:p>
              <a:pPr lvl="0" algn="ctr" defTabSz="889000" rtl="0">
                <a:lnSpc>
                  <a:spcPct val="90000"/>
                </a:lnSpc>
                <a:spcBef>
                  <a:spcPct val="0"/>
                </a:spcBef>
                <a:spcAft>
                  <a:spcPct val="35000"/>
                </a:spcAft>
              </a:pPr>
              <a:endParaRPr lang="it-IT" sz="2000" b="1" i="1" u="sng" dirty="0"/>
            </a:p>
            <a:p>
              <a:pPr algn="ctr" defTabSz="889000">
                <a:lnSpc>
                  <a:spcPct val="90000"/>
                </a:lnSpc>
                <a:spcBef>
                  <a:spcPct val="0"/>
                </a:spcBef>
                <a:spcAft>
                  <a:spcPct val="35000"/>
                </a:spcAft>
              </a:pPr>
              <a:r>
                <a:rPr lang="it-IT" sz="2000" b="1" i="1" dirty="0"/>
                <a:t>(</a:t>
              </a:r>
              <a:r>
                <a:rPr lang="it-IT" sz="2000" b="1" i="1" dirty="0">
                  <a:solidFill>
                    <a:schemeClr val="bg1"/>
                  </a:solidFill>
                </a:rPr>
                <a:t>1 di 2</a:t>
              </a:r>
              <a:r>
                <a:rPr lang="it-IT" sz="2000" b="1" i="1" dirty="0"/>
                <a:t>)</a:t>
              </a:r>
              <a:endParaRPr lang="it-IT" sz="2000" dirty="0"/>
            </a:p>
            <a:p>
              <a:pPr lvl="0" algn="ctr" defTabSz="889000" rtl="0">
                <a:lnSpc>
                  <a:spcPct val="90000"/>
                </a:lnSpc>
                <a:spcBef>
                  <a:spcPct val="0"/>
                </a:spcBef>
                <a:spcAft>
                  <a:spcPct val="35000"/>
                </a:spcAft>
              </a:pPr>
              <a:endParaRPr lang="it-IT" sz="2000" b="1" i="1" u="sng" kern="1200" dirty="0"/>
            </a:p>
            <a:p>
              <a:pPr lvl="0" algn="ctr" defTabSz="889000" rtl="0">
                <a:lnSpc>
                  <a:spcPct val="90000"/>
                </a:lnSpc>
                <a:spcBef>
                  <a:spcPct val="0"/>
                </a:spcBef>
                <a:spcAft>
                  <a:spcPct val="35000"/>
                </a:spcAft>
              </a:pPr>
              <a:endParaRPr lang="it-IT" sz="2000" u="sng" kern="1200" dirty="0"/>
            </a:p>
          </p:txBody>
        </p:sp>
      </p:grpSp>
      <p:sp>
        <p:nvSpPr>
          <p:cNvPr id="14" name="Ovale 13"/>
          <p:cNvSpPr/>
          <p:nvPr/>
        </p:nvSpPr>
        <p:spPr>
          <a:xfrm>
            <a:off x="1682810" y="3510533"/>
            <a:ext cx="648072" cy="648072"/>
          </a:xfrm>
          <a:prstGeom prst="ellipse">
            <a:avLst/>
          </a:prstGeom>
          <a:solidFill>
            <a:srgbClr val="002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effectLst>
                  <a:outerShdw blurRad="38100" dist="38100" dir="2700000" algn="tl">
                    <a:srgbClr val="000000">
                      <a:alpha val="43137"/>
                    </a:srgbClr>
                  </a:outerShdw>
                </a:effectLst>
              </a:rPr>
              <a:t>C</a:t>
            </a:r>
          </a:p>
        </p:txBody>
      </p:sp>
      <p:grpSp>
        <p:nvGrpSpPr>
          <p:cNvPr id="15" name="Gruppo 14"/>
          <p:cNvGrpSpPr/>
          <p:nvPr/>
        </p:nvGrpSpPr>
        <p:grpSpPr>
          <a:xfrm>
            <a:off x="3601997" y="1196251"/>
            <a:ext cx="5671648" cy="4862870"/>
            <a:chOff x="3190302" y="486287"/>
            <a:chExt cx="5671648" cy="3890296"/>
          </a:xfrm>
        </p:grpSpPr>
        <p:sp>
          <p:nvSpPr>
            <p:cNvPr id="16" name="Rettangolo con angoli arrotondati sullo stesso lato 15"/>
            <p:cNvSpPr/>
            <p:nvPr/>
          </p:nvSpPr>
          <p:spPr>
            <a:xfrm rot="5400000">
              <a:off x="4080979" y="-404388"/>
              <a:ext cx="3890296" cy="5671646"/>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ttangolo 16"/>
            <p:cNvSpPr/>
            <p:nvPr/>
          </p:nvSpPr>
          <p:spPr>
            <a:xfrm>
              <a:off x="3190302" y="676195"/>
              <a:ext cx="5481737" cy="35104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30480" rIns="60960" bIns="30480" numCol="1" spcCol="1270" anchor="ctr" anchorCtr="0">
              <a:noAutofit/>
            </a:bodyPr>
            <a:lstStyle/>
            <a:p>
              <a:pPr marL="171450" lvl="1" indent="-171450" defTabSz="711200">
                <a:lnSpc>
                  <a:spcPct val="90000"/>
                </a:lnSpc>
                <a:spcBef>
                  <a:spcPct val="0"/>
                </a:spcBef>
                <a:spcAft>
                  <a:spcPct val="15000"/>
                </a:spcAft>
                <a:buChar char="••"/>
              </a:pPr>
              <a:r>
                <a:rPr lang="it-IT" sz="2000" b="1" i="1" dirty="0">
                  <a:solidFill>
                    <a:srgbClr val="0070C0"/>
                  </a:solidFill>
                  <a:effectLst>
                    <a:outerShdw blurRad="38100" dist="38100" dir="2700000" algn="tl">
                      <a:srgbClr val="000000">
                        <a:alpha val="43137"/>
                      </a:srgbClr>
                    </a:outerShdw>
                  </a:effectLst>
                </a:rPr>
                <a:t>Industrializzazione</a:t>
              </a:r>
              <a:r>
                <a:rPr lang="it-IT" sz="1600" b="1" i="1" dirty="0">
                  <a:solidFill>
                    <a:srgbClr val="0070C0"/>
                  </a:solidFill>
                  <a:effectLst>
                    <a:outerShdw blurRad="38100" dist="38100" dir="2700000" algn="tl">
                      <a:srgbClr val="000000">
                        <a:alpha val="43137"/>
                      </a:srgbClr>
                    </a:outerShdw>
                  </a:effectLst>
                </a:rPr>
                <a:t>: </a:t>
              </a:r>
              <a:r>
                <a:rPr lang="it-IT" sz="1400" i="1" dirty="0">
                  <a:solidFill>
                    <a:srgbClr val="0070C0"/>
                  </a:solidFill>
                </a:rPr>
                <a:t>Le scelte effettuate in fase progettuale per la realizzazione dei Sistemi SW coinvolti nel progetto, sono da subito state orientate a facilitare la fase di industrializzazione, fissando tra gli obiettivi quelli della riusabilità, del contenimento di costi e spazi, della centralizzazione dei controlli, fino alla proponibilità in altri contesti delle esperienze e delle tecnologie affrontate e alla loro spendibilità. In particolare, ciò è stato realizzato come segue:</a:t>
              </a:r>
            </a:p>
            <a:p>
              <a:pPr marL="650920" lvl="2" algn="just" defTabSz="711200">
                <a:lnSpc>
                  <a:spcPct val="90000"/>
                </a:lnSpc>
                <a:spcBef>
                  <a:spcPct val="0"/>
                </a:spcBef>
                <a:spcAft>
                  <a:spcPct val="15000"/>
                </a:spcAft>
              </a:pPr>
              <a:r>
                <a:rPr lang="it-IT" sz="1400" b="1" i="1" u="sng" dirty="0">
                  <a:solidFill>
                    <a:srgbClr val="0070C0"/>
                  </a:solidFill>
                </a:rPr>
                <a:t>Riusabilità</a:t>
              </a:r>
              <a:r>
                <a:rPr lang="it-IT" sz="1400" i="1" dirty="0">
                  <a:solidFill>
                    <a:srgbClr val="0070C0"/>
                  </a:solidFill>
                </a:rPr>
                <a:t> </a:t>
              </a:r>
            </a:p>
            <a:p>
              <a:pPr marL="650920" lvl="2" algn="just" defTabSz="711200">
                <a:lnSpc>
                  <a:spcPct val="90000"/>
                </a:lnSpc>
                <a:spcBef>
                  <a:spcPct val="0"/>
                </a:spcBef>
                <a:spcAft>
                  <a:spcPct val="15000"/>
                </a:spcAft>
              </a:pPr>
              <a:r>
                <a:rPr lang="it-IT" sz="1400" i="1" dirty="0">
                  <a:solidFill>
                    <a:srgbClr val="0070C0"/>
                  </a:solidFill>
                </a:rPr>
                <a:t>Grazie all’approccio «modulare e configurabile» adottato, le applicazioni sviluppate risultano utilizzabili anche in fase di industrializzazione, limitando ai soli aspetti di configurazione, gli interventi necessari al rilascio di ogni singolo sistema da fornire.</a:t>
              </a:r>
            </a:p>
            <a:p>
              <a:pPr marL="650920" lvl="2" algn="just" defTabSz="711200">
                <a:lnSpc>
                  <a:spcPct val="90000"/>
                </a:lnSpc>
                <a:spcBef>
                  <a:spcPct val="0"/>
                </a:spcBef>
                <a:spcAft>
                  <a:spcPct val="15000"/>
                </a:spcAft>
              </a:pPr>
              <a:r>
                <a:rPr lang="it-IT" sz="1400" b="1" i="1" u="sng" dirty="0">
                  <a:solidFill>
                    <a:srgbClr val="0070C0"/>
                  </a:solidFill>
                </a:rPr>
                <a:t>Contenimento di spazi e costi </a:t>
              </a:r>
              <a:endParaRPr lang="it-IT" sz="1400" i="1" dirty="0">
                <a:solidFill>
                  <a:srgbClr val="0070C0"/>
                </a:solidFill>
              </a:endParaRPr>
            </a:p>
            <a:p>
              <a:pPr marL="650920" lvl="2" algn="just" defTabSz="711200">
                <a:lnSpc>
                  <a:spcPct val="90000"/>
                </a:lnSpc>
                <a:spcBef>
                  <a:spcPct val="0"/>
                </a:spcBef>
                <a:spcAft>
                  <a:spcPct val="15000"/>
                </a:spcAft>
              </a:pPr>
              <a:r>
                <a:rPr lang="it-IT" sz="1400" i="1" dirty="0">
                  <a:solidFill>
                    <a:srgbClr val="0070C0"/>
                  </a:solidFill>
                </a:rPr>
                <a:t>Avendo fin da subito scelto un modello di PLC affidabile, ma con un assetto di memoria e schede di I/O ridotto, gli spazi  e i costi per la fornitura industrializzata risultano ottimizzati. Ciò ha ovviamente comportato degli sforzi implementativi per gestire le funzionalità necessarie, limitando l’uso di memoria e di schede specifiche, ma averli effettuati direttamente nell’applicativo SW in fase di realizzazione prototipale, consente di non dover «ripensare» il progetto per la fase di industrializzazione.</a:t>
              </a:r>
            </a:p>
          </p:txBody>
        </p:sp>
      </p:grpSp>
    </p:spTree>
    <p:extLst>
      <p:ext uri="{BB962C8B-B14F-4D97-AF65-F5344CB8AC3E}">
        <p14:creationId xmlns:p14="http://schemas.microsoft.com/office/powerpoint/2010/main" val="375217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txBox="1">
            <a:spLocks/>
          </p:cNvSpPr>
          <p:nvPr>
            <p:custDataLst>
              <p:tags r:id="rId1"/>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22</a:t>
            </a:r>
          </a:p>
        </p:txBody>
      </p:sp>
      <p:sp>
        <p:nvSpPr>
          <p:cNvPr id="11" name="Title 1"/>
          <p:cNvSpPr txBox="1">
            <a:spLocks/>
          </p:cNvSpPr>
          <p:nvPr>
            <p:custDataLst>
              <p:tags r:id="rId2"/>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pSp>
        <p:nvGrpSpPr>
          <p:cNvPr id="8" name="Gruppo 7"/>
          <p:cNvGrpSpPr/>
          <p:nvPr/>
        </p:nvGrpSpPr>
        <p:grpSpPr>
          <a:xfrm>
            <a:off x="411696" y="1196251"/>
            <a:ext cx="3190301" cy="4862870"/>
            <a:chOff x="0" y="0"/>
            <a:chExt cx="3190301" cy="4862870"/>
          </a:xfrm>
        </p:grpSpPr>
        <p:sp>
          <p:nvSpPr>
            <p:cNvPr id="9" name="Rettangolo arrotondato 8"/>
            <p:cNvSpPr/>
            <p:nvPr/>
          </p:nvSpPr>
          <p:spPr>
            <a:xfrm>
              <a:off x="0" y="0"/>
              <a:ext cx="3190301" cy="4862870"/>
            </a:xfrm>
            <a:prstGeom prst="roundRect">
              <a:avLst/>
            </a:prstGeom>
            <a:solidFill>
              <a:srgbClr val="002D8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ttangolo 9"/>
            <p:cNvSpPr/>
            <p:nvPr/>
          </p:nvSpPr>
          <p:spPr>
            <a:xfrm>
              <a:off x="155738" y="155738"/>
              <a:ext cx="2878825" cy="45513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endParaRPr lang="it-IT" sz="2000" b="1" i="1" kern="1200" dirty="0"/>
            </a:p>
            <a:p>
              <a:pPr lvl="0" algn="ctr" defTabSz="889000" rtl="0">
                <a:lnSpc>
                  <a:spcPct val="90000"/>
                </a:lnSpc>
                <a:spcBef>
                  <a:spcPct val="0"/>
                </a:spcBef>
                <a:spcAft>
                  <a:spcPct val="35000"/>
                </a:spcAft>
              </a:pPr>
              <a:r>
                <a:rPr lang="it-IT" sz="2000" b="1" i="1" kern="1200" dirty="0"/>
                <a:t>Industrializzazione e Prospettive</a:t>
              </a:r>
              <a:endParaRPr lang="it-IT" sz="2000" b="1" i="1" u="sng" kern="1200" dirty="0"/>
            </a:p>
            <a:p>
              <a:pPr lvl="0" algn="ctr" defTabSz="889000" rtl="0">
                <a:lnSpc>
                  <a:spcPct val="90000"/>
                </a:lnSpc>
                <a:spcBef>
                  <a:spcPct val="0"/>
                </a:spcBef>
                <a:spcAft>
                  <a:spcPct val="35000"/>
                </a:spcAft>
              </a:pPr>
              <a:endParaRPr lang="it-IT" sz="2000" b="1" i="1" u="sng" kern="1200" dirty="0"/>
            </a:p>
            <a:p>
              <a:pPr lvl="0" algn="ctr" defTabSz="889000" rtl="0">
                <a:lnSpc>
                  <a:spcPct val="90000"/>
                </a:lnSpc>
                <a:spcBef>
                  <a:spcPct val="0"/>
                </a:spcBef>
                <a:spcAft>
                  <a:spcPct val="35000"/>
                </a:spcAft>
              </a:pPr>
              <a:endParaRPr lang="it-IT" sz="2000" b="1" i="1" u="sng" dirty="0"/>
            </a:p>
            <a:p>
              <a:pPr lvl="0" algn="ctr" defTabSz="889000" rtl="0">
                <a:lnSpc>
                  <a:spcPct val="90000"/>
                </a:lnSpc>
                <a:spcBef>
                  <a:spcPct val="0"/>
                </a:spcBef>
                <a:spcAft>
                  <a:spcPct val="35000"/>
                </a:spcAft>
              </a:pPr>
              <a:endParaRPr lang="it-IT" sz="2000" b="1" i="1" u="sng" dirty="0"/>
            </a:p>
            <a:p>
              <a:pPr lvl="0" algn="ctr" defTabSz="889000" rtl="0">
                <a:lnSpc>
                  <a:spcPct val="90000"/>
                </a:lnSpc>
                <a:spcBef>
                  <a:spcPct val="0"/>
                </a:spcBef>
                <a:spcAft>
                  <a:spcPct val="35000"/>
                </a:spcAft>
              </a:pPr>
              <a:endParaRPr lang="it-IT" sz="2000" b="1" i="1" u="sng" dirty="0"/>
            </a:p>
            <a:p>
              <a:pPr algn="ctr" defTabSz="889000">
                <a:lnSpc>
                  <a:spcPct val="90000"/>
                </a:lnSpc>
                <a:spcBef>
                  <a:spcPct val="0"/>
                </a:spcBef>
                <a:spcAft>
                  <a:spcPct val="35000"/>
                </a:spcAft>
              </a:pPr>
              <a:r>
                <a:rPr lang="it-IT" sz="2000" b="1" i="1" dirty="0"/>
                <a:t>(</a:t>
              </a:r>
              <a:r>
                <a:rPr lang="it-IT" sz="2000" b="1" i="1" dirty="0">
                  <a:solidFill>
                    <a:schemeClr val="bg1"/>
                  </a:solidFill>
                </a:rPr>
                <a:t>2 di 2</a:t>
              </a:r>
              <a:r>
                <a:rPr lang="it-IT" sz="2000" b="1" i="1" dirty="0"/>
                <a:t>)</a:t>
              </a:r>
              <a:endParaRPr lang="it-IT" sz="2000" dirty="0"/>
            </a:p>
            <a:p>
              <a:pPr lvl="0" algn="ctr" defTabSz="889000" rtl="0">
                <a:lnSpc>
                  <a:spcPct val="90000"/>
                </a:lnSpc>
                <a:spcBef>
                  <a:spcPct val="0"/>
                </a:spcBef>
                <a:spcAft>
                  <a:spcPct val="35000"/>
                </a:spcAft>
              </a:pPr>
              <a:endParaRPr lang="it-IT" sz="2000" b="1" i="1" u="sng" kern="1200" dirty="0"/>
            </a:p>
            <a:p>
              <a:pPr lvl="0" algn="ctr" defTabSz="889000" rtl="0">
                <a:lnSpc>
                  <a:spcPct val="90000"/>
                </a:lnSpc>
                <a:spcBef>
                  <a:spcPct val="0"/>
                </a:spcBef>
                <a:spcAft>
                  <a:spcPct val="35000"/>
                </a:spcAft>
              </a:pPr>
              <a:endParaRPr lang="it-IT" sz="2000" u="sng" kern="1200" dirty="0"/>
            </a:p>
          </p:txBody>
        </p:sp>
      </p:grpSp>
      <p:sp>
        <p:nvSpPr>
          <p:cNvPr id="14" name="Ovale 13"/>
          <p:cNvSpPr/>
          <p:nvPr/>
        </p:nvSpPr>
        <p:spPr>
          <a:xfrm>
            <a:off x="1682810" y="3510533"/>
            <a:ext cx="648072" cy="648072"/>
          </a:xfrm>
          <a:prstGeom prst="ellipse">
            <a:avLst/>
          </a:prstGeom>
          <a:solidFill>
            <a:srgbClr val="002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effectLst>
                  <a:outerShdw blurRad="38100" dist="38100" dir="2700000" algn="tl">
                    <a:srgbClr val="000000">
                      <a:alpha val="43137"/>
                    </a:srgbClr>
                  </a:outerShdw>
                </a:effectLst>
              </a:rPr>
              <a:t>C</a:t>
            </a:r>
          </a:p>
        </p:txBody>
      </p:sp>
      <p:grpSp>
        <p:nvGrpSpPr>
          <p:cNvPr id="15" name="Gruppo 14"/>
          <p:cNvGrpSpPr/>
          <p:nvPr/>
        </p:nvGrpSpPr>
        <p:grpSpPr>
          <a:xfrm>
            <a:off x="3601997" y="1274120"/>
            <a:ext cx="5671648" cy="4707132"/>
            <a:chOff x="3190302" y="486287"/>
            <a:chExt cx="5671648" cy="3890296"/>
          </a:xfrm>
        </p:grpSpPr>
        <p:sp>
          <p:nvSpPr>
            <p:cNvPr id="16" name="Rettangolo con angoli arrotondati sullo stesso lato 15"/>
            <p:cNvSpPr/>
            <p:nvPr/>
          </p:nvSpPr>
          <p:spPr>
            <a:xfrm rot="5400000">
              <a:off x="4080979" y="-404388"/>
              <a:ext cx="3890296" cy="5671646"/>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ttangolo 16"/>
            <p:cNvSpPr/>
            <p:nvPr/>
          </p:nvSpPr>
          <p:spPr>
            <a:xfrm>
              <a:off x="3190302" y="676195"/>
              <a:ext cx="5481737" cy="35104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30480" rIns="60960" bIns="30480" numCol="1" spcCol="1270" anchor="ctr" anchorCtr="0">
              <a:noAutofit/>
            </a:bodyPr>
            <a:lstStyle/>
            <a:p>
              <a:pPr marL="650920" lvl="2" algn="just" defTabSz="711200">
                <a:lnSpc>
                  <a:spcPct val="90000"/>
                </a:lnSpc>
                <a:spcBef>
                  <a:spcPct val="0"/>
                </a:spcBef>
                <a:spcAft>
                  <a:spcPct val="15000"/>
                </a:spcAft>
              </a:pPr>
              <a:r>
                <a:rPr lang="it-IT" sz="1400" b="1" i="1" u="sng" dirty="0">
                  <a:solidFill>
                    <a:srgbClr val="0070C0"/>
                  </a:solidFill>
                </a:rPr>
                <a:t>Centralizzazione dei Controlli e della Supervisione</a:t>
              </a:r>
              <a:r>
                <a:rPr lang="it-IT" sz="1400" i="1" dirty="0">
                  <a:solidFill>
                    <a:srgbClr val="0070C0"/>
                  </a:solidFill>
                </a:rPr>
                <a:t> </a:t>
              </a:r>
            </a:p>
            <a:p>
              <a:pPr marL="650920" lvl="2" algn="just" defTabSz="711200">
                <a:lnSpc>
                  <a:spcPct val="90000"/>
                </a:lnSpc>
                <a:spcBef>
                  <a:spcPct val="0"/>
                </a:spcBef>
                <a:spcAft>
                  <a:spcPct val="15000"/>
                </a:spcAft>
              </a:pPr>
              <a:r>
                <a:rPr lang="it-IT" sz="1400" i="1" dirty="0">
                  <a:solidFill>
                    <a:srgbClr val="0070C0"/>
                  </a:solidFill>
                </a:rPr>
                <a:t>Il sistema di supervisione è stato progettato come un applicativo «web» in grado di interagire da remoto con il sistema; ciò rende possibile la creazione di una piattaforma centralizzata dalla quale effettuare tutte le funzionalità di controllo e supervisione dei vari applicativi forniti, ovunque essi si trovino.</a:t>
              </a:r>
            </a:p>
            <a:p>
              <a:pPr marL="650920" lvl="2" algn="just" defTabSz="711200">
                <a:lnSpc>
                  <a:spcPct val="90000"/>
                </a:lnSpc>
                <a:spcBef>
                  <a:spcPct val="0"/>
                </a:spcBef>
                <a:spcAft>
                  <a:spcPct val="15000"/>
                </a:spcAft>
              </a:pPr>
              <a:r>
                <a:rPr lang="it-IT" sz="1400" b="1" i="1" u="sng" dirty="0">
                  <a:solidFill>
                    <a:srgbClr val="0070C0"/>
                  </a:solidFill>
                </a:rPr>
                <a:t>Spendibilità delle esperienze in altri contesti</a:t>
              </a:r>
            </a:p>
            <a:p>
              <a:pPr marL="650920" lvl="2" algn="just" defTabSz="711200">
                <a:lnSpc>
                  <a:spcPct val="90000"/>
                </a:lnSpc>
                <a:spcBef>
                  <a:spcPct val="0"/>
                </a:spcBef>
                <a:spcAft>
                  <a:spcPct val="15000"/>
                </a:spcAft>
              </a:pPr>
              <a:r>
                <a:rPr lang="it-IT" sz="1400" i="1" dirty="0">
                  <a:solidFill>
                    <a:srgbClr val="0070C0"/>
                  </a:solidFill>
                </a:rPr>
                <a:t>Le competenze maturate nell’ambito della Documentazione e della Manutenzione di nuova generazione, oltre a conferire una utilizzabilità immediata per quanto concerne il sistema industrializzato (permettendo di gestirne manualistica e procedimenti manutentivi innovativi), sono spendibili anche in altri contesti e permettono quindi una valorizzazione ulteriore delle esperienze legate alla prototipizzazione.</a:t>
              </a:r>
            </a:p>
            <a:p>
              <a:pPr marL="171450" lvl="1" indent="-171450" defTabSz="711200">
                <a:lnSpc>
                  <a:spcPct val="90000"/>
                </a:lnSpc>
                <a:spcBef>
                  <a:spcPct val="0"/>
                </a:spcBef>
                <a:spcAft>
                  <a:spcPct val="15000"/>
                </a:spcAft>
                <a:buChar char="••"/>
              </a:pPr>
              <a:r>
                <a:rPr lang="it-IT" sz="2000" b="1" i="1" dirty="0">
                  <a:solidFill>
                    <a:srgbClr val="0070C0"/>
                  </a:solidFill>
                  <a:effectLst>
                    <a:outerShdw blurRad="38100" dist="38100" dir="2700000" algn="tl">
                      <a:srgbClr val="000000">
                        <a:alpha val="43137"/>
                      </a:srgbClr>
                    </a:outerShdw>
                  </a:effectLst>
                </a:rPr>
                <a:t>Prospettive</a:t>
              </a:r>
              <a:r>
                <a:rPr lang="it-IT" sz="1600" b="1" i="1" dirty="0">
                  <a:solidFill>
                    <a:srgbClr val="0070C0"/>
                  </a:solidFill>
                  <a:effectLst>
                    <a:outerShdw blurRad="38100" dist="38100" dir="2700000" algn="tl">
                      <a:srgbClr val="000000">
                        <a:alpha val="43137"/>
                      </a:srgbClr>
                    </a:outerShdw>
                  </a:effectLst>
                </a:rPr>
                <a:t>: </a:t>
              </a:r>
              <a:r>
                <a:rPr lang="it-IT" sz="1400" i="1" dirty="0">
                  <a:solidFill>
                    <a:srgbClr val="0070C0"/>
                  </a:solidFill>
                </a:rPr>
                <a:t> Per le realizzazioni effettuate in ambito SW, le opportunità prevedibili nello scenario futuro sono innanzitutto legate alla commercializzazione e vendita del sistema frigorifero, ma possono anche essere sviluppate in altri contesti, puntando sulla spendibilità delle competenze acquisite, specialmente nell’ambito della Documentazione e Manutenzione di nuova generazione.</a:t>
              </a:r>
            </a:p>
          </p:txBody>
        </p:sp>
      </p:grpSp>
    </p:spTree>
    <p:extLst>
      <p:ext uri="{BB962C8B-B14F-4D97-AF65-F5344CB8AC3E}">
        <p14:creationId xmlns:p14="http://schemas.microsoft.com/office/powerpoint/2010/main" val="4241140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txBox="1">
            <a:spLocks/>
          </p:cNvSpPr>
          <p:nvPr>
            <p:custDataLst>
              <p:tags r:id="rId1"/>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23</a:t>
            </a:r>
          </a:p>
        </p:txBody>
      </p:sp>
      <p:sp>
        <p:nvSpPr>
          <p:cNvPr id="7" name="CasellaDiTesto 6"/>
          <p:cNvSpPr txBox="1"/>
          <p:nvPr/>
        </p:nvSpPr>
        <p:spPr>
          <a:xfrm>
            <a:off x="2682429" y="2934469"/>
            <a:ext cx="3672408" cy="1569660"/>
          </a:xfrm>
          <a:prstGeom prst="rect">
            <a:avLst/>
          </a:prstGeom>
          <a:noFill/>
        </p:spPr>
        <p:txBody>
          <a:bodyPr wrap="square" rtlCol="0">
            <a:spAutoFit/>
          </a:bodyPr>
          <a:lstStyle/>
          <a:p>
            <a:pPr algn="ctr"/>
            <a:r>
              <a:rPr lang="it-IT" sz="4800" b="1" i="1" dirty="0">
                <a:solidFill>
                  <a:schemeClr val="accent1"/>
                </a:solidFill>
                <a:effectLst>
                  <a:outerShdw blurRad="38100" dist="38100" dir="2700000" algn="tl">
                    <a:srgbClr val="000000">
                      <a:alpha val="43137"/>
                    </a:srgbClr>
                  </a:outerShdw>
                </a:effectLst>
              </a:rPr>
              <a:t>Grazie per l’attenzione</a:t>
            </a:r>
            <a:endParaRPr lang="it-IT" sz="4800" b="1" i="1" dirty="0">
              <a:solidFill>
                <a:schemeClr val="accent1"/>
              </a:solidFill>
            </a:endParaRPr>
          </a:p>
        </p:txBody>
      </p:sp>
      <p:sp>
        <p:nvSpPr>
          <p:cNvPr id="11" name="Title 1"/>
          <p:cNvSpPr txBox="1">
            <a:spLocks/>
          </p:cNvSpPr>
          <p:nvPr>
            <p:custDataLst>
              <p:tags r:id="rId2"/>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18771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custDataLst>
              <p:tags r:id="rId1"/>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7" name="Segnaposto numero diapositiva 3"/>
          <p:cNvSpPr txBox="1">
            <a:spLocks/>
          </p:cNvSpPr>
          <p:nvPr>
            <p:custDataLst>
              <p:tags r:id="rId2"/>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3</a:t>
            </a:r>
          </a:p>
        </p:txBody>
      </p:sp>
      <p:sp>
        <p:nvSpPr>
          <p:cNvPr id="8" name="CasellaDiTesto 7"/>
          <p:cNvSpPr txBox="1"/>
          <p:nvPr/>
        </p:nvSpPr>
        <p:spPr>
          <a:xfrm>
            <a:off x="532396" y="960636"/>
            <a:ext cx="8861948" cy="400110"/>
          </a:xfrm>
          <a:prstGeom prst="rect">
            <a:avLst/>
          </a:prstGeom>
          <a:noFill/>
        </p:spPr>
        <p:txBody>
          <a:bodyPr wrap="square" rtlCol="0">
            <a:spAutoFit/>
          </a:bodyPr>
          <a:lstStyle/>
          <a:p>
            <a:r>
              <a:rPr lang="en-US" sz="2000" b="1" i="1" dirty="0" err="1">
                <a:solidFill>
                  <a:schemeClr val="accent6">
                    <a:lumMod val="75000"/>
                  </a:schemeClr>
                </a:solidFill>
                <a:effectLst>
                  <a:outerShdw blurRad="38100" dist="38100" dir="2700000" algn="tl">
                    <a:srgbClr val="000000">
                      <a:alpha val="43137"/>
                    </a:srgbClr>
                  </a:outerShdw>
                </a:effectLst>
              </a:rPr>
              <a:t>Ruolo</a:t>
            </a:r>
            <a:r>
              <a:rPr lang="en-US" sz="2000" b="1" i="1" dirty="0">
                <a:solidFill>
                  <a:schemeClr val="accent6">
                    <a:lumMod val="75000"/>
                  </a:schemeClr>
                </a:solidFill>
                <a:effectLst>
                  <a:outerShdw blurRad="38100" dist="38100" dir="2700000" algn="tl">
                    <a:srgbClr val="000000">
                      <a:alpha val="43137"/>
                    </a:srgbClr>
                  </a:outerShdw>
                </a:effectLst>
              </a:rPr>
              <a:t> di Free </a:t>
            </a:r>
            <a:r>
              <a:rPr lang="en-US" sz="2000" b="1" i="1" dirty="0" err="1">
                <a:solidFill>
                  <a:schemeClr val="accent6">
                    <a:lumMod val="75000"/>
                  </a:schemeClr>
                </a:solidFill>
                <a:effectLst>
                  <a:outerShdw blurRad="38100" dist="38100" dir="2700000" algn="tl">
                    <a:srgbClr val="000000">
                      <a:alpha val="43137"/>
                    </a:srgbClr>
                  </a:outerShdw>
                </a:effectLst>
              </a:rPr>
              <a:t>Soft&amp;Tech</a:t>
            </a:r>
            <a:r>
              <a:rPr lang="en-US" sz="2000" b="1" i="1" dirty="0">
                <a:solidFill>
                  <a:schemeClr val="accent6">
                    <a:lumMod val="75000"/>
                  </a:schemeClr>
                </a:solidFill>
                <a:effectLst>
                  <a:outerShdw blurRad="38100" dist="38100" dir="2700000" algn="tl">
                    <a:srgbClr val="000000">
                      <a:alpha val="43137"/>
                    </a:srgbClr>
                  </a:outerShdw>
                </a:effectLst>
              </a:rPr>
              <a:t> </a:t>
            </a:r>
            <a:r>
              <a:rPr lang="en-US" sz="2000" b="1" i="1" dirty="0" err="1">
                <a:solidFill>
                  <a:schemeClr val="accent6">
                    <a:lumMod val="75000"/>
                  </a:schemeClr>
                </a:solidFill>
                <a:effectLst>
                  <a:outerShdw blurRad="38100" dist="38100" dir="2700000" algn="tl">
                    <a:srgbClr val="000000">
                      <a:alpha val="43137"/>
                    </a:srgbClr>
                  </a:outerShdw>
                </a:effectLst>
              </a:rPr>
              <a:t>nel</a:t>
            </a:r>
            <a:r>
              <a:rPr lang="en-US" sz="2000" b="1" i="1" dirty="0">
                <a:solidFill>
                  <a:schemeClr val="accent6">
                    <a:lumMod val="75000"/>
                  </a:schemeClr>
                </a:solidFill>
                <a:effectLst>
                  <a:outerShdw blurRad="38100" dist="38100" dir="2700000" algn="tl">
                    <a:srgbClr val="000000">
                      <a:alpha val="43137"/>
                    </a:srgbClr>
                  </a:outerShdw>
                </a:effectLst>
              </a:rPr>
              <a:t> </a:t>
            </a:r>
            <a:r>
              <a:rPr lang="en-US" sz="2000" b="1" i="1" dirty="0" err="1">
                <a:solidFill>
                  <a:schemeClr val="accent6">
                    <a:lumMod val="75000"/>
                  </a:schemeClr>
                </a:solidFill>
                <a:effectLst>
                  <a:outerShdw blurRad="38100" dist="38100" dir="2700000" algn="tl">
                    <a:srgbClr val="000000">
                      <a:alpha val="43137"/>
                    </a:srgbClr>
                  </a:outerShdw>
                </a:effectLst>
              </a:rPr>
              <a:t>Progetto</a:t>
            </a:r>
            <a:r>
              <a:rPr lang="en-US" sz="2000" b="1" i="1" dirty="0">
                <a:solidFill>
                  <a:schemeClr val="accent6">
                    <a:lumMod val="75000"/>
                  </a:schemeClr>
                </a:solidFill>
                <a:effectLst>
                  <a:outerShdw blurRad="38100" dist="38100" dir="2700000" algn="tl">
                    <a:srgbClr val="000000">
                      <a:alpha val="43137"/>
                    </a:srgbClr>
                  </a:outerShdw>
                </a:effectLst>
              </a:rPr>
              <a:t> VIRECO</a:t>
            </a:r>
          </a:p>
        </p:txBody>
      </p:sp>
      <p:sp>
        <p:nvSpPr>
          <p:cNvPr id="10" name="Ovale 9"/>
          <p:cNvSpPr/>
          <p:nvPr/>
        </p:nvSpPr>
        <p:spPr>
          <a:xfrm>
            <a:off x="157076" y="2036902"/>
            <a:ext cx="2885393" cy="863699"/>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effectLst>
                  <a:outerShdw blurRad="38100" dist="38100" dir="2700000" algn="tl">
                    <a:srgbClr val="000000">
                      <a:alpha val="43137"/>
                    </a:srgbClr>
                  </a:outerShdw>
                </a:effectLst>
              </a:rPr>
              <a:t>Automazione e Controllo Banco Frigorifero Sperimentale</a:t>
            </a:r>
          </a:p>
        </p:txBody>
      </p:sp>
      <p:sp>
        <p:nvSpPr>
          <p:cNvPr id="13" name="Ovale 12"/>
          <p:cNvSpPr/>
          <p:nvPr/>
        </p:nvSpPr>
        <p:spPr>
          <a:xfrm>
            <a:off x="3430874" y="2036902"/>
            <a:ext cx="2885393" cy="86369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effectLst>
                  <a:outerShdw blurRad="38100" dist="38100" dir="2700000" algn="tl">
                    <a:srgbClr val="000000">
                      <a:alpha val="43137"/>
                    </a:srgbClr>
                  </a:outerShdw>
                </a:effectLst>
              </a:rPr>
              <a:t>Acquisizione, Elaborazione e Registrazione Dati del Compressore</a:t>
            </a:r>
          </a:p>
        </p:txBody>
      </p:sp>
      <p:sp>
        <p:nvSpPr>
          <p:cNvPr id="14" name="Ovale 13"/>
          <p:cNvSpPr/>
          <p:nvPr/>
        </p:nvSpPr>
        <p:spPr>
          <a:xfrm>
            <a:off x="6714877" y="2036902"/>
            <a:ext cx="2885393" cy="86369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effectLst>
                  <a:outerShdw blurRad="38100" dist="38100" dir="2700000" algn="tl">
                    <a:srgbClr val="000000">
                      <a:alpha val="43137"/>
                    </a:srgbClr>
                  </a:outerShdw>
                </a:effectLst>
              </a:rPr>
              <a:t>Documentazione Innovativa</a:t>
            </a:r>
            <a:br>
              <a:rPr lang="it-IT" sz="1400" b="1" dirty="0">
                <a:effectLst>
                  <a:outerShdw blurRad="38100" dist="38100" dir="2700000" algn="tl">
                    <a:srgbClr val="000000">
                      <a:alpha val="43137"/>
                    </a:srgbClr>
                  </a:outerShdw>
                </a:effectLst>
              </a:rPr>
            </a:br>
            <a:r>
              <a:rPr lang="it-IT" sz="1400" b="1" dirty="0">
                <a:effectLst>
                  <a:outerShdw blurRad="38100" dist="38100" dir="2700000" algn="tl">
                    <a:srgbClr val="000000">
                      <a:alpha val="43137"/>
                    </a:srgbClr>
                  </a:outerShdw>
                </a:effectLst>
              </a:rPr>
              <a:t>«industria 4.0»</a:t>
            </a:r>
          </a:p>
        </p:txBody>
      </p:sp>
      <p:sp>
        <p:nvSpPr>
          <p:cNvPr id="18" name="Rettangolo arrotondato 17"/>
          <p:cNvSpPr/>
          <p:nvPr/>
        </p:nvSpPr>
        <p:spPr>
          <a:xfrm>
            <a:off x="954735" y="2977464"/>
            <a:ext cx="1290074" cy="718280"/>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arrotondato 18"/>
          <p:cNvSpPr/>
          <p:nvPr/>
        </p:nvSpPr>
        <p:spPr>
          <a:xfrm>
            <a:off x="956176" y="4111176"/>
            <a:ext cx="1227315" cy="42003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bidirezionale verticale 19"/>
          <p:cNvSpPr/>
          <p:nvPr/>
        </p:nvSpPr>
        <p:spPr>
          <a:xfrm>
            <a:off x="1504766" y="3757800"/>
            <a:ext cx="171824" cy="275608"/>
          </a:xfrm>
          <a:prstGeom prst="up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reccia bidirezionale verticale 20"/>
          <p:cNvSpPr/>
          <p:nvPr/>
        </p:nvSpPr>
        <p:spPr>
          <a:xfrm>
            <a:off x="1504766" y="4590653"/>
            <a:ext cx="171824" cy="275608"/>
          </a:xfrm>
          <a:prstGeom prst="up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 name="Immagine 21"/>
          <p:cNvPicPr>
            <a:picLocks noChangeAspect="1"/>
          </p:cNvPicPr>
          <p:nvPr/>
        </p:nvPicPr>
        <p:blipFill>
          <a:blip r:embed="rId8"/>
          <a:stretch>
            <a:fillRect/>
          </a:stretch>
        </p:blipFill>
        <p:spPr>
          <a:xfrm>
            <a:off x="1088442" y="4950693"/>
            <a:ext cx="1022659" cy="1368455"/>
          </a:xfrm>
          <a:prstGeom prst="rect">
            <a:avLst/>
          </a:prstGeom>
        </p:spPr>
      </p:pic>
      <p:pic>
        <p:nvPicPr>
          <p:cNvPr id="23" name="Picture 4" descr="Risultati immagini per foto di schede national Instruments chassis + schede NI 9205 e NI 942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7951" y="4067848"/>
            <a:ext cx="951238" cy="713428"/>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24" name="Freccia bidirezionale verticale 23"/>
          <p:cNvSpPr/>
          <p:nvPr/>
        </p:nvSpPr>
        <p:spPr>
          <a:xfrm>
            <a:off x="4787658" y="4815144"/>
            <a:ext cx="171824" cy="275608"/>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1" name="Picture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72454" y="5416609"/>
            <a:ext cx="1092886" cy="829422"/>
          </a:xfrm>
          <a:prstGeom prst="rect">
            <a:avLst/>
          </a:prstGeom>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26" name="Rettangolo 25"/>
          <p:cNvSpPr/>
          <p:nvPr/>
        </p:nvSpPr>
        <p:spPr>
          <a:xfrm>
            <a:off x="4387258" y="3006477"/>
            <a:ext cx="961931" cy="662651"/>
          </a:xfrm>
          <a:prstGeom prst="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Freccia bidirezionale verticale 26"/>
          <p:cNvSpPr/>
          <p:nvPr/>
        </p:nvSpPr>
        <p:spPr>
          <a:xfrm>
            <a:off x="4791546" y="3726557"/>
            <a:ext cx="171824" cy="275608"/>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4"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3379" y="5391541"/>
            <a:ext cx="879495" cy="924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Ovale 24"/>
          <p:cNvSpPr/>
          <p:nvPr/>
        </p:nvSpPr>
        <p:spPr>
          <a:xfrm>
            <a:off x="4194597" y="5149783"/>
            <a:ext cx="1404000" cy="140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9" name="Connettore 1 28"/>
          <p:cNvCxnSpPr>
            <a:endCxn id="25" idx="1"/>
          </p:cNvCxnSpPr>
          <p:nvPr/>
        </p:nvCxnSpPr>
        <p:spPr>
          <a:xfrm flipV="1">
            <a:off x="3186485" y="5355394"/>
            <a:ext cx="1213723" cy="38738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1" name="Ovale 30"/>
          <p:cNvSpPr/>
          <p:nvPr/>
        </p:nvSpPr>
        <p:spPr>
          <a:xfrm>
            <a:off x="1458292" y="5831320"/>
            <a:ext cx="288000" cy="28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132" name="Connettore 1 5131"/>
          <p:cNvCxnSpPr>
            <a:stCxn id="31" idx="6"/>
          </p:cNvCxnSpPr>
          <p:nvPr/>
        </p:nvCxnSpPr>
        <p:spPr>
          <a:xfrm flipV="1">
            <a:off x="1746292" y="5742781"/>
            <a:ext cx="1440193" cy="23253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138" name="Connettore 1 5137"/>
          <p:cNvCxnSpPr>
            <a:endCxn id="25" idx="3"/>
          </p:cNvCxnSpPr>
          <p:nvPr/>
        </p:nvCxnSpPr>
        <p:spPr>
          <a:xfrm>
            <a:off x="3186485" y="5742781"/>
            <a:ext cx="1213723" cy="605391"/>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5139" name="Picture 6" descr="Risultati immagini per immagini localizzazione linguistic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17902" y="3813853"/>
            <a:ext cx="1146512" cy="797014"/>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52" name="Ovale 51"/>
          <p:cNvSpPr/>
          <p:nvPr/>
        </p:nvSpPr>
        <p:spPr>
          <a:xfrm>
            <a:off x="6761231" y="3102371"/>
            <a:ext cx="1203183" cy="397543"/>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effectLst>
                  <a:outerShdw blurRad="38100" dist="38100" dir="2700000" algn="tl">
                    <a:srgbClr val="000000">
                      <a:alpha val="43137"/>
                    </a:srgbClr>
                  </a:outerShdw>
                </a:effectLst>
              </a:rPr>
              <a:t>ATD</a:t>
            </a:r>
          </a:p>
        </p:txBody>
      </p:sp>
      <p:sp>
        <p:nvSpPr>
          <p:cNvPr id="53" name="Ovale 52"/>
          <p:cNvSpPr/>
          <p:nvPr/>
        </p:nvSpPr>
        <p:spPr>
          <a:xfrm>
            <a:off x="8324454" y="3102371"/>
            <a:ext cx="1203183" cy="397543"/>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effectLst>
                  <a:outerShdw blurRad="38100" dist="38100" dir="2700000" algn="tl">
                    <a:srgbClr val="000000">
                      <a:alpha val="43137"/>
                    </a:srgbClr>
                  </a:outerShdw>
                </a:effectLst>
              </a:rPr>
              <a:t>AR</a:t>
            </a:r>
          </a:p>
        </p:txBody>
      </p:sp>
      <p:pic>
        <p:nvPicPr>
          <p:cNvPr id="5141"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1817" y="3813853"/>
            <a:ext cx="1115820" cy="797014"/>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32" name="Diagramma 31"/>
          <p:cNvGraphicFramePr/>
          <p:nvPr>
            <p:extLst>
              <p:ext uri="{D42A27DB-BD31-4B8C-83A1-F6EECF244321}">
                <p14:modId xmlns:p14="http://schemas.microsoft.com/office/powerpoint/2010/main" val="4238329975"/>
              </p:ext>
            </p:extLst>
          </p:nvPr>
        </p:nvGraphicFramePr>
        <p:xfrm>
          <a:off x="234156" y="1318438"/>
          <a:ext cx="9160187" cy="646331"/>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65418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3"/>
          <p:cNvSpPr txBox="1">
            <a:spLocks/>
          </p:cNvSpPr>
          <p:nvPr>
            <p:custDataLst>
              <p:tags r:id="rId1"/>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4</a:t>
            </a:r>
          </a:p>
        </p:txBody>
      </p:sp>
      <p:sp>
        <p:nvSpPr>
          <p:cNvPr id="8" name="CasellaDiTesto 7"/>
          <p:cNvSpPr txBox="1"/>
          <p:nvPr/>
        </p:nvSpPr>
        <p:spPr>
          <a:xfrm>
            <a:off x="532396" y="1062261"/>
            <a:ext cx="8861948" cy="400110"/>
          </a:xfrm>
          <a:prstGeom prst="rect">
            <a:avLst/>
          </a:prstGeom>
          <a:noFill/>
        </p:spPr>
        <p:txBody>
          <a:bodyPr wrap="square" rtlCol="0">
            <a:spAutoFit/>
          </a:bodyPr>
          <a:lstStyle/>
          <a:p>
            <a:r>
              <a:rPr lang="it-IT" sz="2000" b="1" i="1" dirty="0">
                <a:solidFill>
                  <a:schemeClr val="accent1"/>
                </a:solidFill>
                <a:effectLst>
                  <a:outerShdw blurRad="38100" dist="38100" dir="2700000" algn="tl">
                    <a:srgbClr val="000000">
                      <a:alpha val="43137"/>
                    </a:srgbClr>
                  </a:outerShdw>
                </a:effectLst>
              </a:rPr>
              <a:t>1. Ambito di Supervisione e Controllo del Banco di Sperimentazione</a:t>
            </a:r>
            <a:endParaRPr lang="en-US" sz="2000" b="1" i="1" dirty="0">
              <a:solidFill>
                <a:schemeClr val="accent6">
                  <a:lumMod val="75000"/>
                </a:schemeClr>
              </a:solidFill>
              <a:effectLst>
                <a:outerShdw blurRad="38100" dist="38100" dir="2700000" algn="tl">
                  <a:srgbClr val="000000">
                    <a:alpha val="43137"/>
                  </a:srgbClr>
                </a:outerShdw>
              </a:effectLst>
            </a:endParaRPr>
          </a:p>
        </p:txBody>
      </p:sp>
      <p:grpSp>
        <p:nvGrpSpPr>
          <p:cNvPr id="23" name="Gruppo 22"/>
          <p:cNvGrpSpPr/>
          <p:nvPr/>
        </p:nvGrpSpPr>
        <p:grpSpPr>
          <a:xfrm>
            <a:off x="666205" y="2168770"/>
            <a:ext cx="8275818" cy="4104456"/>
            <a:chOff x="450181" y="2214389"/>
            <a:chExt cx="8784976" cy="4320480"/>
          </a:xfrm>
        </p:grpSpPr>
        <p:sp>
          <p:nvSpPr>
            <p:cNvPr id="22" name="Rettangolo 21"/>
            <p:cNvSpPr/>
            <p:nvPr/>
          </p:nvSpPr>
          <p:spPr>
            <a:xfrm>
              <a:off x="450181" y="2214389"/>
              <a:ext cx="8784976" cy="4320480"/>
            </a:xfrm>
            <a:prstGeom prst="rect">
              <a:avLst/>
            </a:prstGeom>
            <a:solidFill>
              <a:srgbClr val="E1EB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1775886" y="5471049"/>
              <a:ext cx="2952329" cy="7453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a:p>
              <a:pPr algn="ctr"/>
              <a:endParaRPr lang="it-IT" dirty="0">
                <a:solidFill>
                  <a:schemeClr val="tx1"/>
                </a:solidFill>
              </a:endParaRPr>
            </a:p>
          </p:txBody>
        </p:sp>
        <p:sp>
          <p:nvSpPr>
            <p:cNvPr id="12" name="Rettangolo arrotondato 11"/>
            <p:cNvSpPr/>
            <p:nvPr/>
          </p:nvSpPr>
          <p:spPr>
            <a:xfrm>
              <a:off x="2322389" y="4343062"/>
              <a:ext cx="1800200" cy="648072"/>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arrotondato 12"/>
            <p:cNvSpPr/>
            <p:nvPr/>
          </p:nvSpPr>
          <p:spPr>
            <a:xfrm>
              <a:off x="2042259" y="2341996"/>
              <a:ext cx="2376264" cy="1512168"/>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bidirezionale verticale 13"/>
            <p:cNvSpPr/>
            <p:nvPr/>
          </p:nvSpPr>
          <p:spPr>
            <a:xfrm>
              <a:off x="3096475" y="3889815"/>
              <a:ext cx="252028" cy="38657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2034357" y="5588672"/>
              <a:ext cx="1134125" cy="532691"/>
            </a:xfrm>
            <a:prstGeom prst="rect">
              <a:avLst/>
            </a:prstGeom>
            <a:solidFill>
              <a:schemeClr val="accent1"/>
            </a:solidFill>
          </p:spPr>
          <p:txBody>
            <a:bodyPr wrap="square" rtlCol="0">
              <a:spAutoFit/>
            </a:bodyPr>
            <a:lstStyle/>
            <a:p>
              <a:pPr algn="ctr"/>
              <a:r>
                <a:rPr lang="it-IT" sz="1200" dirty="0"/>
                <a:t>Sensori del </a:t>
              </a:r>
              <a:br>
                <a:rPr lang="it-IT" sz="1200" dirty="0"/>
              </a:br>
              <a:r>
                <a:rPr lang="it-IT" sz="1200" dirty="0"/>
                <a:t>Banco</a:t>
              </a:r>
            </a:p>
          </p:txBody>
        </p:sp>
        <p:sp>
          <p:nvSpPr>
            <p:cNvPr id="17" name="Freccia in su 16"/>
            <p:cNvSpPr/>
            <p:nvPr/>
          </p:nvSpPr>
          <p:spPr>
            <a:xfrm rot="10800000">
              <a:off x="3762549" y="5084608"/>
              <a:ext cx="216024" cy="2520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3308999" y="5595411"/>
              <a:ext cx="1134125" cy="532691"/>
            </a:xfrm>
            <a:prstGeom prst="rect">
              <a:avLst/>
            </a:prstGeom>
            <a:solidFill>
              <a:schemeClr val="accent1"/>
            </a:solidFill>
          </p:spPr>
          <p:txBody>
            <a:bodyPr wrap="square" rtlCol="0">
              <a:spAutoFit/>
            </a:bodyPr>
            <a:lstStyle/>
            <a:p>
              <a:pPr algn="ctr"/>
              <a:r>
                <a:rPr lang="it-IT" sz="1200" dirty="0"/>
                <a:t>Attuatori del </a:t>
              </a:r>
              <a:br>
                <a:rPr lang="it-IT" sz="1200" dirty="0"/>
              </a:br>
              <a:r>
                <a:rPr lang="it-IT" sz="1200" dirty="0"/>
                <a:t>Banco</a:t>
              </a:r>
            </a:p>
          </p:txBody>
        </p:sp>
        <p:sp>
          <p:nvSpPr>
            <p:cNvPr id="19" name="CasellaDiTesto 18"/>
            <p:cNvSpPr txBox="1"/>
            <p:nvPr/>
          </p:nvSpPr>
          <p:spPr>
            <a:xfrm>
              <a:off x="4698597" y="2958391"/>
              <a:ext cx="3676425" cy="426152"/>
            </a:xfrm>
            <a:prstGeom prst="rect">
              <a:avLst/>
            </a:prstGeom>
            <a:noFill/>
          </p:spPr>
          <p:txBody>
            <a:bodyPr wrap="square" rtlCol="0">
              <a:spAutoFit/>
            </a:bodyPr>
            <a:lstStyle/>
            <a:p>
              <a:r>
                <a:rPr lang="it-IT" sz="1800" b="1" dirty="0">
                  <a:effectLst>
                    <a:outerShdw blurRad="38100" dist="38100" dir="2700000" algn="tl">
                      <a:srgbClr val="000000">
                        <a:alpha val="43137"/>
                      </a:srgbClr>
                    </a:outerShdw>
                  </a:effectLst>
                </a:rPr>
                <a:t>Livello 2</a:t>
              </a:r>
              <a:r>
                <a:rPr lang="it-IT" sz="1800" dirty="0">
                  <a:effectLst>
                    <a:outerShdw blurRad="38100" dist="38100" dir="2700000" algn="tl">
                      <a:srgbClr val="000000">
                        <a:alpha val="43137"/>
                      </a:srgbClr>
                    </a:outerShdw>
                  </a:effectLst>
                </a:rPr>
                <a:t>: Supervisione</a:t>
              </a:r>
            </a:p>
          </p:txBody>
        </p:sp>
        <p:sp>
          <p:nvSpPr>
            <p:cNvPr id="20" name="CasellaDiTesto 19"/>
            <p:cNvSpPr txBox="1"/>
            <p:nvPr/>
          </p:nvSpPr>
          <p:spPr>
            <a:xfrm>
              <a:off x="4769537" y="4329161"/>
              <a:ext cx="4249595" cy="426152"/>
            </a:xfrm>
            <a:prstGeom prst="rect">
              <a:avLst/>
            </a:prstGeom>
            <a:noFill/>
          </p:spPr>
          <p:txBody>
            <a:bodyPr wrap="square" rtlCol="0">
              <a:spAutoFit/>
            </a:bodyPr>
            <a:lstStyle/>
            <a:p>
              <a:r>
                <a:rPr lang="it-IT" sz="1800" b="1" dirty="0">
                  <a:effectLst>
                    <a:outerShdw blurRad="38100" dist="38100" dir="2700000" algn="tl">
                      <a:srgbClr val="000000">
                        <a:alpha val="43137"/>
                      </a:srgbClr>
                    </a:outerShdw>
                  </a:effectLst>
                </a:rPr>
                <a:t>Livello 1</a:t>
              </a:r>
              <a:r>
                <a:rPr lang="it-IT" sz="1800" dirty="0">
                  <a:effectLst>
                    <a:outerShdw blurRad="38100" dist="38100" dir="2700000" algn="tl">
                      <a:srgbClr val="000000">
                        <a:alpha val="43137"/>
                      </a:srgbClr>
                    </a:outerShdw>
                  </a:effectLst>
                </a:rPr>
                <a:t>: Controllo</a:t>
              </a:r>
            </a:p>
          </p:txBody>
        </p:sp>
        <p:sp>
          <p:nvSpPr>
            <p:cNvPr id="21" name="Freccia in su 20"/>
            <p:cNvSpPr/>
            <p:nvPr/>
          </p:nvSpPr>
          <p:spPr>
            <a:xfrm>
              <a:off x="2489215" y="5069241"/>
              <a:ext cx="216024" cy="2520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aphicFrame>
        <p:nvGraphicFramePr>
          <p:cNvPr id="3" name="Diagramma 2"/>
          <p:cNvGraphicFramePr/>
          <p:nvPr>
            <p:extLst>
              <p:ext uri="{D42A27DB-BD31-4B8C-83A1-F6EECF244321}">
                <p14:modId xmlns:p14="http://schemas.microsoft.com/office/powerpoint/2010/main" val="1582653085"/>
              </p:ext>
            </p:extLst>
          </p:nvPr>
        </p:nvGraphicFramePr>
        <p:xfrm>
          <a:off x="666205" y="1479332"/>
          <a:ext cx="8275818" cy="6463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9" name="Title 1"/>
          <p:cNvSpPr txBox="1">
            <a:spLocks/>
          </p:cNvSpPr>
          <p:nvPr>
            <p:custDataLst>
              <p:tags r:id="rId2"/>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30" name="Immagin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3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32" name="CasellaDiTesto 31"/>
          <p:cNvSpPr txBox="1"/>
          <p:nvPr/>
        </p:nvSpPr>
        <p:spPr>
          <a:xfrm>
            <a:off x="4860813" y="5382923"/>
            <a:ext cx="4003298" cy="369332"/>
          </a:xfrm>
          <a:prstGeom prst="rect">
            <a:avLst/>
          </a:prstGeom>
          <a:noFill/>
        </p:spPr>
        <p:txBody>
          <a:bodyPr wrap="square" rtlCol="0">
            <a:spAutoFit/>
          </a:bodyPr>
          <a:lstStyle/>
          <a:p>
            <a:r>
              <a:rPr lang="it-IT" sz="1800" b="1" dirty="0">
                <a:effectLst>
                  <a:outerShdw blurRad="38100" dist="38100" dir="2700000" algn="tl">
                    <a:srgbClr val="000000">
                      <a:alpha val="43137"/>
                    </a:srgbClr>
                  </a:outerShdw>
                </a:effectLst>
              </a:rPr>
              <a:t>Banco di Sperimentazione</a:t>
            </a:r>
            <a:endParaRPr lang="it-IT"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1716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asellaDiTesto 34"/>
          <p:cNvSpPr txBox="1"/>
          <p:nvPr/>
        </p:nvSpPr>
        <p:spPr>
          <a:xfrm>
            <a:off x="532396" y="1062261"/>
            <a:ext cx="8861948" cy="369332"/>
          </a:xfrm>
          <a:prstGeom prst="rect">
            <a:avLst/>
          </a:prstGeom>
          <a:noFill/>
        </p:spPr>
        <p:txBody>
          <a:bodyPr wrap="square" rtlCol="0">
            <a:spAutoFit/>
          </a:bodyPr>
          <a:lstStyle/>
          <a:p>
            <a:r>
              <a:rPr lang="it-IT" sz="1800" b="1" i="1" dirty="0">
                <a:solidFill>
                  <a:schemeClr val="accent1"/>
                </a:solidFill>
                <a:effectLst>
                  <a:outerShdw blurRad="38100" dist="38100" dir="2700000" algn="tl">
                    <a:srgbClr val="000000">
                      <a:alpha val="43137"/>
                    </a:srgbClr>
                  </a:outerShdw>
                </a:effectLst>
              </a:rPr>
              <a:t>1.1 Livello Automazione 2: Supervisione</a:t>
            </a:r>
            <a:endParaRPr lang="en-US" sz="1800" b="1" i="1" dirty="0">
              <a:solidFill>
                <a:schemeClr val="accent6">
                  <a:lumMod val="75000"/>
                </a:schemeClr>
              </a:solidFill>
              <a:effectLst>
                <a:outerShdw blurRad="38100" dist="38100" dir="2700000" algn="tl">
                  <a:srgbClr val="000000">
                    <a:alpha val="43137"/>
                  </a:srgbClr>
                </a:outerShdw>
              </a:effectLst>
            </a:endParaRPr>
          </a:p>
        </p:txBody>
      </p:sp>
      <p:graphicFrame>
        <p:nvGraphicFramePr>
          <p:cNvPr id="4" name="Diagramma 3"/>
          <p:cNvGraphicFramePr/>
          <p:nvPr>
            <p:extLst>
              <p:ext uri="{D42A27DB-BD31-4B8C-83A1-F6EECF244321}">
                <p14:modId xmlns:p14="http://schemas.microsoft.com/office/powerpoint/2010/main" val="3986312756"/>
              </p:ext>
            </p:extLst>
          </p:nvPr>
        </p:nvGraphicFramePr>
        <p:xfrm>
          <a:off x="613792" y="1566317"/>
          <a:ext cx="8064896" cy="48936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0" name="Segnaposto numero diapositiva 3"/>
          <p:cNvSpPr txBox="1">
            <a:spLocks/>
          </p:cNvSpPr>
          <p:nvPr>
            <p:custDataLst>
              <p:tags r:id="rId1"/>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5</a:t>
            </a:r>
          </a:p>
        </p:txBody>
      </p:sp>
      <p:sp>
        <p:nvSpPr>
          <p:cNvPr id="7" name="Title 1"/>
          <p:cNvSpPr txBox="1">
            <a:spLocks/>
          </p:cNvSpPr>
          <p:nvPr>
            <p:custDataLst>
              <p:tags r:id="rId2"/>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8" name="Immagin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11" name="Rettangolo arrotondato 10"/>
          <p:cNvSpPr/>
          <p:nvPr/>
        </p:nvSpPr>
        <p:spPr>
          <a:xfrm>
            <a:off x="810221" y="1566317"/>
            <a:ext cx="2625368" cy="1728192"/>
          </a:xfrm>
          <a:prstGeom prst="round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254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egnaposto numero diapositiva 3"/>
          <p:cNvSpPr txBox="1">
            <a:spLocks/>
          </p:cNvSpPr>
          <p:nvPr>
            <p:custDataLst>
              <p:tags r:id="rId1"/>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6</a:t>
            </a:r>
          </a:p>
        </p:txBody>
      </p:sp>
      <p:sp>
        <p:nvSpPr>
          <p:cNvPr id="7" name="Title 1"/>
          <p:cNvSpPr txBox="1">
            <a:spLocks/>
          </p:cNvSpPr>
          <p:nvPr>
            <p:custDataLst>
              <p:tags r:id="rId2"/>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10" name="Immagin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0599" y="1502149"/>
            <a:ext cx="2129327" cy="1279815"/>
          </a:xfrm>
          <a:prstGeom prst="rect">
            <a:avLst/>
          </a:prstGeom>
          <a:ln w="19050">
            <a:solidFill>
              <a:schemeClr val="accent1">
                <a:shade val="50000"/>
              </a:schemeClr>
            </a:solidFill>
          </a:ln>
        </p:spPr>
      </p:pic>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8095" y="3102519"/>
            <a:ext cx="1924589" cy="13680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46325" y="5094709"/>
            <a:ext cx="1520000" cy="10800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2149" y="5094709"/>
            <a:ext cx="1526327" cy="10800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30501" y="5094709"/>
            <a:ext cx="1525955" cy="10800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14677" y="5094709"/>
            <a:ext cx="1516088" cy="10800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98853" y="5094709"/>
            <a:ext cx="1519200" cy="10800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83029" y="5094709"/>
            <a:ext cx="1520001" cy="10800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Connettore 1 2"/>
          <p:cNvCxnSpPr/>
          <p:nvPr/>
        </p:nvCxnSpPr>
        <p:spPr>
          <a:xfrm>
            <a:off x="936976" y="4789201"/>
            <a:ext cx="7902000" cy="0"/>
          </a:xfrm>
          <a:prstGeom prst="line">
            <a:avLst/>
          </a:prstGeom>
          <a:ln w="50800" cmpd="sng">
            <a:bevel/>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a:off x="961039" y="4789201"/>
            <a:ext cx="1" cy="2880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nvGrpSpPr>
          <p:cNvPr id="51" name="Gruppo 50"/>
          <p:cNvGrpSpPr/>
          <p:nvPr/>
        </p:nvGrpSpPr>
        <p:grpSpPr>
          <a:xfrm>
            <a:off x="6020561" y="1953429"/>
            <a:ext cx="1779083" cy="377253"/>
            <a:chOff x="-17540" y="0"/>
            <a:chExt cx="3960440" cy="359337"/>
          </a:xfrm>
        </p:grpSpPr>
        <p:sp>
          <p:nvSpPr>
            <p:cNvPr id="52" name="Rettangolo arrotondato 51"/>
            <p:cNvSpPr/>
            <p:nvPr/>
          </p:nvSpPr>
          <p:spPr>
            <a:xfrm>
              <a:off x="-17540" y="0"/>
              <a:ext cx="3960440" cy="35933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Rettangolo 52"/>
            <p:cNvSpPr/>
            <p:nvPr/>
          </p:nvSpPr>
          <p:spPr>
            <a:xfrm>
              <a:off x="17541" y="17541"/>
              <a:ext cx="3925358" cy="3242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it-IT" sz="1400" b="1" i="1" kern="1200" dirty="0"/>
                <a:t>Pagina Iniziale</a:t>
              </a:r>
              <a:endParaRPr lang="it-IT" sz="1400" kern="1200" dirty="0"/>
            </a:p>
          </p:txBody>
        </p:sp>
      </p:grpSp>
      <p:grpSp>
        <p:nvGrpSpPr>
          <p:cNvPr id="54" name="Gruppo 53"/>
          <p:cNvGrpSpPr/>
          <p:nvPr/>
        </p:nvGrpSpPr>
        <p:grpSpPr>
          <a:xfrm>
            <a:off x="5995968" y="3597892"/>
            <a:ext cx="1779083" cy="377253"/>
            <a:chOff x="-17540" y="0"/>
            <a:chExt cx="3960440" cy="359337"/>
          </a:xfrm>
        </p:grpSpPr>
        <p:sp>
          <p:nvSpPr>
            <p:cNvPr id="55" name="Rettangolo arrotondato 54"/>
            <p:cNvSpPr/>
            <p:nvPr/>
          </p:nvSpPr>
          <p:spPr>
            <a:xfrm>
              <a:off x="-17540" y="0"/>
              <a:ext cx="3960440" cy="35933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Rettangolo 55"/>
            <p:cNvSpPr/>
            <p:nvPr/>
          </p:nvSpPr>
          <p:spPr>
            <a:xfrm>
              <a:off x="17541" y="17541"/>
              <a:ext cx="3925358" cy="3242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it-IT" sz="1400" b="1" i="1" kern="1200" dirty="0"/>
                <a:t>Sinottico Principale</a:t>
              </a:r>
              <a:endParaRPr lang="it-IT" sz="1400" kern="1200" dirty="0"/>
            </a:p>
          </p:txBody>
        </p:sp>
      </p:grpSp>
      <p:cxnSp>
        <p:nvCxnSpPr>
          <p:cNvPr id="64" name="Connettore 2 63"/>
          <p:cNvCxnSpPr/>
          <p:nvPr/>
        </p:nvCxnSpPr>
        <p:spPr>
          <a:xfrm>
            <a:off x="2506325" y="4789201"/>
            <a:ext cx="1" cy="2880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65" name="Connettore 2 64"/>
          <p:cNvCxnSpPr/>
          <p:nvPr/>
        </p:nvCxnSpPr>
        <p:spPr>
          <a:xfrm>
            <a:off x="4122589" y="4806709"/>
            <a:ext cx="1" cy="2880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67" name="Connettore 2 66"/>
          <p:cNvCxnSpPr/>
          <p:nvPr/>
        </p:nvCxnSpPr>
        <p:spPr>
          <a:xfrm>
            <a:off x="8818965" y="4789050"/>
            <a:ext cx="1" cy="2880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68" name="Connettore 2 67"/>
          <p:cNvCxnSpPr/>
          <p:nvPr/>
        </p:nvCxnSpPr>
        <p:spPr>
          <a:xfrm>
            <a:off x="7258453" y="4806709"/>
            <a:ext cx="1" cy="2880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69" name="Connettore 2 68"/>
          <p:cNvCxnSpPr/>
          <p:nvPr/>
        </p:nvCxnSpPr>
        <p:spPr>
          <a:xfrm>
            <a:off x="5706765" y="4789201"/>
            <a:ext cx="1" cy="2880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70" name="Connettore 2 69"/>
          <p:cNvCxnSpPr/>
          <p:nvPr/>
        </p:nvCxnSpPr>
        <p:spPr>
          <a:xfrm>
            <a:off x="4914676" y="4486742"/>
            <a:ext cx="1" cy="2880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71" name="Connettore 2 70"/>
          <p:cNvCxnSpPr/>
          <p:nvPr/>
        </p:nvCxnSpPr>
        <p:spPr>
          <a:xfrm>
            <a:off x="4919506" y="2798346"/>
            <a:ext cx="1" cy="2880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nvGrpSpPr>
          <p:cNvPr id="72" name="Gruppo 71"/>
          <p:cNvGrpSpPr/>
          <p:nvPr/>
        </p:nvGrpSpPr>
        <p:grpSpPr>
          <a:xfrm>
            <a:off x="162149" y="6205459"/>
            <a:ext cx="9440881" cy="377253"/>
            <a:chOff x="-17540" y="0"/>
            <a:chExt cx="3960440" cy="359337"/>
          </a:xfrm>
        </p:grpSpPr>
        <p:sp>
          <p:nvSpPr>
            <p:cNvPr id="73" name="Rettangolo arrotondato 72"/>
            <p:cNvSpPr/>
            <p:nvPr/>
          </p:nvSpPr>
          <p:spPr>
            <a:xfrm>
              <a:off x="-17540" y="0"/>
              <a:ext cx="3960440" cy="35933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4" name="Rettangolo 73"/>
            <p:cNvSpPr/>
            <p:nvPr/>
          </p:nvSpPr>
          <p:spPr>
            <a:xfrm>
              <a:off x="17541" y="17541"/>
              <a:ext cx="3925358" cy="3242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it-IT" sz="1400" b="1" i="1" kern="1200" dirty="0"/>
                <a:t>Sinottici Specifici di Comando e Visualizzazione</a:t>
              </a:r>
              <a:endParaRPr lang="it-IT" sz="1400" kern="1200" dirty="0"/>
            </a:p>
          </p:txBody>
        </p:sp>
      </p:grpSp>
      <p:grpSp>
        <p:nvGrpSpPr>
          <p:cNvPr id="75" name="Gruppo 74"/>
          <p:cNvGrpSpPr/>
          <p:nvPr/>
        </p:nvGrpSpPr>
        <p:grpSpPr>
          <a:xfrm>
            <a:off x="90141" y="1068761"/>
            <a:ext cx="9512887" cy="377253"/>
            <a:chOff x="-17540" y="0"/>
            <a:chExt cx="3960440" cy="359337"/>
          </a:xfrm>
          <a:solidFill>
            <a:schemeClr val="tx2">
              <a:lumMod val="60000"/>
              <a:lumOff val="40000"/>
            </a:schemeClr>
          </a:solidFill>
        </p:grpSpPr>
        <p:sp>
          <p:nvSpPr>
            <p:cNvPr id="76" name="Rettangolo arrotondato 75"/>
            <p:cNvSpPr/>
            <p:nvPr/>
          </p:nvSpPr>
          <p:spPr>
            <a:xfrm>
              <a:off x="-17540" y="0"/>
              <a:ext cx="3960440" cy="35933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7" name="Rettangolo 76"/>
            <p:cNvSpPr/>
            <p:nvPr/>
          </p:nvSpPr>
          <p:spPr>
            <a:xfrm>
              <a:off x="17541" y="17541"/>
              <a:ext cx="3925358" cy="3242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it-IT" sz="2000" b="1" i="1" kern="1200" dirty="0"/>
                <a:t>Alberatura dei Sinottici del Sistema di Supervisione</a:t>
              </a:r>
              <a:endParaRPr lang="it-IT" sz="2000" kern="1200" dirty="0"/>
            </a:p>
          </p:txBody>
        </p:sp>
      </p:grpSp>
    </p:spTree>
    <p:extLst>
      <p:ext uri="{BB962C8B-B14F-4D97-AF65-F5344CB8AC3E}">
        <p14:creationId xmlns:p14="http://schemas.microsoft.com/office/powerpoint/2010/main" val="3521513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custDataLst>
              <p:tags r:id="rId1"/>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13" name="Diagramma 12"/>
          <p:cNvGraphicFramePr/>
          <p:nvPr>
            <p:extLst>
              <p:ext uri="{D42A27DB-BD31-4B8C-83A1-F6EECF244321}">
                <p14:modId xmlns:p14="http://schemas.microsoft.com/office/powerpoint/2010/main" val="3151258498"/>
              </p:ext>
            </p:extLst>
          </p:nvPr>
        </p:nvGraphicFramePr>
        <p:xfrm>
          <a:off x="442597" y="1206277"/>
          <a:ext cx="8861948" cy="48628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Segnaposto numero diapositiva 3"/>
          <p:cNvSpPr txBox="1">
            <a:spLocks/>
          </p:cNvSpPr>
          <p:nvPr>
            <p:custDataLst>
              <p:tags r:id="rId2"/>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7</a:t>
            </a:r>
          </a:p>
        </p:txBody>
      </p:sp>
      <p:sp>
        <p:nvSpPr>
          <p:cNvPr id="2" name="Ovale 1"/>
          <p:cNvSpPr/>
          <p:nvPr/>
        </p:nvSpPr>
        <p:spPr>
          <a:xfrm>
            <a:off x="1674317" y="4590653"/>
            <a:ext cx="648072"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4138033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78173" y="1196985"/>
            <a:ext cx="8861948" cy="369332"/>
          </a:xfrm>
          <a:prstGeom prst="rect">
            <a:avLst/>
          </a:prstGeom>
          <a:noFill/>
        </p:spPr>
        <p:txBody>
          <a:bodyPr wrap="square" rtlCol="0">
            <a:spAutoFit/>
          </a:bodyPr>
          <a:lstStyle/>
          <a:p>
            <a:r>
              <a:rPr lang="it-IT" sz="1800" b="1" i="1" dirty="0">
                <a:solidFill>
                  <a:schemeClr val="accent1"/>
                </a:solidFill>
                <a:effectLst>
                  <a:outerShdw blurRad="38100" dist="38100" dir="2700000" algn="tl">
                    <a:srgbClr val="000000">
                      <a:alpha val="43137"/>
                    </a:srgbClr>
                  </a:outerShdw>
                </a:effectLst>
              </a:rPr>
              <a:t>1.2 Livello Automazione 1: Controllo</a:t>
            </a:r>
            <a:endParaRPr lang="en-US" sz="1800" b="1" i="1" dirty="0">
              <a:solidFill>
                <a:schemeClr val="accent6">
                  <a:lumMod val="75000"/>
                </a:schemeClr>
              </a:solidFill>
              <a:effectLst>
                <a:outerShdw blurRad="38100" dist="38100" dir="2700000" algn="tl">
                  <a:srgbClr val="000000">
                    <a:alpha val="43137"/>
                  </a:srgbClr>
                </a:outerShdw>
              </a:effectLst>
            </a:endParaRPr>
          </a:p>
        </p:txBody>
      </p:sp>
      <p:graphicFrame>
        <p:nvGraphicFramePr>
          <p:cNvPr id="2" name="Diagramma 1"/>
          <p:cNvGraphicFramePr/>
          <p:nvPr>
            <p:extLst>
              <p:ext uri="{D42A27DB-BD31-4B8C-83A1-F6EECF244321}">
                <p14:modId xmlns:p14="http://schemas.microsoft.com/office/powerpoint/2010/main" val="2151316748"/>
              </p:ext>
            </p:extLst>
          </p:nvPr>
        </p:nvGraphicFramePr>
        <p:xfrm>
          <a:off x="306165" y="1494309"/>
          <a:ext cx="8928992" cy="5078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egnaposto numero diapositiva 3"/>
          <p:cNvSpPr txBox="1">
            <a:spLocks/>
          </p:cNvSpPr>
          <p:nvPr>
            <p:custDataLst>
              <p:tags r:id="rId1"/>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8</a:t>
            </a:r>
          </a:p>
        </p:txBody>
      </p:sp>
      <p:sp>
        <p:nvSpPr>
          <p:cNvPr id="7" name="Title 1"/>
          <p:cNvSpPr txBox="1">
            <a:spLocks/>
          </p:cNvSpPr>
          <p:nvPr>
            <p:custDataLst>
              <p:tags r:id="rId2"/>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10" name="Immagin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12" name="Rettangolo arrotondato 11"/>
          <p:cNvSpPr/>
          <p:nvPr/>
        </p:nvSpPr>
        <p:spPr>
          <a:xfrm>
            <a:off x="378173" y="1958632"/>
            <a:ext cx="3168352" cy="1407885"/>
          </a:xfrm>
          <a:prstGeom prst="round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56185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p:cNvSpPr/>
          <p:nvPr/>
        </p:nvSpPr>
        <p:spPr>
          <a:xfrm>
            <a:off x="613792" y="2214389"/>
            <a:ext cx="8405341" cy="39604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it-IT" dirty="0">
                <a:solidFill>
                  <a:schemeClr val="tx1"/>
                </a:solidFill>
                <a:effectLst>
                  <a:outerShdw blurRad="38100" dist="38100" dir="2700000" algn="tl">
                    <a:srgbClr val="000000">
                      <a:alpha val="43137"/>
                    </a:srgbClr>
                  </a:outerShdw>
                </a:effectLst>
              </a:rPr>
              <a:t>Ambiente di Sviluppo, Integrazione e Test - «PLC Siemens – 1200»</a:t>
            </a:r>
          </a:p>
        </p:txBody>
      </p:sp>
      <p:graphicFrame>
        <p:nvGraphicFramePr>
          <p:cNvPr id="2" name="Diagramma 1"/>
          <p:cNvGraphicFramePr/>
          <p:nvPr>
            <p:extLst>
              <p:ext uri="{D42A27DB-BD31-4B8C-83A1-F6EECF244321}">
                <p14:modId xmlns:p14="http://schemas.microsoft.com/office/powerpoint/2010/main" val="1049493542"/>
              </p:ext>
            </p:extLst>
          </p:nvPr>
        </p:nvGraphicFramePr>
        <p:xfrm>
          <a:off x="613792" y="1462371"/>
          <a:ext cx="8064896" cy="6463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asellaDiTesto 6"/>
          <p:cNvSpPr txBox="1"/>
          <p:nvPr/>
        </p:nvSpPr>
        <p:spPr>
          <a:xfrm>
            <a:off x="532396" y="1062261"/>
            <a:ext cx="8861948" cy="369332"/>
          </a:xfrm>
          <a:prstGeom prst="rect">
            <a:avLst/>
          </a:prstGeom>
          <a:noFill/>
        </p:spPr>
        <p:txBody>
          <a:bodyPr wrap="square" rtlCol="0">
            <a:spAutoFit/>
          </a:bodyPr>
          <a:lstStyle/>
          <a:p>
            <a:r>
              <a:rPr lang="it-IT" sz="1800" b="1" i="1" dirty="0">
                <a:solidFill>
                  <a:schemeClr val="accent1"/>
                </a:solidFill>
                <a:effectLst>
                  <a:outerShdw blurRad="38100" dist="38100" dir="2700000" algn="tl">
                    <a:srgbClr val="000000">
                      <a:alpha val="43137"/>
                    </a:srgbClr>
                  </a:outerShdw>
                </a:effectLst>
              </a:rPr>
              <a:t>Utilizzo dell’ambiente di Sviluppo, Integrazione e Test su PLC</a:t>
            </a:r>
            <a:endParaRPr lang="en-US" sz="1800" b="1" i="1" dirty="0">
              <a:solidFill>
                <a:schemeClr val="accent6">
                  <a:lumMod val="75000"/>
                </a:schemeClr>
              </a:solidFill>
              <a:effectLst>
                <a:outerShdw blurRad="38100" dist="38100" dir="2700000" algn="tl">
                  <a:srgbClr val="000000">
                    <a:alpha val="43137"/>
                  </a:srgbClr>
                </a:outerShdw>
              </a:effectLst>
            </a:endParaRPr>
          </a:p>
        </p:txBody>
      </p:sp>
      <p:sp>
        <p:nvSpPr>
          <p:cNvPr id="9" name="Rettangolo 8"/>
          <p:cNvSpPr/>
          <p:nvPr/>
        </p:nvSpPr>
        <p:spPr>
          <a:xfrm>
            <a:off x="983791" y="3006477"/>
            <a:ext cx="2448272" cy="1656184"/>
          </a:xfrm>
          <a:prstGeom prst="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2768847" y="3366517"/>
            <a:ext cx="2448272" cy="1656184"/>
          </a:xfrm>
          <a:prstGeom prst="rect">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4646240" y="3726557"/>
            <a:ext cx="2448272" cy="1656184"/>
          </a:xfrm>
          <a:prstGeom prst="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6187962" y="4230613"/>
            <a:ext cx="2448272" cy="1656184"/>
          </a:xfrm>
          <a:prstGeom prst="rect">
            <a:avLst/>
          </a:pr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Segnaposto numero diapositiva 3"/>
          <p:cNvSpPr txBox="1">
            <a:spLocks/>
          </p:cNvSpPr>
          <p:nvPr>
            <p:custDataLst>
              <p:tags r:id="rId1"/>
            </p:custDataLst>
          </p:nvPr>
        </p:nvSpPr>
        <p:spPr>
          <a:xfrm>
            <a:off x="3921071" y="6644948"/>
            <a:ext cx="1905000" cy="215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it-IT"/>
            </a:defPPr>
            <a:lvl1pPr marL="0" algn="ctr" defTabSz="946240" rtl="0" eaLnBrk="0" latinLnBrk="0" hangingPunct="0">
              <a:defRPr sz="2400" kern="1200">
                <a:solidFill>
                  <a:schemeClr val="tx1"/>
                </a:solidFill>
                <a:latin typeface="Arial" charset="0"/>
                <a:ea typeface="MS PGothic" pitchFamily="34" charset="-128"/>
                <a:cs typeface="+mn-cs"/>
              </a:defRPr>
            </a:lvl1pPr>
            <a:lvl2pPr marL="742822" indent="-285700" algn="l" defTabSz="946240" rtl="0" eaLnBrk="0" latinLnBrk="0" hangingPunct="0">
              <a:defRPr sz="2400" kern="1200">
                <a:solidFill>
                  <a:schemeClr val="tx1"/>
                </a:solidFill>
                <a:latin typeface="Arial" charset="0"/>
                <a:ea typeface="MS PGothic" pitchFamily="34" charset="-128"/>
                <a:cs typeface="+mn-cs"/>
              </a:defRPr>
            </a:lvl2pPr>
            <a:lvl3pPr marL="1142802" indent="-228560" algn="l" defTabSz="946240" rtl="0" eaLnBrk="0" latinLnBrk="0" hangingPunct="0">
              <a:defRPr sz="2400" kern="1200">
                <a:solidFill>
                  <a:schemeClr val="tx1"/>
                </a:solidFill>
                <a:latin typeface="Arial" charset="0"/>
                <a:ea typeface="MS PGothic" pitchFamily="34" charset="-128"/>
                <a:cs typeface="+mn-cs"/>
              </a:defRPr>
            </a:lvl3pPr>
            <a:lvl4pPr marL="1599923" indent="-228560" algn="l" defTabSz="946240" rtl="0" eaLnBrk="0" latinLnBrk="0" hangingPunct="0">
              <a:defRPr sz="2400" kern="1200">
                <a:solidFill>
                  <a:schemeClr val="tx1"/>
                </a:solidFill>
                <a:latin typeface="Arial" charset="0"/>
                <a:ea typeface="MS PGothic" pitchFamily="34" charset="-128"/>
                <a:cs typeface="+mn-cs"/>
              </a:defRPr>
            </a:lvl4pPr>
            <a:lvl5pPr marL="2057044" indent="-228560" algn="l" defTabSz="946240" rtl="0" eaLnBrk="0" latinLnBrk="0" hangingPunct="0">
              <a:defRPr sz="2400" kern="1200">
                <a:solidFill>
                  <a:schemeClr val="tx1"/>
                </a:solidFill>
                <a:latin typeface="Arial" charset="0"/>
                <a:ea typeface="MS PGothic" pitchFamily="34" charset="-128"/>
                <a:cs typeface="+mn-cs"/>
              </a:defRPr>
            </a:lvl5pPr>
            <a:lvl6pPr marL="2514164"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6pPr>
            <a:lvl7pPr marL="297128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7pPr>
            <a:lvl8pPr marL="3428406"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8pPr>
            <a:lvl9pPr marL="3885528" indent="-228560" algn="l" defTabSz="946240" rtl="0" eaLnBrk="0" fontAlgn="base" latinLnBrk="0" hangingPunct="0">
              <a:spcBef>
                <a:spcPct val="0"/>
              </a:spcBef>
              <a:spcAft>
                <a:spcPct val="0"/>
              </a:spcAft>
              <a:defRPr sz="2400" kern="1200">
                <a:solidFill>
                  <a:schemeClr val="tx1"/>
                </a:solidFill>
                <a:latin typeface="Arial" charset="0"/>
                <a:ea typeface="MS PGothic" pitchFamily="34" charset="-128"/>
                <a:cs typeface="+mn-cs"/>
              </a:defRPr>
            </a:lvl9pPr>
          </a:lstStyle>
          <a:p>
            <a:pPr>
              <a:defRPr/>
            </a:pPr>
            <a:r>
              <a:rPr lang="en-US" sz="900" dirty="0">
                <a:solidFill>
                  <a:prstClr val="white"/>
                </a:solidFill>
              </a:rPr>
              <a:t>9</a:t>
            </a:r>
          </a:p>
        </p:txBody>
      </p:sp>
      <p:sp>
        <p:nvSpPr>
          <p:cNvPr id="14" name="Title 1"/>
          <p:cNvSpPr txBox="1">
            <a:spLocks/>
          </p:cNvSpPr>
          <p:nvPr>
            <p:custDataLst>
              <p:tags r:id="rId2"/>
            </p:custDataLst>
          </p:nvPr>
        </p:nvSpPr>
        <p:spPr>
          <a:xfrm>
            <a:off x="1880164" y="173672"/>
            <a:ext cx="5760640" cy="504056"/>
          </a:xfrm>
          <a:prstGeom prst="rect">
            <a:avLst/>
          </a:prstGeom>
        </p:spPr>
        <p:txBody>
          <a:bodyPr vert="horz" lIns="94640" tIns="47320" rIns="94640" bIns="47320" rtlCol="0" anchor="ctr">
            <a:noAutofit/>
          </a:bodyPr>
          <a:lstStyle>
            <a:lvl1pPr algn="r" defTabSz="946404" rtl="0" eaLnBrk="0" fontAlgn="base" latinLnBrk="0" hangingPunct="0">
              <a:spcBef>
                <a:spcPct val="0"/>
              </a:spcBef>
              <a:spcAft>
                <a:spcPct val="0"/>
              </a:spcAft>
              <a:buNone/>
              <a:defRPr lang="it-IT" sz="2000" kern="1200">
                <a:solidFill>
                  <a:schemeClr val="bg1"/>
                </a:solidFill>
                <a:latin typeface="Arial" charset="0"/>
                <a:ea typeface="ＭＳ Ｐゴシック" pitchFamily="64" charset="-128"/>
                <a:cs typeface="+mn-cs"/>
              </a:defRPr>
            </a:lvl1pPr>
          </a:lstStyle>
          <a:p>
            <a:pPr algn="ctr"/>
            <a:r>
              <a:rPr lang="en-US" i="1" dirty="0"/>
              <a:t>VIRECO: Focus </a:t>
            </a:r>
            <a:r>
              <a:rPr lang="en-US" i="1" dirty="0" err="1"/>
              <a:t>sulle</a:t>
            </a:r>
            <a:r>
              <a:rPr lang="en-US" i="1" dirty="0"/>
              <a:t> </a:t>
            </a:r>
            <a:r>
              <a:rPr lang="en-US" i="1" dirty="0" err="1"/>
              <a:t>attività</a:t>
            </a:r>
            <a:r>
              <a:rPr lang="en-US" i="1" dirty="0"/>
              <a:t> di Free Soft &amp; Tech </a:t>
            </a:r>
            <a:endParaRPr lang="en-US" dirty="0">
              <a:latin typeface="Garamond" panose="02020404030301010803" pitchFamily="18" charset="0"/>
            </a:endParaRPr>
          </a:p>
        </p:txBody>
      </p:sp>
      <p:pic>
        <p:nvPicPr>
          <p:cNvPr id="17" name="Immagin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64" y="163455"/>
            <a:ext cx="1905751" cy="871200"/>
          </a:xfrm>
          <a:prstGeom prst="rect">
            <a:avLst/>
          </a:prstGeom>
          <a:ln>
            <a:solidFill>
              <a:srgbClr val="0070C0"/>
            </a:solidFill>
          </a:ln>
        </p:spPr>
      </p:pic>
      <p:pic>
        <p:nvPicPr>
          <p:cNvPr id="18"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55370" y="165508"/>
            <a:ext cx="2123147" cy="871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091860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17839&quot;&gt;&lt;version val=&quot;21066&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mruColor&gt;&lt;m_vecMRU length=&quot;0&quot;/&gt;&lt;/m_mruColor&gt;&lt;m_mapectfillschemeMRU/&gt;&lt;m_eweekdayFirstOfWeek val=&quot;2&quot;/&gt;&lt;m_eweekdayFirstOfWorkweek val=&quot;2&quot;/&gt;&lt;m_eweekdayFirstOfWeekend val=&quot;7&quot;/&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m_chDecimalSymbol&gt;,&lt;/m_chDecimalSymbol&gt;&lt;m_nGroupingDigits val=&quot;3&quot;/&gt;&lt;m_chGroupingSymbol&gt;.&lt;/m_chGroupingSymbol&gt;&lt;m_chDecimalSymbol17909&gt;,&lt;/m_chDecimalSymbol17909&gt;&lt;m_nGroupingDigits17909 val=&quot;3&quot;/&gt;&lt;m_chGroupingSymbol17909&gt;.&lt;/m_chGroupingSymbol17909&gt;&lt;/m_precDefault&gt;&lt;/CDefaultPrec&gt;&lt;/root&gt;"/>
  <p:tag name="THINKCELLUNDODONOTDELETE" val="1166"/>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PUQULJ6NS0GYjQOEoWF8L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n_Zb3n_1QUSqASaVlJVzFw"/>
</p:tagLst>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4C768750D2DFE4BB19B398BC0793EDE" ma:contentTypeVersion="" ma:contentTypeDescription="Create a new document." ma:contentTypeScope="" ma:versionID="5c346f3c443b25173f0cecd450a6348a">
  <xsd:schema xmlns:xsd="http://www.w3.org/2001/XMLSchema" xmlns:xs="http://www.w3.org/2001/XMLSchema" xmlns:p="http://schemas.microsoft.com/office/2006/metadata/properties" targetNamespace="http://schemas.microsoft.com/office/2006/metadata/properties" ma:root="true" ma:fieldsID="f3e687d5f98ee29b9cfcc2ff24550dc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B831EC-CFAA-4DC6-BAB4-010EC9D146C2}">
  <ds:schemaRefs>
    <ds:schemaRef ds:uri="http://schemas.microsoft.com/office/infopath/2007/PartnerControls"/>
    <ds:schemaRef ds:uri="http://www.w3.org/XML/1998/namespace"/>
    <ds:schemaRef ds:uri="http://purl.org/dc/elements/1.1/"/>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2A32C21F-D5F9-4835-95A8-736DC3B87570}">
  <ds:schemaRefs>
    <ds:schemaRef ds:uri="http://schemas.microsoft.com/sharepoint/v3/contenttype/forms"/>
  </ds:schemaRefs>
</ds:datastoreItem>
</file>

<file path=customXml/itemProps3.xml><?xml version="1.0" encoding="utf-8"?>
<ds:datastoreItem xmlns:ds="http://schemas.openxmlformats.org/officeDocument/2006/customXml" ds:itemID="{6F63AAC6-3BD9-4ED2-8D8A-376A60AEB9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39355</TotalTime>
  <Words>2667</Words>
  <Application>Microsoft Office PowerPoint</Application>
  <PresentationFormat>Personalizzato</PresentationFormat>
  <Paragraphs>242</Paragraphs>
  <Slides>24</Slides>
  <Notes>1</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24</vt:i4>
      </vt:variant>
    </vt:vector>
  </HeadingPairs>
  <TitlesOfParts>
    <vt:vector size="28" baseType="lpstr">
      <vt:lpstr>Arial</vt:lpstr>
      <vt:lpstr>Calibri</vt:lpstr>
      <vt:lpstr>Garamond</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Angelantoni Industrie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Giacomo.Paolucci</dc:creator>
  <cp:lastModifiedBy>Lupi, Sandro</cp:lastModifiedBy>
  <cp:revision>881</cp:revision>
  <cp:lastPrinted>2019-09-19T15:55:34Z</cp:lastPrinted>
  <dcterms:created xsi:type="dcterms:W3CDTF">2012-02-24T15:29:48Z</dcterms:created>
  <dcterms:modified xsi:type="dcterms:W3CDTF">2020-10-21T09:16:50Z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0x01010004C768750D2DFE4BB19B398BC0793EDE</vt:lpwstr>
  </property>
</Properties>
</file>