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2"/>
  </p:notesMasterIdLst>
  <p:sldIdLst>
    <p:sldId id="452" r:id="rId2"/>
    <p:sldId id="368" r:id="rId3"/>
    <p:sldId id="348" r:id="rId4"/>
    <p:sldId id="454" r:id="rId5"/>
    <p:sldId id="455" r:id="rId6"/>
    <p:sldId id="443" r:id="rId7"/>
    <p:sldId id="444" r:id="rId8"/>
    <p:sldId id="448" r:id="rId9"/>
    <p:sldId id="451" r:id="rId10"/>
    <p:sldId id="445" r:id="rId11"/>
    <p:sldId id="438" r:id="rId12"/>
    <p:sldId id="270" r:id="rId13"/>
    <p:sldId id="372" r:id="rId14"/>
    <p:sldId id="375" r:id="rId15"/>
    <p:sldId id="447" r:id="rId16"/>
    <p:sldId id="435" r:id="rId17"/>
    <p:sldId id="442" r:id="rId18"/>
    <p:sldId id="439" r:id="rId19"/>
    <p:sldId id="436" r:id="rId20"/>
    <p:sldId id="440" r:id="rId21"/>
  </p:sldIdLst>
  <p:sldSz cx="9144000" cy="5143500" type="screen16x9"/>
  <p:notesSz cx="7104063" cy="102346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0" roundtripDataSignature="AMtx7miUi9zklXqzGMOyjP2rpFRhb8mBoQ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iccardo Madrigali" initials="RM" lastIdx="11" clrIdx="0">
    <p:extLst>
      <p:ext uri="{19B8F6BF-5375-455C-9EA6-DF929625EA0E}">
        <p15:presenceInfo xmlns:p15="http://schemas.microsoft.com/office/powerpoint/2012/main" userId="05ce706ffefb535c" providerId="Windows Live"/>
      </p:ext>
    </p:extLst>
  </p:cmAuthor>
  <p:cmAuthor id="2" name="Livia Luzi" initials="LL" lastIdx="1" clrIdx="1">
    <p:extLst>
      <p:ext uri="{19B8F6BF-5375-455C-9EA6-DF929625EA0E}">
        <p15:presenceInfo xmlns:p15="http://schemas.microsoft.com/office/powerpoint/2012/main" userId="S-1-5-21-2025429265-1580436667-682003330-18070" providerId="AD"/>
      </p:ext>
    </p:extLst>
  </p:cmAuthor>
  <p:cmAuthor id="3" name="Paola Paccara" initials="PP" lastIdx="1" clrIdx="2">
    <p:extLst>
      <p:ext uri="{19B8F6BF-5375-455C-9EA6-DF929625EA0E}">
        <p15:presenceInfo xmlns:p15="http://schemas.microsoft.com/office/powerpoint/2012/main" userId="S-1-5-21-823518204-1844237615-682003330-213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1045"/>
    <a:srgbClr val="000000"/>
    <a:srgbClr val="03229D"/>
    <a:srgbClr val="3257ED"/>
    <a:srgbClr val="04742B"/>
    <a:srgbClr val="0E2CAA"/>
    <a:srgbClr val="F5F5F5"/>
    <a:srgbClr val="3054EC"/>
    <a:srgbClr val="FFFFFF"/>
    <a:srgbClr val="1C27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23" autoAdjust="0"/>
    <p:restoredTop sz="94671"/>
  </p:normalViewPr>
  <p:slideViewPr>
    <p:cSldViewPr snapToGrid="0">
      <p:cViewPr varScale="1">
        <p:scale>
          <a:sx n="150" d="100"/>
          <a:sy n="150" d="100"/>
        </p:scale>
        <p:origin x="666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30" Type="http://customschemas.google.com/relationships/presentationmetadata" Target="meta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3992" y="0"/>
            <a:ext cx="3078427" cy="513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3992" y="9721107"/>
            <a:ext cx="3078427" cy="513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9059" tIns="49516" rIns="99059" bIns="49516" anchor="b" anchorCtr="0">
            <a:noAutofit/>
          </a:bodyPr>
          <a:lstStyle/>
          <a:p>
            <a:pPr algn="r"/>
            <a:fld id="{00000000-1234-1234-1234-123412341234}" type="slidenum">
              <a:rPr lang="it-IT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‹N›</a:t>
            </a:fld>
            <a:endParaRPr lang="it-IT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it-IT" sz="130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pPr algn="r"/>
              <a:t>5</a:t>
            </a:fld>
            <a:endParaRPr lang="it-IT" sz="13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2765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15:notes"/>
          <p:cNvSpPr txBox="1">
            <a:spLocks noGrp="1"/>
          </p:cNvSpPr>
          <p:nvPr>
            <p:ph type="body" idx="1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spcFirstLastPara="1" wrap="square" lIns="99059" tIns="49516" rIns="99059" bIns="49516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360" name="Google Shape;36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7" name="Google Shape;1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18" name="Google Shape;1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11388B7-C954-4521-B99A-CE11069CA1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449EAE-3C0A-4865-BE0B-0CC7143026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CC2D67D-41A1-4FB0-899D-79E13017C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6947FB-A7AC-4534-8B49-D9D8030B2F4F}" type="datetimeFigureOut">
              <a:rPr lang="it-IT" smtClean="0"/>
              <a:t>15/03/2021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B2909B2-095C-4EEB-ABD2-A9DF1CB964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EAF88B-0867-4735-832D-D2C41D364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FE3AD0-0269-4E9C-8859-FCB9A17DE26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203643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5" name="Google Shape;35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36" name="Google Shape;36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3" name="Google Shape;43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5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body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2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1" name="Google Shape;51;p2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2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2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7" name="Google Shape;57;p2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7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2" name="Google Shape;62;p2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3" name="Google Shape;63;p2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64" name="Google Shape;64;p2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8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68" name="Google Shape;68;p28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9" name="Google Shape;69;p2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0" name="Google Shape;70;p2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1" name="Google Shape;71;p2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body" idx="1"/>
          </p:nvPr>
        </p:nvSpPr>
        <p:spPr>
          <a:xfrm rot="5400000">
            <a:off x="2940248" y="-942379"/>
            <a:ext cx="3263504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6" name="Google Shape;76;p2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77" name="Google Shape;77;p2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0"/>
          <p:cNvSpPr txBox="1">
            <a:spLocks noGrp="1"/>
          </p:cNvSpPr>
          <p:nvPr>
            <p:ph type="title"/>
          </p:nvPr>
        </p:nvSpPr>
        <p:spPr>
          <a:xfrm rot="5400000">
            <a:off x="5350073" y="1467446"/>
            <a:ext cx="4358879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body" idx="1"/>
          </p:nvPr>
        </p:nvSpPr>
        <p:spPr>
          <a:xfrm rot="5400000">
            <a:off x="1349573" y="-447079"/>
            <a:ext cx="4358879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2" name="Google Shape;82;p3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83" name="Google Shape;83;p3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png"/><Relationship Id="rId7" Type="http://schemas.openxmlformats.org/officeDocument/2006/relationships/image" Target="../media/image26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9.jpg"/><Relationship Id="rId4" Type="http://schemas.openxmlformats.org/officeDocument/2006/relationships/image" Target="../media/image23.png"/><Relationship Id="rId9" Type="http://schemas.openxmlformats.org/officeDocument/2006/relationships/image" Target="../media/image28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1.jpeg"/><Relationship Id="rId7" Type="http://schemas.openxmlformats.org/officeDocument/2006/relationships/image" Target="../media/image35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10" Type="http://schemas.openxmlformats.org/officeDocument/2006/relationships/image" Target="../media/image38.jpg"/><Relationship Id="rId4" Type="http://schemas.openxmlformats.org/officeDocument/2006/relationships/image" Target="../media/image32.png"/><Relationship Id="rId9" Type="http://schemas.openxmlformats.org/officeDocument/2006/relationships/image" Target="../media/image37.jp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g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jpeg"/><Relationship Id="rId11" Type="http://schemas.openxmlformats.org/officeDocument/2006/relationships/image" Target="../media/image47.png"/><Relationship Id="rId5" Type="http://schemas.openxmlformats.org/officeDocument/2006/relationships/image" Target="../media/image42.png"/><Relationship Id="rId10" Type="http://schemas.openxmlformats.org/officeDocument/2006/relationships/image" Target="../media/image46.jpg"/><Relationship Id="rId4" Type="http://schemas.openxmlformats.org/officeDocument/2006/relationships/image" Target="../media/image41.png"/><Relationship Id="rId9" Type="http://schemas.openxmlformats.org/officeDocument/2006/relationships/image" Target="../media/image45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8.jpg"/><Relationship Id="rId7" Type="http://schemas.openxmlformats.org/officeDocument/2006/relationships/image" Target="../media/image5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5" Type="http://schemas.openxmlformats.org/officeDocument/2006/relationships/image" Target="../media/image50.jpg"/><Relationship Id="rId4" Type="http://schemas.openxmlformats.org/officeDocument/2006/relationships/image" Target="../media/image49.jp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gen.it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g"/><Relationship Id="rId3" Type="http://schemas.openxmlformats.org/officeDocument/2006/relationships/image" Target="../media/image54.jpeg"/><Relationship Id="rId7" Type="http://schemas.openxmlformats.org/officeDocument/2006/relationships/image" Target="../media/image58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jpg"/><Relationship Id="rId4" Type="http://schemas.openxmlformats.org/officeDocument/2006/relationships/image" Target="../media/image5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vgen.it/challenge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A24734EB-09B2-432B-89F8-63522EF64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330" y="3228460"/>
            <a:ext cx="1417992" cy="922738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59771753-956D-4653-A7EF-E20190330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903" y="4295596"/>
            <a:ext cx="995927" cy="65817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D176413-267D-4189-B661-99FF5B106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646" y="2272474"/>
            <a:ext cx="2522354" cy="68449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696DA7A-D291-4BA8-B6DE-A4AE29695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902" y="2154801"/>
            <a:ext cx="6488830" cy="315608"/>
          </a:xfrm>
        </p:spPr>
        <p:txBody>
          <a:bodyPr>
            <a:normAutofit fontScale="90000"/>
          </a:bodyPr>
          <a:lstStyle/>
          <a:p>
            <a:r>
              <a:rPr lang="it-IT" sz="49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it-IT" sz="49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#Reload</a:t>
            </a:r>
            <a:br>
              <a:rPr lang="it-IT" sz="49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49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Umbria</a:t>
            </a:r>
            <a:br>
              <a:rPr lang="it-IT" sz="49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il coordinamento di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234EB96-879D-46E6-A828-D406B672D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1659" y="2971329"/>
            <a:ext cx="1585898" cy="293563"/>
          </a:xfrm>
        </p:spPr>
        <p:txBody>
          <a:bodyPr>
            <a:noAutofit/>
          </a:bodyPr>
          <a:lstStyle/>
          <a:p>
            <a:r>
              <a:rPr lang="it-IT" sz="7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nell’ambito del progetto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6D9A289-0001-4885-AAE9-4168F388D1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60" y="212867"/>
            <a:ext cx="576779" cy="64538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1E855BD-4E1D-4188-99C5-3D76ADF1D3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5322" y="2913665"/>
            <a:ext cx="1375452" cy="44109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B7DD8F42-8557-4762-8930-4CC63A128A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2109" y="4415368"/>
            <a:ext cx="1183583" cy="286552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7F607BE-E457-49C6-BDF4-F8F240EDBB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6248" y="4352939"/>
            <a:ext cx="864523" cy="431195"/>
          </a:xfrm>
          <a:prstGeom prst="rect">
            <a:avLst/>
          </a:prstGeom>
        </p:spPr>
      </p:pic>
      <p:sp>
        <p:nvSpPr>
          <p:cNvPr id="20" name="Freccia a gallone 19">
            <a:extLst>
              <a:ext uri="{FF2B5EF4-FFF2-40B4-BE49-F238E27FC236}">
                <a16:creationId xmlns:a16="http://schemas.microsoft.com/office/drawing/2014/main" id="{BD798D09-6034-42B9-8C13-0E2041009590}"/>
              </a:ext>
            </a:extLst>
          </p:cNvPr>
          <p:cNvSpPr/>
          <p:nvPr/>
        </p:nvSpPr>
        <p:spPr>
          <a:xfrm>
            <a:off x="7131932" y="574963"/>
            <a:ext cx="1245883" cy="2558195"/>
          </a:xfrm>
          <a:prstGeom prst="chevron">
            <a:avLst>
              <a:gd name="adj" fmla="val 6890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>
              <a:solidFill>
                <a:schemeClr val="tx1"/>
              </a:solidFill>
            </a:endParaRP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E12972F1-A21D-48C6-9027-38DB8C166BB8}"/>
              </a:ext>
            </a:extLst>
          </p:cNvPr>
          <p:cNvGrpSpPr/>
          <p:nvPr/>
        </p:nvGrpSpPr>
        <p:grpSpPr>
          <a:xfrm>
            <a:off x="122993" y="7681"/>
            <a:ext cx="1813529" cy="1665602"/>
            <a:chOff x="-273543" y="-110856"/>
            <a:chExt cx="2418038" cy="2220802"/>
          </a:xfrm>
        </p:grpSpPr>
        <p:sp>
          <p:nvSpPr>
            <p:cNvPr id="21" name="Triangolo isoscele 20">
              <a:extLst>
                <a:ext uri="{FF2B5EF4-FFF2-40B4-BE49-F238E27FC236}">
                  <a16:creationId xmlns:a16="http://schemas.microsoft.com/office/drawing/2014/main" id="{CB3A647F-366A-4544-B820-DC72E0E7AE19}"/>
                </a:ext>
              </a:extLst>
            </p:cNvPr>
            <p:cNvSpPr/>
            <p:nvPr/>
          </p:nvSpPr>
          <p:spPr>
            <a:xfrm rot="8411045">
              <a:off x="-273543" y="-110856"/>
              <a:ext cx="2105891" cy="1960883"/>
            </a:xfrm>
            <a:prstGeom prst="triangle">
              <a:avLst>
                <a:gd name="adj" fmla="val 47869"/>
              </a:avLst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  <p:sp>
          <p:nvSpPr>
            <p:cNvPr id="22" name="Triangolo isoscele 21">
              <a:extLst>
                <a:ext uri="{FF2B5EF4-FFF2-40B4-BE49-F238E27FC236}">
                  <a16:creationId xmlns:a16="http://schemas.microsoft.com/office/drawing/2014/main" id="{69184264-996F-4B5F-9E90-264446B6ADDB}"/>
                </a:ext>
              </a:extLst>
            </p:cNvPr>
            <p:cNvSpPr/>
            <p:nvPr/>
          </p:nvSpPr>
          <p:spPr>
            <a:xfrm rot="8411045">
              <a:off x="38604" y="149063"/>
              <a:ext cx="2105891" cy="1960883"/>
            </a:xfrm>
            <a:prstGeom prst="triangle">
              <a:avLst>
                <a:gd name="adj" fmla="val 4786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C909CDE7-EA8C-49A0-A251-F13E6C47F259}"/>
              </a:ext>
            </a:extLst>
          </p:cNvPr>
          <p:cNvGrpSpPr/>
          <p:nvPr/>
        </p:nvGrpSpPr>
        <p:grpSpPr>
          <a:xfrm>
            <a:off x="-127878" y="889723"/>
            <a:ext cx="1813529" cy="1665602"/>
            <a:chOff x="-273543" y="-110856"/>
            <a:chExt cx="2418038" cy="2220802"/>
          </a:xfrm>
        </p:grpSpPr>
        <p:sp>
          <p:nvSpPr>
            <p:cNvPr id="24" name="Triangolo isoscele 23">
              <a:extLst>
                <a:ext uri="{FF2B5EF4-FFF2-40B4-BE49-F238E27FC236}">
                  <a16:creationId xmlns:a16="http://schemas.microsoft.com/office/drawing/2014/main" id="{CF27AA3F-017F-444B-A764-608044C4D566}"/>
                </a:ext>
              </a:extLst>
            </p:cNvPr>
            <p:cNvSpPr/>
            <p:nvPr/>
          </p:nvSpPr>
          <p:spPr>
            <a:xfrm rot="8411045">
              <a:off x="-273543" y="-110856"/>
              <a:ext cx="2105891" cy="1960883"/>
            </a:xfrm>
            <a:prstGeom prst="triangle">
              <a:avLst>
                <a:gd name="adj" fmla="val 47869"/>
              </a:avLst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  <p:sp>
          <p:nvSpPr>
            <p:cNvPr id="25" name="Triangolo isoscele 24">
              <a:extLst>
                <a:ext uri="{FF2B5EF4-FFF2-40B4-BE49-F238E27FC236}">
                  <a16:creationId xmlns:a16="http://schemas.microsoft.com/office/drawing/2014/main" id="{6E5A3B59-29D5-4191-9FF2-CEDC1BD1AC07}"/>
                </a:ext>
              </a:extLst>
            </p:cNvPr>
            <p:cNvSpPr/>
            <p:nvPr/>
          </p:nvSpPr>
          <p:spPr>
            <a:xfrm rot="8411045">
              <a:off x="38604" y="149063"/>
              <a:ext cx="2105891" cy="1960883"/>
            </a:xfrm>
            <a:prstGeom prst="triangle">
              <a:avLst>
                <a:gd name="adj" fmla="val 4786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</p:grp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6FF3934-3931-47F0-AF1E-D4D6ABC5529A}"/>
              </a:ext>
            </a:extLst>
          </p:cNvPr>
          <p:cNvSpPr txBox="1"/>
          <p:nvPr/>
        </p:nvSpPr>
        <p:spPr>
          <a:xfrm>
            <a:off x="7237116" y="3196724"/>
            <a:ext cx="194848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collaborazione con </a:t>
            </a: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3802199F-0D2A-4623-8157-7BACAAB49C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0322" y="4449551"/>
            <a:ext cx="1302891" cy="295392"/>
          </a:xfrm>
          <a:prstGeom prst="rect">
            <a:avLst/>
          </a:prstGeom>
        </p:spPr>
      </p:pic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B94CAF4F-5DC1-412D-90B3-F56154123A05}"/>
              </a:ext>
            </a:extLst>
          </p:cNvPr>
          <p:cNvCxnSpPr>
            <a:cxnSpLocks/>
          </p:cNvCxnSpPr>
          <p:nvPr/>
        </p:nvCxnSpPr>
        <p:spPr>
          <a:xfrm>
            <a:off x="3519620" y="4193645"/>
            <a:ext cx="0" cy="676721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DC64BB2-2261-4B66-A5D2-62E87B58A71E}"/>
              </a:ext>
            </a:extLst>
          </p:cNvPr>
          <p:cNvSpPr txBox="1"/>
          <p:nvPr/>
        </p:nvSpPr>
        <p:spPr>
          <a:xfrm>
            <a:off x="3648723" y="4273965"/>
            <a:ext cx="194848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il Patrocinio di  </a:t>
            </a:r>
          </a:p>
        </p:txBody>
      </p:sp>
      <p:pic>
        <p:nvPicPr>
          <p:cNvPr id="27" name="Picture 2" descr="Logo">
            <a:extLst>
              <a:ext uri="{FF2B5EF4-FFF2-40B4-BE49-F238E27FC236}">
                <a16:creationId xmlns:a16="http://schemas.microsoft.com/office/drawing/2014/main" id="{3D5FFA07-EC0B-46DE-889E-210E6BD1C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000" y="2806600"/>
            <a:ext cx="476589" cy="62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ottotitolo 2">
            <a:extLst>
              <a:ext uri="{FF2B5EF4-FFF2-40B4-BE49-F238E27FC236}">
                <a16:creationId xmlns:a16="http://schemas.microsoft.com/office/drawing/2014/main" id="{C80204B9-ED32-4FCB-BF12-5DBC3CD21D0D}"/>
              </a:ext>
            </a:extLst>
          </p:cNvPr>
          <p:cNvSpPr txBox="1">
            <a:spLocks/>
          </p:cNvSpPr>
          <p:nvPr/>
        </p:nvSpPr>
        <p:spPr>
          <a:xfrm>
            <a:off x="4087283" y="2964257"/>
            <a:ext cx="1585898" cy="2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it-IT" sz="7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la collaborazione di </a:t>
            </a: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001C8568-8F8E-4426-88A5-569ECFB2645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821" y="4260061"/>
            <a:ext cx="3159239" cy="50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327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3">
            <a:extLst>
              <a:ext uri="{FF2B5EF4-FFF2-40B4-BE49-F238E27FC236}">
                <a16:creationId xmlns:a16="http://schemas.microsoft.com/office/drawing/2014/main" id="{B06306BC-2B63-403C-A2DF-29186EE475F6}"/>
              </a:ext>
            </a:extLst>
          </p:cNvPr>
          <p:cNvSpPr txBox="1"/>
          <p:nvPr/>
        </p:nvSpPr>
        <p:spPr>
          <a:xfrm>
            <a:off x="242400" y="183600"/>
            <a:ext cx="43123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VALUTAZIONE E PREMI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EAED496-8CA1-4675-9237-01E506F6B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79" y="4335981"/>
            <a:ext cx="1067537" cy="94139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EA7A7BAE-A998-4849-9127-B7EA2CB70F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30" y="4722005"/>
            <a:ext cx="1265128" cy="343319"/>
          </a:xfrm>
          <a:prstGeom prst="rect">
            <a:avLst/>
          </a:prstGeom>
        </p:spPr>
      </p:pic>
      <p:grpSp>
        <p:nvGrpSpPr>
          <p:cNvPr id="8" name="Gruppo 7">
            <a:extLst>
              <a:ext uri="{FF2B5EF4-FFF2-40B4-BE49-F238E27FC236}">
                <a16:creationId xmlns:a16="http://schemas.microsoft.com/office/drawing/2014/main" id="{94A7EC11-655F-4F2F-B3A3-682EDD6076BA}"/>
              </a:ext>
            </a:extLst>
          </p:cNvPr>
          <p:cNvGrpSpPr/>
          <p:nvPr/>
        </p:nvGrpSpPr>
        <p:grpSpPr>
          <a:xfrm rot="4938183">
            <a:off x="7541283" y="-126242"/>
            <a:ext cx="1813529" cy="1665602"/>
            <a:chOff x="-273543" y="-110856"/>
            <a:chExt cx="2418038" cy="2220802"/>
          </a:xfrm>
        </p:grpSpPr>
        <p:sp>
          <p:nvSpPr>
            <p:cNvPr id="9" name="Triangolo isoscele 8">
              <a:extLst>
                <a:ext uri="{FF2B5EF4-FFF2-40B4-BE49-F238E27FC236}">
                  <a16:creationId xmlns:a16="http://schemas.microsoft.com/office/drawing/2014/main" id="{A12FC597-15F8-459B-8700-E52F9A6F9301}"/>
                </a:ext>
              </a:extLst>
            </p:cNvPr>
            <p:cNvSpPr/>
            <p:nvPr/>
          </p:nvSpPr>
          <p:spPr>
            <a:xfrm rot="8411045">
              <a:off x="-273543" y="-110856"/>
              <a:ext cx="2105891" cy="1960883"/>
            </a:xfrm>
            <a:prstGeom prst="triangle">
              <a:avLst>
                <a:gd name="adj" fmla="val 47869"/>
              </a:avLst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  <p:sp>
          <p:nvSpPr>
            <p:cNvPr id="13" name="Triangolo isoscele 12">
              <a:extLst>
                <a:ext uri="{FF2B5EF4-FFF2-40B4-BE49-F238E27FC236}">
                  <a16:creationId xmlns:a16="http://schemas.microsoft.com/office/drawing/2014/main" id="{7E6EBFD0-A60D-4BBC-B6CE-EF3230E85885}"/>
                </a:ext>
              </a:extLst>
            </p:cNvPr>
            <p:cNvSpPr/>
            <p:nvPr/>
          </p:nvSpPr>
          <p:spPr>
            <a:xfrm rot="8411045">
              <a:off x="38604" y="149063"/>
              <a:ext cx="2105891" cy="1960883"/>
            </a:xfrm>
            <a:prstGeom prst="triangle">
              <a:avLst>
                <a:gd name="adj" fmla="val 4786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8AD0D1C-CE16-4CD2-B3B2-BD266E43D423}"/>
              </a:ext>
            </a:extLst>
          </p:cNvPr>
          <p:cNvSpPr txBox="1">
            <a:spLocks/>
          </p:cNvSpPr>
          <p:nvPr/>
        </p:nvSpPr>
        <p:spPr>
          <a:xfrm>
            <a:off x="357195" y="593212"/>
            <a:ext cx="8256470" cy="395707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7000"/>
              </a:lnSpc>
            </a:pPr>
            <a:r>
              <a:rPr lang="it-IT" sz="1600" b="1" dirty="0">
                <a:solidFill>
                  <a:srgbClr val="C00000"/>
                </a:solidFill>
                <a:cs typeface="Calibri" panose="020F0502020204030204" pitchFamily="34" charset="0"/>
              </a:rPr>
              <a:t>VALUTAZIONE</a:t>
            </a:r>
          </a:p>
          <a:p>
            <a:pPr algn="just">
              <a:lnSpc>
                <a:spcPct val="107000"/>
              </a:lnSpc>
            </a:pPr>
            <a:r>
              <a:rPr lang="it-IT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 soluzioni inviate saranno valutate da un team composto da: esperti di </a:t>
            </a:r>
            <a:r>
              <a:rPr lang="it-IT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VGen</a:t>
            </a:r>
            <a:r>
              <a:rPr lang="it-IT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Lab e di Sviluppumbria e dai rappresentanti delle imprese partner appartenenti ai singoli settori della </a:t>
            </a:r>
            <a:r>
              <a:rPr lang="it-IT" sz="1400" b="1" dirty="0" err="1"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it-IT" sz="14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hallange</a:t>
            </a:r>
            <a:r>
              <a:rPr lang="it-IT" sz="14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it-IT" sz="1400" b="1" dirty="0">
                <a:cs typeface="Times New Roman" panose="02020603050405020304" pitchFamily="18" charset="0"/>
              </a:rPr>
              <a:t>Per le sfide collegate ad Emergenza </a:t>
            </a:r>
            <a:r>
              <a:rPr lang="it-IT" sz="1400" b="1" dirty="0" err="1">
                <a:cs typeface="Times New Roman" panose="02020603050405020304" pitchFamily="18" charset="0"/>
              </a:rPr>
              <a:t>Covid</a:t>
            </a:r>
            <a:r>
              <a:rPr lang="it-IT" sz="1400" b="1" dirty="0">
                <a:cs typeface="Times New Roman" panose="02020603050405020304" pitchFamily="18" charset="0"/>
              </a:rPr>
              <a:t> – poiché il tema è trasversale ad ogni settore, il team di valutazione sarà esteso a tutte le aziende coinvolte nella valutazione degli altri settori indicati nella </a:t>
            </a:r>
            <a:r>
              <a:rPr lang="it-IT" sz="1400" b="1" dirty="0" err="1">
                <a:cs typeface="Times New Roman" panose="02020603050405020304" pitchFamily="18" charset="0"/>
              </a:rPr>
              <a:t>Challange</a:t>
            </a:r>
            <a:r>
              <a:rPr lang="it-IT" sz="1400" b="1" dirty="0">
                <a:cs typeface="Times New Roman" panose="02020603050405020304" pitchFamily="18" charset="0"/>
              </a:rPr>
              <a:t>.  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it-IT" sz="1600" b="1" dirty="0">
                <a:solidFill>
                  <a:srgbClr val="C00000"/>
                </a:solidFill>
                <a:cs typeface="Calibri" panose="020F0502020204030204" pitchFamily="34" charset="0"/>
              </a:rPr>
              <a:t>PREMI</a:t>
            </a:r>
          </a:p>
          <a:p>
            <a:pPr algn="just">
              <a:lnSpc>
                <a:spcPct val="107000"/>
              </a:lnSpc>
              <a:spcAft>
                <a:spcPts val="600"/>
              </a:spcAft>
            </a:pPr>
            <a:r>
              <a:rPr lang="it-IT" sz="1400" b="1" dirty="0">
                <a:cs typeface="Times New Roman" panose="02020603050405020304" pitchFamily="18" charset="0"/>
              </a:rPr>
              <a:t>Le soluzioni vincitrici saranno comunicate durante il webinar #Reload Umbria che si terrà a conclusione della Challenge.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it-IT" sz="1400" b="1" dirty="0">
                <a:cs typeface="Calibri" panose="020F0502020204030204" pitchFamily="34" charset="0"/>
              </a:rPr>
              <a:t>MENTORING: le prime due migliori soluzioni per ciascun settore </a:t>
            </a:r>
            <a:r>
              <a:rPr lang="it-IT" sz="1400" dirty="0">
                <a:cs typeface="Calibri" panose="020F0502020204030204" pitchFamily="34" charset="0"/>
              </a:rPr>
              <a:t>usufruiranno di un </a:t>
            </a:r>
            <a:r>
              <a:rPr lang="it-IT" sz="1400" b="1" dirty="0">
                <a:cs typeface="Calibri" panose="020F0502020204030204" pitchFamily="34" charset="0"/>
              </a:rPr>
              <a:t>servizio di mentoring </a:t>
            </a:r>
            <a:r>
              <a:rPr lang="it-IT" sz="1400" dirty="0">
                <a:cs typeface="Calibri" panose="020F0502020204030204" pitchFamily="34" charset="0"/>
              </a:rPr>
              <a:t>o di supporto gratuito nella prima fase dello studio di implementazione della soluzione proposta, il supporto sarà offerto da </a:t>
            </a:r>
            <a:r>
              <a:rPr lang="it-IT" sz="1400" dirty="0" err="1">
                <a:cs typeface="Calibri" panose="020F0502020204030204" pitchFamily="34" charset="0"/>
              </a:rPr>
              <a:t>VGen</a:t>
            </a:r>
            <a:r>
              <a:rPr lang="it-IT" sz="1400" dirty="0">
                <a:cs typeface="Calibri" panose="020F0502020204030204" pitchFamily="34" charset="0"/>
              </a:rPr>
              <a:t> LAB, Capital Venture Consulting, da Umbria Business Group, da Sviluppumbria e dagli altri partner che si renderanno disponibili. </a:t>
            </a:r>
            <a:r>
              <a:rPr lang="it-IT" sz="1400" b="1" dirty="0">
                <a:cs typeface="Calibri" panose="020F0502020204030204" pitchFamily="34" charset="0"/>
              </a:rPr>
              <a:t>MATCHING: </a:t>
            </a:r>
            <a:r>
              <a:rPr lang="it-IT" sz="1400" dirty="0">
                <a:cs typeface="Calibri" panose="020F0502020204030204" pitchFamily="34" charset="0"/>
              </a:rPr>
              <a:t>le soluzioni vincenti saranno accompagnate e condivise con le aziende del territorio per la possibile co-progettazione e implementazione della soluzione.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it-IT" sz="1400" b="1" dirty="0"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4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304843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3">
            <a:extLst>
              <a:ext uri="{FF2B5EF4-FFF2-40B4-BE49-F238E27FC236}">
                <a16:creationId xmlns:a16="http://schemas.microsoft.com/office/drawing/2014/main" id="{B06306BC-2B63-403C-A2DF-29186EE475F6}"/>
              </a:ext>
            </a:extLst>
          </p:cNvPr>
          <p:cNvSpPr txBox="1"/>
          <p:nvPr/>
        </p:nvSpPr>
        <p:spPr>
          <a:xfrm>
            <a:off x="242400" y="183600"/>
            <a:ext cx="82157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SUPPORTO E MENTORING NELLA FASE DI SVILUPPO</a:t>
            </a:r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33A6B8B7-DAC2-41D0-969F-ECA40242BD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992160"/>
              </p:ext>
            </p:extLst>
          </p:nvPr>
        </p:nvGraphicFramePr>
        <p:xfrm>
          <a:off x="858550" y="1677390"/>
          <a:ext cx="7426898" cy="2341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75679">
                  <a:extLst>
                    <a:ext uri="{9D8B030D-6E8A-4147-A177-3AD203B41FA5}">
                      <a16:colId xmlns:a16="http://schemas.microsoft.com/office/drawing/2014/main" val="1771865450"/>
                    </a:ext>
                  </a:extLst>
                </a:gridCol>
                <a:gridCol w="5451219">
                  <a:extLst>
                    <a:ext uri="{9D8B030D-6E8A-4147-A177-3AD203B41FA5}">
                      <a16:colId xmlns:a16="http://schemas.microsoft.com/office/drawing/2014/main" val="2717806633"/>
                    </a:ext>
                  </a:extLst>
                </a:gridCol>
              </a:tblGrid>
              <a:tr h="425550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Calibri (Body)"/>
                        </a:rPr>
                        <a:t>ATTIVITÀ</a:t>
                      </a:r>
                      <a:endParaRPr lang="en-US" sz="1600" dirty="0">
                        <a:latin typeface="Calibri (Body)"/>
                      </a:endParaRPr>
                    </a:p>
                  </a:txBody>
                  <a:tcPr marL="104930" marR="104930" marT="52465" marB="52465">
                    <a:lnL w="12700" cap="flat" cmpd="sng" algn="ctr">
                      <a:solidFill>
                        <a:srgbClr val="325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25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257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Calibri (Body)"/>
                        </a:rPr>
                        <a:t>DESCRIZIONE</a:t>
                      </a:r>
                      <a:endParaRPr lang="en-US" sz="1600" dirty="0">
                        <a:latin typeface="Calibri (Body)"/>
                      </a:endParaRPr>
                    </a:p>
                  </a:txBody>
                  <a:tcPr marL="104930" marR="104930" marT="52465" marB="52465">
                    <a:lnR w="12700" cap="flat" cmpd="sng" algn="ctr">
                      <a:solidFill>
                        <a:srgbClr val="325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5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25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614798"/>
                  </a:ext>
                </a:extLst>
              </a:tr>
              <a:tr h="813208">
                <a:tc>
                  <a:txBody>
                    <a:bodyPr/>
                    <a:lstStyle/>
                    <a:p>
                      <a:r>
                        <a:rPr lang="it-IT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(Body)"/>
                        </a:rPr>
                        <a:t>Supporto</a:t>
                      </a:r>
                      <a:r>
                        <a:rPr lang="it-IT" sz="14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(Body)"/>
                        </a:rPr>
                        <a:t> </a:t>
                      </a:r>
                      <a:r>
                        <a:rPr lang="it-IT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(Body)"/>
                        </a:rPr>
                        <a:t>strategico</a:t>
                      </a:r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 marL="104930" marR="104930" marT="52465" marB="52465">
                    <a:lnL w="12700" cap="flat" cmpd="sng" algn="ctr">
                      <a:solidFill>
                        <a:srgbClr val="325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it-I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(Body)"/>
                        </a:rPr>
                        <a:t>Supporto iniziale nella definizione del piano strategico del progetto e nel coinvolgimento del proponente della soluzione.</a:t>
                      </a:r>
                    </a:p>
                    <a:p>
                      <a:pPr algn="just"/>
                      <a:r>
                        <a:rPr lang="it-I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(Body)"/>
                        </a:rPr>
                        <a:t>Nel caso di progetto tra startup e PMI, analisi delle potenziali sinergie di open </a:t>
                      </a:r>
                      <a:r>
                        <a:rPr lang="it-IT" sz="14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(Body)"/>
                        </a:rPr>
                        <a:t>innovation</a:t>
                      </a:r>
                      <a:r>
                        <a:rPr lang="it-I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(Body)"/>
                        </a:rPr>
                        <a:t> (commerciali, industriali, istituzionali ecc.).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(Body)"/>
                      </a:endParaRPr>
                    </a:p>
                  </a:txBody>
                  <a:tcPr marL="104930" marR="104930" marT="52465" marB="52465">
                    <a:lnR w="12700" cap="flat" cmpd="sng" algn="ctr">
                      <a:solidFill>
                        <a:srgbClr val="325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368267"/>
                  </a:ext>
                </a:extLst>
              </a:tr>
              <a:tr h="425550">
                <a:tc>
                  <a:txBody>
                    <a:bodyPr/>
                    <a:lstStyle/>
                    <a:p>
                      <a:r>
                        <a:rPr lang="it-IT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(Body)"/>
                        </a:rPr>
                        <a:t>Supporto strategia di investimento</a:t>
                      </a:r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 marL="104930" marR="104930" marT="52465" marB="52465">
                    <a:lnL w="12700" cap="flat" cmpd="sng" algn="ctr">
                      <a:solidFill>
                        <a:srgbClr val="325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(Body)"/>
                        </a:rPr>
                        <a:t>Individuazione della strategia di investimento più efficace.</a:t>
                      </a:r>
                      <a:endParaRPr lang="en-US" sz="14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(Body)"/>
                      </a:endParaRPr>
                    </a:p>
                  </a:txBody>
                  <a:tcPr marL="104930" marR="104930" marT="52465" marB="52465">
                    <a:lnR w="12700" cap="flat" cmpd="sng" algn="ctr">
                      <a:solidFill>
                        <a:srgbClr val="325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011621"/>
                  </a:ext>
                </a:extLst>
              </a:tr>
              <a:tr h="425550">
                <a:tc>
                  <a:txBody>
                    <a:bodyPr/>
                    <a:lstStyle/>
                    <a:p>
                      <a:r>
                        <a:rPr lang="it-IT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(Body)"/>
                        </a:rPr>
                        <a:t>Mentoring</a:t>
                      </a:r>
                      <a:endParaRPr lang="en-US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 marL="104930" marR="104930" marT="52465" marB="52465">
                    <a:lnL w="12700" cap="flat" cmpd="sng" algn="ctr">
                      <a:solidFill>
                        <a:srgbClr val="325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rgbClr val="325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400" kern="1200" dirty="0">
                          <a:solidFill>
                            <a:srgbClr val="000000"/>
                          </a:solidFill>
                          <a:latin typeface="Calibri (Body)"/>
                        </a:rPr>
                        <a:t>4 ore di mentoring dedicato.</a:t>
                      </a:r>
                      <a:endParaRPr lang="en-US" sz="1400" kern="1200" dirty="0">
                        <a:solidFill>
                          <a:srgbClr val="000000"/>
                        </a:solidFill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 marL="104930" marR="104930" marT="52465" marB="52465">
                    <a:lnR w="12700" cap="flat" cmpd="sng" algn="ctr">
                      <a:solidFill>
                        <a:srgbClr val="325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325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7681123"/>
                  </a:ext>
                </a:extLst>
              </a:tr>
            </a:tbl>
          </a:graphicData>
        </a:graphic>
      </p:graphicFrame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4D390F0-36E6-4D92-BBB3-5701526D79F7}"/>
              </a:ext>
            </a:extLst>
          </p:cNvPr>
          <p:cNvSpPr txBox="1">
            <a:spLocks/>
          </p:cNvSpPr>
          <p:nvPr/>
        </p:nvSpPr>
        <p:spPr>
          <a:xfrm>
            <a:off x="858551" y="4335981"/>
            <a:ext cx="7426897" cy="5947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en-ZA" sz="1400" b="1" i="1" dirty="0" err="1">
                <a:latin typeface="Calibri (Body)"/>
              </a:rPr>
              <a:t>Ulteriori</a:t>
            </a:r>
            <a:r>
              <a:rPr lang="en-ZA" sz="1400" b="1" i="1" dirty="0">
                <a:latin typeface="Calibri (Body)"/>
              </a:rPr>
              <a:t> </a:t>
            </a:r>
            <a:r>
              <a:rPr lang="en-ZA" sz="1400" b="1" i="1" dirty="0" err="1">
                <a:latin typeface="Calibri (Body)"/>
              </a:rPr>
              <a:t>attività</a:t>
            </a:r>
            <a:r>
              <a:rPr lang="en-ZA" sz="1400" b="1" i="1" dirty="0">
                <a:latin typeface="Calibri (Body)"/>
              </a:rPr>
              <a:t> di </a:t>
            </a:r>
            <a:r>
              <a:rPr lang="en-ZA" sz="1400" b="1" i="1" dirty="0" err="1">
                <a:latin typeface="Calibri (Body)"/>
              </a:rPr>
              <a:t>consulenza</a:t>
            </a:r>
            <a:r>
              <a:rPr lang="en-ZA" sz="1400" b="1" i="1" dirty="0">
                <a:latin typeface="Calibri (Body)"/>
              </a:rPr>
              <a:t> e </a:t>
            </a:r>
            <a:r>
              <a:rPr lang="en-ZA" sz="1400" b="1" i="1" dirty="0" err="1">
                <a:latin typeface="Calibri (Body)"/>
              </a:rPr>
              <a:t>assistenza</a:t>
            </a:r>
            <a:r>
              <a:rPr lang="en-ZA" sz="1400" b="1" i="1" dirty="0">
                <a:latin typeface="Calibri (Body)"/>
              </a:rPr>
              <a:t> </a:t>
            </a:r>
            <a:r>
              <a:rPr lang="en-ZA" sz="1400" b="1" i="1" dirty="0" err="1">
                <a:latin typeface="Calibri (Body)"/>
              </a:rPr>
              <a:t>all’implementazione</a:t>
            </a:r>
            <a:r>
              <a:rPr lang="en-ZA" sz="1400" b="1" i="1" dirty="0">
                <a:latin typeface="Calibri (Body)"/>
              </a:rPr>
              <a:t> </a:t>
            </a:r>
            <a:r>
              <a:rPr lang="en-ZA" sz="1400" b="1" i="1" dirty="0" err="1">
                <a:latin typeface="Calibri (Body)"/>
              </a:rPr>
              <a:t>potranno</a:t>
            </a:r>
            <a:r>
              <a:rPr lang="en-ZA" sz="1400" b="1" i="1" dirty="0">
                <a:latin typeface="Calibri (Body)"/>
              </a:rPr>
              <a:t> </a:t>
            </a:r>
            <a:r>
              <a:rPr lang="en-ZA" sz="1400" b="1" i="1" dirty="0" err="1">
                <a:latin typeface="Calibri (Body)"/>
              </a:rPr>
              <a:t>essere</a:t>
            </a:r>
            <a:r>
              <a:rPr lang="en-ZA" sz="1400" b="1" i="1" dirty="0">
                <a:latin typeface="Calibri (Body)"/>
              </a:rPr>
              <a:t> </a:t>
            </a:r>
            <a:r>
              <a:rPr lang="en-ZA" sz="1400" b="1" i="1" dirty="0" err="1">
                <a:latin typeface="Calibri (Body)"/>
              </a:rPr>
              <a:t>concordate</a:t>
            </a:r>
            <a:r>
              <a:rPr lang="en-ZA" sz="1400" b="1" i="1" dirty="0">
                <a:latin typeface="Calibri (Body)"/>
              </a:rPr>
              <a:t> </a:t>
            </a:r>
            <a:r>
              <a:rPr lang="en-ZA" sz="1400" b="1" i="1" dirty="0" err="1">
                <a:latin typeface="Calibri (Body)"/>
              </a:rPr>
              <a:t>liberamente</a:t>
            </a:r>
            <a:r>
              <a:rPr lang="en-ZA" sz="1400" b="1" i="1" dirty="0">
                <a:latin typeface="Calibri (Body)"/>
              </a:rPr>
              <a:t> </a:t>
            </a:r>
            <a:r>
              <a:rPr lang="en-ZA" sz="1400" b="1" i="1" dirty="0" err="1">
                <a:latin typeface="Calibri (Body)"/>
              </a:rPr>
              <a:t>tra</a:t>
            </a:r>
            <a:r>
              <a:rPr lang="en-ZA" sz="1400" b="1" i="1" dirty="0">
                <a:latin typeface="Calibri (Body)"/>
              </a:rPr>
              <a:t> le </a:t>
            </a:r>
            <a:r>
              <a:rPr lang="en-ZA" sz="1400" b="1" i="1" dirty="0" err="1">
                <a:latin typeface="Calibri (Body)"/>
              </a:rPr>
              <a:t>parti</a:t>
            </a:r>
            <a:r>
              <a:rPr lang="en-ZA" sz="1400" b="1" i="1" dirty="0">
                <a:latin typeface="Calibri (Body)"/>
              </a:rPr>
              <a:t>.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7EAED496-8CA1-4675-9237-01E506F6B9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79" y="4335981"/>
            <a:ext cx="1067537" cy="94139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689AF12-555E-445B-A9AE-F6DF30D008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30" y="4722005"/>
            <a:ext cx="1265128" cy="343319"/>
          </a:xfrm>
          <a:prstGeom prst="rect">
            <a:avLst/>
          </a:prstGeom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727B9F69-DBA6-4BE1-96F9-25F2F4416246}"/>
              </a:ext>
            </a:extLst>
          </p:cNvPr>
          <p:cNvGrpSpPr/>
          <p:nvPr/>
        </p:nvGrpSpPr>
        <p:grpSpPr>
          <a:xfrm rot="4938183">
            <a:off x="7541283" y="-126242"/>
            <a:ext cx="1813529" cy="1665602"/>
            <a:chOff x="-273543" y="-110856"/>
            <a:chExt cx="2418038" cy="2220802"/>
          </a:xfrm>
        </p:grpSpPr>
        <p:sp>
          <p:nvSpPr>
            <p:cNvPr id="15" name="Triangolo isoscele 14">
              <a:extLst>
                <a:ext uri="{FF2B5EF4-FFF2-40B4-BE49-F238E27FC236}">
                  <a16:creationId xmlns:a16="http://schemas.microsoft.com/office/drawing/2014/main" id="{842D2DF6-360D-4844-B35C-7E7D9D011767}"/>
                </a:ext>
              </a:extLst>
            </p:cNvPr>
            <p:cNvSpPr/>
            <p:nvPr/>
          </p:nvSpPr>
          <p:spPr>
            <a:xfrm rot="8411045">
              <a:off x="-273543" y="-110856"/>
              <a:ext cx="2105891" cy="1960883"/>
            </a:xfrm>
            <a:prstGeom prst="triangle">
              <a:avLst>
                <a:gd name="adj" fmla="val 47869"/>
              </a:avLst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  <p:sp>
          <p:nvSpPr>
            <p:cNvPr id="17" name="Triangolo isoscele 16">
              <a:extLst>
                <a:ext uri="{FF2B5EF4-FFF2-40B4-BE49-F238E27FC236}">
                  <a16:creationId xmlns:a16="http://schemas.microsoft.com/office/drawing/2014/main" id="{C8BF01D9-4904-4DCE-8DEF-61C3C77A4C58}"/>
                </a:ext>
              </a:extLst>
            </p:cNvPr>
            <p:cNvSpPr/>
            <p:nvPr/>
          </p:nvSpPr>
          <p:spPr>
            <a:xfrm rot="8411045">
              <a:off x="38604" y="149063"/>
              <a:ext cx="2105891" cy="1960883"/>
            </a:xfrm>
            <a:prstGeom prst="triangle">
              <a:avLst>
                <a:gd name="adj" fmla="val 4786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8AD0D1C-CE16-4CD2-B3B2-BD266E43D423}"/>
              </a:ext>
            </a:extLst>
          </p:cNvPr>
          <p:cNvSpPr txBox="1">
            <a:spLocks/>
          </p:cNvSpPr>
          <p:nvPr/>
        </p:nvSpPr>
        <p:spPr>
          <a:xfrm>
            <a:off x="350975" y="946749"/>
            <a:ext cx="8257610" cy="5947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ZA" sz="1400" b="1" dirty="0"/>
              <a:t>Il Team di VGen, con il  </a:t>
            </a:r>
            <a:r>
              <a:rPr lang="en-ZA" sz="1400" b="1" dirty="0" err="1"/>
              <a:t>supporto</a:t>
            </a:r>
            <a:r>
              <a:rPr lang="en-ZA" sz="1400" b="1" dirty="0"/>
              <a:t> di </a:t>
            </a:r>
            <a:r>
              <a:rPr lang="en-ZA" sz="1400" b="1" dirty="0" err="1"/>
              <a:t>altri</a:t>
            </a:r>
            <a:r>
              <a:rPr lang="en-ZA" sz="1400" b="1" dirty="0"/>
              <a:t> partner, </a:t>
            </a:r>
            <a:r>
              <a:rPr lang="en-ZA" sz="1400" b="1" dirty="0" err="1"/>
              <a:t>offre</a:t>
            </a:r>
            <a:r>
              <a:rPr lang="en-ZA" sz="1400" b="1" dirty="0"/>
              <a:t> ai </a:t>
            </a:r>
            <a:r>
              <a:rPr lang="en-ZA" sz="1400" b="1" dirty="0" err="1"/>
              <a:t>progetti</a:t>
            </a:r>
            <a:r>
              <a:rPr lang="en-ZA" sz="1400" b="1" dirty="0"/>
              <a:t> </a:t>
            </a:r>
            <a:r>
              <a:rPr lang="en-ZA" sz="1400" b="1" dirty="0" err="1"/>
              <a:t>selezionati</a:t>
            </a:r>
            <a:r>
              <a:rPr lang="en-ZA" sz="1400" b="1" dirty="0"/>
              <a:t> un </a:t>
            </a:r>
            <a:r>
              <a:rPr lang="en-ZA" sz="1400" b="1" dirty="0" err="1"/>
              <a:t>supporto</a:t>
            </a:r>
            <a:r>
              <a:rPr lang="en-ZA" sz="1400" b="1" dirty="0"/>
              <a:t> </a:t>
            </a:r>
            <a:r>
              <a:rPr lang="en-ZA" sz="1400" b="1" dirty="0" err="1"/>
              <a:t>gratuito</a:t>
            </a:r>
            <a:r>
              <a:rPr lang="en-ZA" sz="1400" b="1" dirty="0"/>
              <a:t> per lo sviluppo </a:t>
            </a:r>
            <a:r>
              <a:rPr lang="en-ZA" sz="1400" b="1" dirty="0" err="1"/>
              <a:t>della</a:t>
            </a:r>
            <a:r>
              <a:rPr lang="en-ZA" sz="1400" b="1" dirty="0"/>
              <a:t> </a:t>
            </a:r>
            <a:r>
              <a:rPr lang="en-ZA" sz="1400" b="1" dirty="0">
                <a:solidFill>
                  <a:srgbClr val="C00000"/>
                </a:solidFill>
              </a:rPr>
              <a:t>business idea </a:t>
            </a:r>
            <a:r>
              <a:rPr lang="en-ZA" sz="1400" b="1" dirty="0"/>
              <a:t>(</a:t>
            </a:r>
            <a:r>
              <a:rPr lang="en-ZA" sz="1400" b="1" i="1" dirty="0" err="1"/>
              <a:t>vedi</a:t>
            </a:r>
            <a:r>
              <a:rPr lang="en-ZA" sz="1400" b="1" i="1" dirty="0"/>
              <a:t> </a:t>
            </a:r>
            <a:r>
              <a:rPr lang="en-ZA" sz="1400" b="1" i="1" dirty="0" err="1"/>
              <a:t>attività</a:t>
            </a:r>
            <a:r>
              <a:rPr lang="en-ZA" sz="1400" b="1" i="1" dirty="0"/>
              <a:t> </a:t>
            </a:r>
            <a:r>
              <a:rPr lang="en-ZA" sz="1400" b="1" i="1" dirty="0" err="1"/>
              <a:t>dettagliate</a:t>
            </a:r>
            <a:r>
              <a:rPr lang="en-ZA" sz="1400" b="1" i="1" dirty="0"/>
              <a:t> </a:t>
            </a:r>
            <a:r>
              <a:rPr lang="en-ZA" sz="1400" b="1" i="1" dirty="0" err="1"/>
              <a:t>nella</a:t>
            </a:r>
            <a:r>
              <a:rPr lang="en-ZA" sz="1400" b="1" i="1" dirty="0"/>
              <a:t> </a:t>
            </a:r>
            <a:r>
              <a:rPr lang="en-ZA" sz="1400" b="1" i="1" dirty="0" err="1"/>
              <a:t>tabella</a:t>
            </a:r>
            <a:r>
              <a:rPr lang="en-ZA" sz="1400" b="1" i="1" dirty="0"/>
              <a:t> sotto</a:t>
            </a:r>
            <a:r>
              <a:rPr lang="en-ZA" sz="1400" b="1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655747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" name="Google Shape;368;p15"/>
          <p:cNvGrpSpPr/>
          <p:nvPr/>
        </p:nvGrpSpPr>
        <p:grpSpPr>
          <a:xfrm>
            <a:off x="280988" y="1095755"/>
            <a:ext cx="8786970" cy="3693111"/>
            <a:chOff x="418011" y="1493516"/>
            <a:chExt cx="11634337" cy="4599534"/>
          </a:xfrm>
        </p:grpSpPr>
        <p:grpSp>
          <p:nvGrpSpPr>
            <p:cNvPr id="369" name="Google Shape;369;p15"/>
            <p:cNvGrpSpPr/>
            <p:nvPr/>
          </p:nvGrpSpPr>
          <p:grpSpPr>
            <a:xfrm>
              <a:off x="10822866" y="3733938"/>
              <a:ext cx="714984" cy="680539"/>
              <a:chOff x="10821899" y="3783716"/>
              <a:chExt cx="714984" cy="680539"/>
            </a:xfrm>
          </p:grpSpPr>
          <p:sp>
            <p:nvSpPr>
              <p:cNvPr id="370" name="Google Shape;370;p15" title="Launch Circle"/>
              <p:cNvSpPr/>
              <p:nvPr/>
            </p:nvSpPr>
            <p:spPr>
              <a:xfrm>
                <a:off x="10821899" y="3783716"/>
                <a:ext cx="714984" cy="680539"/>
              </a:xfrm>
              <a:prstGeom prst="ellipse">
                <a:avLst/>
              </a:prstGeom>
              <a:solidFill>
                <a:srgbClr val="3257ED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371" name="Google Shape;371;p15" title="Launch Icon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11086160" y="3946352"/>
                <a:ext cx="235505" cy="3154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72" name="Google Shape;372;p15" title="Timeline"/>
            <p:cNvGrpSpPr/>
            <p:nvPr/>
          </p:nvGrpSpPr>
          <p:grpSpPr>
            <a:xfrm>
              <a:off x="418011" y="3632015"/>
              <a:ext cx="11214665" cy="165471"/>
              <a:chOff x="418011" y="3346265"/>
              <a:chExt cx="11214665" cy="165471"/>
            </a:xfrm>
          </p:grpSpPr>
          <p:cxnSp>
            <p:nvCxnSpPr>
              <p:cNvPr id="373" name="Google Shape;373;p15"/>
              <p:cNvCxnSpPr/>
              <p:nvPr/>
            </p:nvCxnSpPr>
            <p:spPr>
              <a:xfrm>
                <a:off x="418011" y="3429000"/>
                <a:ext cx="11214665" cy="0"/>
              </a:xfrm>
              <a:prstGeom prst="straightConnector1">
                <a:avLst/>
              </a:prstGeom>
              <a:noFill/>
              <a:ln w="9525" cap="flat" cmpd="sng">
                <a:solidFill>
                  <a:srgbClr val="3257ED"/>
                </a:solidFill>
                <a:prstDash val="solid"/>
                <a:miter lim="800000"/>
                <a:headEnd type="none" w="sm" len="sm"/>
                <a:tailEnd type="triangle" w="med" len="med"/>
              </a:ln>
            </p:spPr>
          </p:cxnSp>
          <p:cxnSp>
            <p:nvCxnSpPr>
              <p:cNvPr id="374" name="Google Shape;374;p15"/>
              <p:cNvCxnSpPr/>
              <p:nvPr/>
            </p:nvCxnSpPr>
            <p:spPr>
              <a:xfrm>
                <a:off x="1067476" y="3346265"/>
                <a:ext cx="0" cy="1654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5" name="Google Shape;375;p15"/>
              <p:cNvCxnSpPr/>
              <p:nvPr/>
            </p:nvCxnSpPr>
            <p:spPr>
              <a:xfrm>
                <a:off x="1714868" y="3346265"/>
                <a:ext cx="0" cy="1654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6" name="Google Shape;376;p15"/>
              <p:cNvCxnSpPr/>
              <p:nvPr/>
            </p:nvCxnSpPr>
            <p:spPr>
              <a:xfrm>
                <a:off x="2362260" y="3346265"/>
                <a:ext cx="0" cy="1654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7" name="Google Shape;377;p15"/>
              <p:cNvCxnSpPr/>
              <p:nvPr/>
            </p:nvCxnSpPr>
            <p:spPr>
              <a:xfrm>
                <a:off x="3009652" y="3346265"/>
                <a:ext cx="0" cy="1654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8" name="Google Shape;378;p15"/>
              <p:cNvCxnSpPr/>
              <p:nvPr/>
            </p:nvCxnSpPr>
            <p:spPr>
              <a:xfrm>
                <a:off x="3657044" y="3346265"/>
                <a:ext cx="0" cy="1654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79" name="Google Shape;379;p15"/>
              <p:cNvCxnSpPr/>
              <p:nvPr/>
            </p:nvCxnSpPr>
            <p:spPr>
              <a:xfrm>
                <a:off x="4304436" y="3346265"/>
                <a:ext cx="0" cy="1654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0" name="Google Shape;380;p15"/>
              <p:cNvCxnSpPr/>
              <p:nvPr/>
            </p:nvCxnSpPr>
            <p:spPr>
              <a:xfrm>
                <a:off x="4951828" y="3346265"/>
                <a:ext cx="0" cy="1654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1" name="Google Shape;381;p15"/>
              <p:cNvCxnSpPr/>
              <p:nvPr/>
            </p:nvCxnSpPr>
            <p:spPr>
              <a:xfrm>
                <a:off x="5599220" y="3346265"/>
                <a:ext cx="0" cy="1654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2" name="Google Shape;382;p15"/>
              <p:cNvCxnSpPr/>
              <p:nvPr/>
            </p:nvCxnSpPr>
            <p:spPr>
              <a:xfrm>
                <a:off x="6246612" y="3346265"/>
                <a:ext cx="0" cy="1654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3" name="Google Shape;383;p15"/>
              <p:cNvCxnSpPr/>
              <p:nvPr/>
            </p:nvCxnSpPr>
            <p:spPr>
              <a:xfrm>
                <a:off x="6894004" y="3346265"/>
                <a:ext cx="0" cy="1654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4" name="Google Shape;384;p15"/>
              <p:cNvCxnSpPr/>
              <p:nvPr/>
            </p:nvCxnSpPr>
            <p:spPr>
              <a:xfrm>
                <a:off x="7541396" y="3346265"/>
                <a:ext cx="0" cy="1654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5" name="Google Shape;385;p15"/>
              <p:cNvCxnSpPr/>
              <p:nvPr/>
            </p:nvCxnSpPr>
            <p:spPr>
              <a:xfrm>
                <a:off x="8188788" y="3346265"/>
                <a:ext cx="0" cy="1654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6" name="Google Shape;386;p15"/>
              <p:cNvCxnSpPr/>
              <p:nvPr/>
            </p:nvCxnSpPr>
            <p:spPr>
              <a:xfrm>
                <a:off x="8836180" y="3346265"/>
                <a:ext cx="0" cy="1654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7" name="Google Shape;387;p15"/>
              <p:cNvCxnSpPr/>
              <p:nvPr/>
            </p:nvCxnSpPr>
            <p:spPr>
              <a:xfrm>
                <a:off x="9483572" y="3346265"/>
                <a:ext cx="0" cy="1654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8" name="Google Shape;388;p15"/>
              <p:cNvCxnSpPr/>
              <p:nvPr/>
            </p:nvCxnSpPr>
            <p:spPr>
              <a:xfrm>
                <a:off x="10130964" y="3346265"/>
                <a:ext cx="0" cy="1654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  <p:cxnSp>
            <p:nvCxnSpPr>
              <p:cNvPr id="389" name="Google Shape;389;p15"/>
              <p:cNvCxnSpPr/>
              <p:nvPr/>
            </p:nvCxnSpPr>
            <p:spPr>
              <a:xfrm>
                <a:off x="10778356" y="3346265"/>
                <a:ext cx="0" cy="165471"/>
              </a:xfrm>
              <a:prstGeom prst="straightConnector1">
                <a:avLst/>
              </a:prstGeom>
              <a:noFill/>
              <a:ln w="9525" cap="flat" cmpd="sng">
                <a:solidFill>
                  <a:srgbClr val="D8D8D8"/>
                </a:solidFill>
                <a:prstDash val="dash"/>
                <a:miter lim="800000"/>
                <a:headEnd type="none" w="sm" len="sm"/>
                <a:tailEnd type="none" w="sm" len="sm"/>
              </a:ln>
            </p:spPr>
          </p:cxnSp>
        </p:grpSp>
        <p:sp>
          <p:nvSpPr>
            <p:cNvPr id="390" name="Google Shape;390;p15" title="Timeline Arrow"/>
            <p:cNvSpPr/>
            <p:nvPr/>
          </p:nvSpPr>
          <p:spPr>
            <a:xfrm>
              <a:off x="418011" y="3063783"/>
              <a:ext cx="2068014" cy="650967"/>
            </a:xfrm>
            <a:prstGeom prst="uturnArrow">
              <a:avLst>
                <a:gd name="adj1" fmla="val 37244"/>
                <a:gd name="adj2" fmla="val 18622"/>
                <a:gd name="adj3" fmla="val 20252"/>
                <a:gd name="adj4" fmla="val 52602"/>
                <a:gd name="adj5" fmla="val 96832"/>
              </a:avLst>
            </a:prstGeom>
            <a:solidFill>
              <a:srgbClr val="BD0F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15" title="Duration Text"/>
            <p:cNvSpPr txBox="1"/>
            <p:nvPr/>
          </p:nvSpPr>
          <p:spPr>
            <a:xfrm>
              <a:off x="815817" y="2854684"/>
              <a:ext cx="1272401" cy="191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92" name="Google Shape;392;p15" title="Connecter Line"/>
            <p:cNvCxnSpPr/>
            <p:nvPr/>
          </p:nvCxnSpPr>
          <p:spPr>
            <a:xfrm flipH="1">
              <a:off x="1452019" y="2589348"/>
              <a:ext cx="1" cy="361944"/>
            </a:xfrm>
            <a:prstGeom prst="straightConnector1">
              <a:avLst/>
            </a:prstGeom>
            <a:noFill/>
            <a:ln w="9525" cap="flat" cmpd="sng">
              <a:solidFill>
                <a:srgbClr val="3257ED"/>
              </a:solidFill>
              <a:prstDash val="solid"/>
              <a:miter lim="800000"/>
              <a:headEnd type="oval" w="med" len="med"/>
              <a:tailEnd type="oval" w="med" len="med"/>
            </a:ln>
          </p:spPr>
        </p:cxnSp>
        <p:grpSp>
          <p:nvGrpSpPr>
            <p:cNvPr id="393" name="Google Shape;393;p15" title="Item Text"/>
            <p:cNvGrpSpPr/>
            <p:nvPr/>
          </p:nvGrpSpPr>
          <p:grpSpPr>
            <a:xfrm>
              <a:off x="568098" y="1493516"/>
              <a:ext cx="1778187" cy="993342"/>
              <a:chOff x="568098" y="1207766"/>
              <a:chExt cx="1778187" cy="993342"/>
            </a:xfrm>
          </p:grpSpPr>
          <p:sp>
            <p:nvSpPr>
              <p:cNvPr id="394" name="Google Shape;394;p15"/>
              <p:cNvSpPr txBox="1"/>
              <p:nvPr/>
            </p:nvSpPr>
            <p:spPr>
              <a:xfrm>
                <a:off x="568098" y="1207766"/>
                <a:ext cx="1767840" cy="30665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 b="1" dirty="0">
                    <a:solidFill>
                      <a:srgbClr val="03229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Start</a:t>
                </a:r>
                <a:endParaRPr sz="1800" b="1" dirty="0">
                  <a:solidFill>
                    <a:srgbClr val="03229D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5" name="Google Shape;395;p15"/>
              <p:cNvSpPr txBox="1"/>
              <p:nvPr/>
            </p:nvSpPr>
            <p:spPr>
              <a:xfrm>
                <a:off x="578445" y="1511139"/>
                <a:ext cx="1767840" cy="6899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900" dirty="0">
                    <a:solidFill>
                      <a:srgbClr val="3F3F3F"/>
                    </a:solidFill>
                    <a:latin typeface="Calibri"/>
                    <a:cs typeface="Calibri"/>
                    <a:sym typeface="Calibri"/>
                  </a:rPr>
                  <a:t>Individuazione dei partner regionali, delle aziende aderenti e dell’oggetto della Challenge.</a:t>
                </a:r>
                <a:endParaRPr sz="1200" dirty="0"/>
              </a:p>
            </p:txBody>
          </p:sp>
        </p:grpSp>
        <p:sp>
          <p:nvSpPr>
            <p:cNvPr id="396" name="Google Shape;396;p15" title="Timeline Arrow"/>
            <p:cNvSpPr/>
            <p:nvPr/>
          </p:nvSpPr>
          <p:spPr>
            <a:xfrm rot="10800000" flipH="1">
              <a:off x="2242528" y="3714749"/>
              <a:ext cx="1536515" cy="650967"/>
            </a:xfrm>
            <a:prstGeom prst="uturnArrow">
              <a:avLst>
                <a:gd name="adj1" fmla="val 37244"/>
                <a:gd name="adj2" fmla="val 18622"/>
                <a:gd name="adj3" fmla="val 20252"/>
                <a:gd name="adj4" fmla="val 52602"/>
                <a:gd name="adj5" fmla="val 96832"/>
              </a:avLst>
            </a:prstGeom>
            <a:solidFill>
              <a:srgbClr val="761F8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15" title="Duration Text"/>
            <p:cNvSpPr txBox="1"/>
            <p:nvPr/>
          </p:nvSpPr>
          <p:spPr>
            <a:xfrm>
              <a:off x="2374586" y="4423927"/>
              <a:ext cx="1272401" cy="17249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900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1-2 settimane</a:t>
              </a:r>
              <a:endParaRPr sz="1200" dirty="0"/>
            </a:p>
          </p:txBody>
        </p:sp>
        <p:cxnSp>
          <p:nvCxnSpPr>
            <p:cNvPr id="398" name="Google Shape;398;p15" title="Connecter Line"/>
            <p:cNvCxnSpPr/>
            <p:nvPr/>
          </p:nvCxnSpPr>
          <p:spPr>
            <a:xfrm flipH="1">
              <a:off x="3010785" y="4679001"/>
              <a:ext cx="1" cy="361944"/>
            </a:xfrm>
            <a:prstGeom prst="straightConnector1">
              <a:avLst/>
            </a:prstGeom>
            <a:noFill/>
            <a:ln w="9525" cap="flat" cmpd="sng">
              <a:solidFill>
                <a:srgbClr val="3257ED"/>
              </a:solidFill>
              <a:prstDash val="solid"/>
              <a:miter lim="800000"/>
              <a:headEnd type="oval" w="med" len="med"/>
              <a:tailEnd type="oval" w="med" len="med"/>
            </a:ln>
          </p:spPr>
        </p:cxnSp>
        <p:grpSp>
          <p:nvGrpSpPr>
            <p:cNvPr id="399" name="Google Shape;399;p15" title="Item Text"/>
            <p:cNvGrpSpPr/>
            <p:nvPr/>
          </p:nvGrpSpPr>
          <p:grpSpPr>
            <a:xfrm>
              <a:off x="2105332" y="5094624"/>
              <a:ext cx="1813400" cy="998426"/>
              <a:chOff x="2105332" y="4808874"/>
              <a:chExt cx="1813400" cy="998426"/>
            </a:xfrm>
          </p:grpSpPr>
          <p:sp>
            <p:nvSpPr>
              <p:cNvPr id="400" name="Google Shape;400;p15"/>
              <p:cNvSpPr txBox="1"/>
              <p:nvPr/>
            </p:nvSpPr>
            <p:spPr>
              <a:xfrm>
                <a:off x="2138460" y="4808874"/>
                <a:ext cx="1767840" cy="3066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 b="1" dirty="0">
                    <a:solidFill>
                      <a:srgbClr val="03229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Preparazione</a:t>
                </a:r>
                <a:endParaRPr dirty="0"/>
              </a:p>
            </p:txBody>
          </p:sp>
          <p:sp>
            <p:nvSpPr>
              <p:cNvPr id="401" name="Google Shape;401;p15"/>
              <p:cNvSpPr txBox="1"/>
              <p:nvPr/>
            </p:nvSpPr>
            <p:spPr>
              <a:xfrm>
                <a:off x="2105332" y="5117331"/>
                <a:ext cx="1813400" cy="68996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900" dirty="0">
                    <a:solidFill>
                      <a:srgbClr val="3F3F3F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Coinvolgimento di community e media partner e preparazione del materiale marketing.</a:t>
                </a:r>
                <a:endParaRPr sz="1200" dirty="0"/>
              </a:p>
            </p:txBody>
          </p:sp>
        </p:grpSp>
        <p:sp>
          <p:nvSpPr>
            <p:cNvPr id="402" name="Google Shape;402;p15" title="Timeline Arrow"/>
            <p:cNvSpPr/>
            <p:nvPr/>
          </p:nvSpPr>
          <p:spPr>
            <a:xfrm>
              <a:off x="3531366" y="2657248"/>
              <a:ext cx="893303" cy="1235070"/>
            </a:xfrm>
            <a:prstGeom prst="uturnArrow">
              <a:avLst>
                <a:gd name="adj1" fmla="val 27292"/>
                <a:gd name="adj2" fmla="val 13691"/>
                <a:gd name="adj3" fmla="val 20519"/>
                <a:gd name="adj4" fmla="val 52602"/>
                <a:gd name="adj5" fmla="val 100000"/>
              </a:avLst>
            </a:prstGeom>
            <a:solidFill>
              <a:srgbClr val="3157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3" name="Google Shape;403;p15"/>
            <p:cNvSpPr txBox="1"/>
            <p:nvPr/>
          </p:nvSpPr>
          <p:spPr>
            <a:xfrm>
              <a:off x="3094098" y="1753138"/>
              <a:ext cx="1767840" cy="61330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dirty="0">
                  <a:solidFill>
                    <a:srgbClr val="03229D"/>
                  </a:solidFill>
                  <a:latin typeface="Calibri"/>
                  <a:ea typeface="Calibri"/>
                  <a:cs typeface="Calibri"/>
                  <a:sym typeface="Calibri"/>
                </a:rPr>
                <a:t>Lancio della Challenge!</a:t>
              </a:r>
              <a:endParaRPr dirty="0"/>
            </a:p>
          </p:txBody>
        </p:sp>
        <p:sp>
          <p:nvSpPr>
            <p:cNvPr id="404" name="Google Shape;404;p15" title="Timeline Arrow"/>
            <p:cNvSpPr/>
            <p:nvPr/>
          </p:nvSpPr>
          <p:spPr>
            <a:xfrm rot="10800000" flipH="1">
              <a:off x="4184042" y="3714746"/>
              <a:ext cx="893303" cy="1235070"/>
            </a:xfrm>
            <a:prstGeom prst="uturnArrow">
              <a:avLst>
                <a:gd name="adj1" fmla="val 27382"/>
                <a:gd name="adj2" fmla="val 13691"/>
                <a:gd name="adj3" fmla="val 20519"/>
                <a:gd name="adj4" fmla="val 52602"/>
                <a:gd name="adj5" fmla="val 96832"/>
              </a:avLst>
            </a:prstGeom>
            <a:solidFill>
              <a:srgbClr val="3157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15" title="Timeline Arrow"/>
            <p:cNvSpPr/>
            <p:nvPr/>
          </p:nvSpPr>
          <p:spPr>
            <a:xfrm>
              <a:off x="4826144" y="3063783"/>
              <a:ext cx="2841482" cy="650967"/>
            </a:xfrm>
            <a:prstGeom prst="uturnArrow">
              <a:avLst>
                <a:gd name="adj1" fmla="val 37244"/>
                <a:gd name="adj2" fmla="val 18622"/>
                <a:gd name="adj3" fmla="val 20252"/>
                <a:gd name="adj4" fmla="val 52602"/>
                <a:gd name="adj5" fmla="val 96832"/>
              </a:avLst>
            </a:prstGeom>
            <a:solidFill>
              <a:srgbClr val="F370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15" title="Duration Text"/>
            <p:cNvSpPr txBox="1"/>
            <p:nvPr/>
          </p:nvSpPr>
          <p:spPr>
            <a:xfrm>
              <a:off x="5622405" y="2830168"/>
              <a:ext cx="1272401" cy="191658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000" dirty="0">
                  <a:solidFill>
                    <a:srgbClr val="3F3F3F"/>
                  </a:solidFill>
                  <a:latin typeface="Calibri"/>
                  <a:ea typeface="Calibri"/>
                  <a:cs typeface="Calibri"/>
                  <a:sym typeface="Calibri"/>
                </a:rPr>
                <a:t>2 mesi</a:t>
              </a:r>
              <a:endParaRPr sz="1100" dirty="0"/>
            </a:p>
          </p:txBody>
        </p:sp>
        <p:grpSp>
          <p:nvGrpSpPr>
            <p:cNvPr id="407" name="Google Shape;407;p15" title="Item Text"/>
            <p:cNvGrpSpPr/>
            <p:nvPr/>
          </p:nvGrpSpPr>
          <p:grpSpPr>
            <a:xfrm>
              <a:off x="5382418" y="1503049"/>
              <a:ext cx="1767844" cy="779304"/>
              <a:chOff x="4367412" y="1215338"/>
              <a:chExt cx="1767844" cy="779304"/>
            </a:xfrm>
          </p:grpSpPr>
          <p:sp>
            <p:nvSpPr>
              <p:cNvPr id="408" name="Google Shape;408;p15"/>
              <p:cNvSpPr txBox="1"/>
              <p:nvPr/>
            </p:nvSpPr>
            <p:spPr>
              <a:xfrm>
                <a:off x="4367412" y="1215338"/>
                <a:ext cx="1767840" cy="6133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600" b="1" dirty="0">
                    <a:solidFill>
                      <a:srgbClr val="03229D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Challenge online</a:t>
                </a:r>
                <a:endParaRPr dirty="0"/>
              </a:p>
            </p:txBody>
          </p:sp>
          <p:sp>
            <p:nvSpPr>
              <p:cNvPr id="409" name="Google Shape;409;p15"/>
              <p:cNvSpPr txBox="1"/>
              <p:nvPr/>
            </p:nvSpPr>
            <p:spPr>
              <a:xfrm>
                <a:off x="4367416" y="1822150"/>
                <a:ext cx="1767840" cy="17249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900" dirty="0">
                    <a:solidFill>
                      <a:srgbClr val="3F3F3F"/>
                    </a:solidFill>
                    <a:latin typeface="Calibri (Body)"/>
                    <a:ea typeface="Calibri"/>
                    <a:cs typeface="Calibri"/>
                    <a:sym typeface="Calibri"/>
                  </a:rPr>
                  <a:t>Aperta agli utenti</a:t>
                </a:r>
                <a:endParaRPr sz="1000" dirty="0">
                  <a:latin typeface="Calibri (Body)"/>
                </a:endParaRPr>
              </a:p>
            </p:txBody>
          </p:sp>
        </p:grpSp>
        <p:sp>
          <p:nvSpPr>
            <p:cNvPr id="410" name="Google Shape;410;p15" title="Timeline Arrow"/>
            <p:cNvSpPr/>
            <p:nvPr/>
          </p:nvSpPr>
          <p:spPr>
            <a:xfrm rot="10800000" flipH="1">
              <a:off x="7420531" y="3714748"/>
              <a:ext cx="893304" cy="650967"/>
            </a:xfrm>
            <a:prstGeom prst="uturnArrow">
              <a:avLst>
                <a:gd name="adj1" fmla="val 37244"/>
                <a:gd name="adj2" fmla="val 18622"/>
                <a:gd name="adj3" fmla="val 20252"/>
                <a:gd name="adj4" fmla="val 52602"/>
                <a:gd name="adj5" fmla="val 96832"/>
              </a:avLst>
            </a:prstGeom>
            <a:solidFill>
              <a:srgbClr val="F370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2" name="Google Shape;412;p15" title="Circle Background"/>
            <p:cNvSpPr/>
            <p:nvPr/>
          </p:nvSpPr>
          <p:spPr>
            <a:xfrm>
              <a:off x="7667626" y="4007933"/>
              <a:ext cx="464818" cy="464817"/>
            </a:xfrm>
            <a:prstGeom prst="ellipse">
              <a:avLst/>
            </a:prstGeom>
            <a:solidFill>
              <a:schemeClr val="dk1">
                <a:alpha val="60000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9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9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15" title="Timeline Arrow"/>
            <p:cNvSpPr/>
            <p:nvPr/>
          </p:nvSpPr>
          <p:spPr>
            <a:xfrm>
              <a:off x="8067341" y="3063783"/>
              <a:ext cx="893882" cy="650967"/>
            </a:xfrm>
            <a:prstGeom prst="uturnArrow">
              <a:avLst>
                <a:gd name="adj1" fmla="val 37244"/>
                <a:gd name="adj2" fmla="val 18622"/>
                <a:gd name="adj3" fmla="val 20252"/>
                <a:gd name="adj4" fmla="val 52602"/>
                <a:gd name="adj5" fmla="val 96832"/>
              </a:avLst>
            </a:prstGeom>
            <a:solidFill>
              <a:srgbClr val="F370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5" name="Google Shape;415;p15" title="Short Milestone"/>
            <p:cNvGrpSpPr/>
            <p:nvPr/>
          </p:nvGrpSpPr>
          <p:grpSpPr>
            <a:xfrm>
              <a:off x="8281874" y="2948975"/>
              <a:ext cx="464817" cy="464817"/>
              <a:chOff x="8281874" y="2663225"/>
              <a:chExt cx="464817" cy="464817"/>
            </a:xfrm>
          </p:grpSpPr>
          <p:sp>
            <p:nvSpPr>
              <p:cNvPr id="416" name="Google Shape;416;p15" title="Circle Background"/>
              <p:cNvSpPr/>
              <p:nvPr/>
            </p:nvSpPr>
            <p:spPr>
              <a:xfrm>
                <a:off x="8281874" y="2663225"/>
                <a:ext cx="464817" cy="464817"/>
              </a:xfrm>
              <a:prstGeom prst="ellipse">
                <a:avLst/>
              </a:prstGeom>
              <a:solidFill>
                <a:schemeClr val="dk1">
                  <a:alpha val="6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7" name="Google Shape;417;p15"/>
              <p:cNvSpPr txBox="1"/>
              <p:nvPr/>
            </p:nvSpPr>
            <p:spPr>
              <a:xfrm>
                <a:off x="8314425" y="2818690"/>
                <a:ext cx="399715" cy="1538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02</a:t>
                </a:r>
                <a:endParaRPr/>
              </a:p>
            </p:txBody>
          </p:sp>
        </p:grpSp>
        <p:sp>
          <p:nvSpPr>
            <p:cNvPr id="418" name="Google Shape;418;p15" title="Timeline Arrow"/>
            <p:cNvSpPr/>
            <p:nvPr/>
          </p:nvSpPr>
          <p:spPr>
            <a:xfrm rot="10800000" flipH="1">
              <a:off x="8715310" y="3714748"/>
              <a:ext cx="893304" cy="650967"/>
            </a:xfrm>
            <a:prstGeom prst="uturnArrow">
              <a:avLst>
                <a:gd name="adj1" fmla="val 37244"/>
                <a:gd name="adj2" fmla="val 18622"/>
                <a:gd name="adj3" fmla="val 20252"/>
                <a:gd name="adj4" fmla="val 52602"/>
                <a:gd name="adj5" fmla="val 96832"/>
              </a:avLst>
            </a:prstGeom>
            <a:solidFill>
              <a:srgbClr val="F3702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19" name="Google Shape;419;p15" title="Short Milestone"/>
            <p:cNvGrpSpPr/>
            <p:nvPr/>
          </p:nvGrpSpPr>
          <p:grpSpPr>
            <a:xfrm>
              <a:off x="8939901" y="3999360"/>
              <a:ext cx="464817" cy="464817"/>
              <a:chOff x="8939901" y="3713610"/>
              <a:chExt cx="464817" cy="464817"/>
            </a:xfrm>
          </p:grpSpPr>
          <p:sp>
            <p:nvSpPr>
              <p:cNvPr id="420" name="Google Shape;420;p15" title="Circle Background"/>
              <p:cNvSpPr/>
              <p:nvPr/>
            </p:nvSpPr>
            <p:spPr>
              <a:xfrm>
                <a:off x="8939901" y="3713610"/>
                <a:ext cx="464817" cy="464817"/>
              </a:xfrm>
              <a:prstGeom prst="ellipse">
                <a:avLst/>
              </a:prstGeom>
              <a:solidFill>
                <a:schemeClr val="dk1">
                  <a:alpha val="6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1" name="Google Shape;421;p15"/>
              <p:cNvSpPr txBox="1"/>
              <p:nvPr/>
            </p:nvSpPr>
            <p:spPr>
              <a:xfrm>
                <a:off x="8972453" y="3869424"/>
                <a:ext cx="399715" cy="15388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0" tIns="0" rIns="0" bIns="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it-IT" sz="1000">
                    <a:solidFill>
                      <a:schemeClr val="lt1"/>
                    </a:solidFill>
                    <a:latin typeface="Calibri"/>
                    <a:ea typeface="Calibri"/>
                    <a:cs typeface="Calibri"/>
                    <a:sym typeface="Calibri"/>
                  </a:rPr>
                  <a:t>03</a:t>
                </a:r>
                <a:endParaRPr/>
              </a:p>
            </p:txBody>
          </p:sp>
        </p:grpSp>
        <p:sp>
          <p:nvSpPr>
            <p:cNvPr id="425" name="Google Shape;425;p15"/>
            <p:cNvSpPr txBox="1"/>
            <p:nvPr/>
          </p:nvSpPr>
          <p:spPr>
            <a:xfrm>
              <a:off x="5581537" y="5009503"/>
              <a:ext cx="1354136" cy="1034954"/>
            </a:xfrm>
            <a:prstGeom prst="rect">
              <a:avLst/>
            </a:prstGeom>
            <a:noFill/>
            <a:ln>
              <a:solidFill>
                <a:srgbClr val="3257ED"/>
              </a:solidFill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R="0" lvl="0" algn="ctr" rtl="0">
                <a:spcBef>
                  <a:spcPts val="0"/>
                </a:spcBef>
                <a:spcAft>
                  <a:spcPts val="0"/>
                </a:spcAft>
                <a:buClr>
                  <a:srgbClr val="3F3F3F"/>
                </a:buClr>
                <a:buSzPts val="1100"/>
              </a:pPr>
              <a:r>
                <a:rPr lang="it-IT" sz="900" i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(Body)"/>
                </a:rPr>
                <a:t>Il Team di VGen offre supporto tecnico e informativo agli utenti nello svolgimento della Challenge.</a:t>
              </a:r>
              <a:endParaRPr sz="9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(Body)"/>
              </a:endParaRPr>
            </a:p>
          </p:txBody>
        </p:sp>
        <p:sp>
          <p:nvSpPr>
            <p:cNvPr id="426" name="Google Shape;426;p15" title="Timeline Arrow"/>
            <p:cNvSpPr/>
            <p:nvPr/>
          </p:nvSpPr>
          <p:spPr>
            <a:xfrm>
              <a:off x="9370365" y="3063783"/>
              <a:ext cx="1939272" cy="650966"/>
            </a:xfrm>
            <a:prstGeom prst="uturnArrow">
              <a:avLst>
                <a:gd name="adj1" fmla="val 37244"/>
                <a:gd name="adj2" fmla="val 18622"/>
                <a:gd name="adj3" fmla="val 20252"/>
                <a:gd name="adj4" fmla="val 52602"/>
                <a:gd name="adj5" fmla="val 96832"/>
              </a:avLst>
            </a:prstGeom>
            <a:solidFill>
              <a:srgbClr val="37C5E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1" name="Google Shape;431;p15"/>
            <p:cNvSpPr txBox="1"/>
            <p:nvPr/>
          </p:nvSpPr>
          <p:spPr>
            <a:xfrm>
              <a:off x="10284508" y="4517719"/>
              <a:ext cx="1767840" cy="3066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it-IT" sz="1600" b="1" dirty="0">
                  <a:solidFill>
                    <a:srgbClr val="03229D"/>
                  </a:solidFill>
                  <a:latin typeface="Calibri"/>
                  <a:ea typeface="Calibri"/>
                  <a:cs typeface="Calibri"/>
                  <a:sym typeface="Calibri"/>
                </a:rPr>
                <a:t>OUTPUT!</a:t>
              </a:r>
              <a:endParaRPr dirty="0"/>
            </a:p>
          </p:txBody>
        </p:sp>
        <p:grpSp>
          <p:nvGrpSpPr>
            <p:cNvPr id="432" name="Google Shape;432;p15" title="Milestone Graphic"/>
            <p:cNvGrpSpPr/>
            <p:nvPr/>
          </p:nvGrpSpPr>
          <p:grpSpPr>
            <a:xfrm>
              <a:off x="3644976" y="2498430"/>
              <a:ext cx="667318" cy="625949"/>
              <a:chOff x="3764706" y="2154824"/>
              <a:chExt cx="492766" cy="464817"/>
            </a:xfrm>
          </p:grpSpPr>
          <p:sp>
            <p:nvSpPr>
              <p:cNvPr id="433" name="Google Shape;433;p15" title="Circle Background"/>
              <p:cNvSpPr/>
              <p:nvPr/>
            </p:nvSpPr>
            <p:spPr>
              <a:xfrm>
                <a:off x="3764706" y="2154824"/>
                <a:ext cx="492766" cy="464817"/>
              </a:xfrm>
              <a:prstGeom prst="ellipse">
                <a:avLst/>
              </a:prstGeom>
              <a:solidFill>
                <a:schemeClr val="dk1">
                  <a:alpha val="60000"/>
                </a:scheme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pic>
            <p:nvPicPr>
              <p:cNvPr id="434" name="Google Shape;434;p15" title="Milestone Icon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>
                <a:off x="3930376" y="2217202"/>
                <a:ext cx="235505" cy="315487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435" name="Google Shape;435;p15" title="Group Bracket"/>
            <p:cNvSpPr/>
            <p:nvPr/>
          </p:nvSpPr>
          <p:spPr>
            <a:xfrm rot="16200000">
              <a:off x="6035645" y="1380595"/>
              <a:ext cx="457201" cy="2491372"/>
            </a:xfrm>
            <a:prstGeom prst="rightBrace">
              <a:avLst>
                <a:gd name="adj1" fmla="val 44270"/>
                <a:gd name="adj2" fmla="val 50000"/>
              </a:avLst>
            </a:prstGeom>
            <a:noFill/>
            <a:ln w="9525" cap="flat" cmpd="sng">
              <a:solidFill>
                <a:srgbClr val="3257ED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" name="TextBox 3">
            <a:extLst>
              <a:ext uri="{FF2B5EF4-FFF2-40B4-BE49-F238E27FC236}">
                <a16:creationId xmlns:a16="http://schemas.microsoft.com/office/drawing/2014/main" id="{226429AB-E1BE-41D3-845D-82D0DFC92B69}"/>
              </a:ext>
            </a:extLst>
          </p:cNvPr>
          <p:cNvSpPr txBox="1"/>
          <p:nvPr/>
        </p:nvSpPr>
        <p:spPr>
          <a:xfrm>
            <a:off x="242400" y="183600"/>
            <a:ext cx="43749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CHALLENGE ROADMAP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37504C73-7C8D-44BD-B52A-1E78EB357411}"/>
              </a:ext>
            </a:extLst>
          </p:cNvPr>
          <p:cNvCxnSpPr>
            <a:cxnSpLocks/>
          </p:cNvCxnSpPr>
          <p:nvPr/>
        </p:nvCxnSpPr>
        <p:spPr>
          <a:xfrm>
            <a:off x="4705824" y="2945685"/>
            <a:ext cx="0" cy="852505"/>
          </a:xfrm>
          <a:prstGeom prst="straightConnector1">
            <a:avLst/>
          </a:prstGeom>
          <a:ln>
            <a:solidFill>
              <a:srgbClr val="3257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Google Shape;400;p15">
            <a:extLst>
              <a:ext uri="{FF2B5EF4-FFF2-40B4-BE49-F238E27FC236}">
                <a16:creationId xmlns:a16="http://schemas.microsoft.com/office/drawing/2014/main" id="{85B51E6A-D707-4422-9094-DDCBB82BE4EC}"/>
              </a:ext>
            </a:extLst>
          </p:cNvPr>
          <p:cNvSpPr txBox="1"/>
          <p:nvPr/>
        </p:nvSpPr>
        <p:spPr>
          <a:xfrm>
            <a:off x="5720121" y="1019109"/>
            <a:ext cx="133518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rgbClr val="03229D"/>
                </a:solidFill>
                <a:latin typeface="Calibri"/>
                <a:ea typeface="Calibri"/>
                <a:cs typeface="Calibri"/>
                <a:sym typeface="Calibri"/>
              </a:rPr>
              <a:t>Condivisione</a:t>
            </a:r>
            <a:endParaRPr dirty="0"/>
          </a:p>
        </p:txBody>
      </p:sp>
      <p:sp>
        <p:nvSpPr>
          <p:cNvPr id="88" name="Google Shape;401;p15">
            <a:extLst>
              <a:ext uri="{FF2B5EF4-FFF2-40B4-BE49-F238E27FC236}">
                <a16:creationId xmlns:a16="http://schemas.microsoft.com/office/drawing/2014/main" id="{0CEF22DE-E809-4D85-B9F4-32CCCAD44ABF}"/>
              </a:ext>
            </a:extLst>
          </p:cNvPr>
          <p:cNvSpPr txBox="1"/>
          <p:nvPr/>
        </p:nvSpPr>
        <p:spPr>
          <a:xfrm>
            <a:off x="5770396" y="1241054"/>
            <a:ext cx="123011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Condivisione delle soluzioni vincenti con le imprese aderenti tramite appositi canali.</a:t>
            </a:r>
            <a:endParaRPr sz="1200" dirty="0"/>
          </a:p>
        </p:txBody>
      </p:sp>
      <p:cxnSp>
        <p:nvCxnSpPr>
          <p:cNvPr id="89" name="Google Shape;398;p15" title="Connecter Line">
            <a:extLst>
              <a:ext uri="{FF2B5EF4-FFF2-40B4-BE49-F238E27FC236}">
                <a16:creationId xmlns:a16="http://schemas.microsoft.com/office/drawing/2014/main" id="{582E810A-3641-4E09-9478-52749E2B1A2D}"/>
              </a:ext>
            </a:extLst>
          </p:cNvPr>
          <p:cNvCxnSpPr/>
          <p:nvPr/>
        </p:nvCxnSpPr>
        <p:spPr>
          <a:xfrm flipH="1">
            <a:off x="6388592" y="1876094"/>
            <a:ext cx="1" cy="290616"/>
          </a:xfrm>
          <a:prstGeom prst="straightConnector1">
            <a:avLst/>
          </a:prstGeom>
          <a:noFill/>
          <a:ln w="9525" cap="flat" cmpd="sng">
            <a:solidFill>
              <a:srgbClr val="3257ED"/>
            </a:solidFill>
            <a:prstDash val="solid"/>
            <a:miter lim="800000"/>
            <a:headEnd type="oval" w="med" len="med"/>
            <a:tailEnd type="oval" w="med" len="med"/>
          </a:ln>
        </p:spPr>
      </p:cxnSp>
      <p:cxnSp>
        <p:nvCxnSpPr>
          <p:cNvPr id="92" name="Google Shape;398;p15" title="Connecter Line">
            <a:extLst>
              <a:ext uri="{FF2B5EF4-FFF2-40B4-BE49-F238E27FC236}">
                <a16:creationId xmlns:a16="http://schemas.microsoft.com/office/drawing/2014/main" id="{BCC23424-7EE3-4A10-898C-07BEFB9E1505}"/>
              </a:ext>
            </a:extLst>
          </p:cNvPr>
          <p:cNvCxnSpPr/>
          <p:nvPr/>
        </p:nvCxnSpPr>
        <p:spPr>
          <a:xfrm flipH="1">
            <a:off x="6884384" y="3577231"/>
            <a:ext cx="1" cy="290616"/>
          </a:xfrm>
          <a:prstGeom prst="straightConnector1">
            <a:avLst/>
          </a:prstGeom>
          <a:noFill/>
          <a:ln w="9525" cap="flat" cmpd="sng">
            <a:solidFill>
              <a:srgbClr val="3257ED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93" name="Google Shape;400;p15">
            <a:extLst>
              <a:ext uri="{FF2B5EF4-FFF2-40B4-BE49-F238E27FC236}">
                <a16:creationId xmlns:a16="http://schemas.microsoft.com/office/drawing/2014/main" id="{CAF2A48A-FA08-4981-BC26-91DD8A6CBE37}"/>
              </a:ext>
            </a:extLst>
          </p:cNvPr>
          <p:cNvSpPr txBox="1"/>
          <p:nvPr/>
        </p:nvSpPr>
        <p:spPr>
          <a:xfrm>
            <a:off x="6220263" y="3931360"/>
            <a:ext cx="1335182" cy="215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>
                <a:solidFill>
                  <a:srgbClr val="03229D"/>
                </a:solidFill>
                <a:latin typeface="Calibri"/>
                <a:ea typeface="Calibri"/>
                <a:cs typeface="Calibri"/>
                <a:sym typeface="Calibri"/>
              </a:rPr>
              <a:t>Selezione</a:t>
            </a:r>
            <a:endParaRPr sz="1600" dirty="0"/>
          </a:p>
        </p:txBody>
      </p:sp>
      <p:sp>
        <p:nvSpPr>
          <p:cNvPr id="94" name="Google Shape;401;p15">
            <a:extLst>
              <a:ext uri="{FF2B5EF4-FFF2-40B4-BE49-F238E27FC236}">
                <a16:creationId xmlns:a16="http://schemas.microsoft.com/office/drawing/2014/main" id="{789B691B-76E8-4BBE-BC9B-AA841717B82B}"/>
              </a:ext>
            </a:extLst>
          </p:cNvPr>
          <p:cNvSpPr txBox="1"/>
          <p:nvPr/>
        </p:nvSpPr>
        <p:spPr>
          <a:xfrm>
            <a:off x="6459382" y="4160707"/>
            <a:ext cx="850004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Selezione dei migliori progetti per settore proposti dalle imprese.</a:t>
            </a:r>
            <a:endParaRPr sz="1200" dirty="0"/>
          </a:p>
        </p:txBody>
      </p:sp>
      <p:sp>
        <p:nvSpPr>
          <p:cNvPr id="95" name="Google Shape;408;p15">
            <a:extLst>
              <a:ext uri="{FF2B5EF4-FFF2-40B4-BE49-F238E27FC236}">
                <a16:creationId xmlns:a16="http://schemas.microsoft.com/office/drawing/2014/main" id="{00532089-2BA9-485E-89AA-D6946E9C396F}"/>
              </a:ext>
            </a:extLst>
          </p:cNvPr>
          <p:cNvSpPr txBox="1"/>
          <p:nvPr/>
        </p:nvSpPr>
        <p:spPr>
          <a:xfrm>
            <a:off x="7114482" y="1095754"/>
            <a:ext cx="1335182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1600" b="1" dirty="0">
                <a:solidFill>
                  <a:srgbClr val="03229D"/>
                </a:solidFill>
                <a:latin typeface="Calibri"/>
                <a:ea typeface="Calibri"/>
                <a:cs typeface="Calibri"/>
                <a:sym typeface="Calibri"/>
              </a:rPr>
              <a:t>Sviluppo</a:t>
            </a:r>
            <a:endParaRPr dirty="0"/>
          </a:p>
        </p:txBody>
      </p:sp>
      <p:sp>
        <p:nvSpPr>
          <p:cNvPr id="97" name="Google Shape;401;p15">
            <a:extLst>
              <a:ext uri="{FF2B5EF4-FFF2-40B4-BE49-F238E27FC236}">
                <a16:creationId xmlns:a16="http://schemas.microsoft.com/office/drawing/2014/main" id="{7501378C-1473-41FF-863A-3E2DDDD607C5}"/>
              </a:ext>
            </a:extLst>
          </p:cNvPr>
          <p:cNvSpPr txBox="1"/>
          <p:nvPr/>
        </p:nvSpPr>
        <p:spPr>
          <a:xfrm>
            <a:off x="7098134" y="1342672"/>
            <a:ext cx="136959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Sviluppo e implementazione delle soluzioni con coinvolgimento del proponente.</a:t>
            </a:r>
            <a:endParaRPr sz="1200" dirty="0"/>
          </a:p>
        </p:txBody>
      </p:sp>
      <p:cxnSp>
        <p:nvCxnSpPr>
          <p:cNvPr id="98" name="Google Shape;398;p15" title="Connecter Line">
            <a:extLst>
              <a:ext uri="{FF2B5EF4-FFF2-40B4-BE49-F238E27FC236}">
                <a16:creationId xmlns:a16="http://schemas.microsoft.com/office/drawing/2014/main" id="{5780FAC7-52A0-4760-88A6-EC7EB2DA5992}"/>
              </a:ext>
            </a:extLst>
          </p:cNvPr>
          <p:cNvCxnSpPr/>
          <p:nvPr/>
        </p:nvCxnSpPr>
        <p:spPr>
          <a:xfrm flipH="1">
            <a:off x="7779520" y="1969733"/>
            <a:ext cx="1" cy="290616"/>
          </a:xfrm>
          <a:prstGeom prst="straightConnector1">
            <a:avLst/>
          </a:prstGeom>
          <a:noFill/>
          <a:ln w="9525" cap="flat" cmpd="sng">
            <a:solidFill>
              <a:srgbClr val="3257ED"/>
            </a:solidFill>
            <a:prstDash val="solid"/>
            <a:miter lim="800000"/>
            <a:headEnd type="oval" w="med" len="med"/>
            <a:tailEnd type="oval" w="med" len="med"/>
          </a:ln>
        </p:spPr>
      </p:cxnSp>
      <p:pic>
        <p:nvPicPr>
          <p:cNvPr id="81" name="Picture 80" descr="A close up of a logo&#10;&#10;Description automatically generated">
            <a:extLst>
              <a:ext uri="{FF2B5EF4-FFF2-40B4-BE49-F238E27FC236}">
                <a16:creationId xmlns:a16="http://schemas.microsoft.com/office/drawing/2014/main" id="{7A73724B-EE75-4F46-9FEE-BF090DB725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79" y="4335981"/>
            <a:ext cx="1067537" cy="941390"/>
          </a:xfrm>
          <a:prstGeom prst="rect">
            <a:avLst/>
          </a:prstGeom>
        </p:spPr>
      </p:pic>
      <p:cxnSp>
        <p:nvCxnSpPr>
          <p:cNvPr id="80" name="Google Shape;398;p15" title="Connecter Line">
            <a:extLst>
              <a:ext uri="{FF2B5EF4-FFF2-40B4-BE49-F238E27FC236}">
                <a16:creationId xmlns:a16="http://schemas.microsoft.com/office/drawing/2014/main" id="{D2CE8122-981B-42F8-AC8D-CA45CA26E77D}"/>
              </a:ext>
            </a:extLst>
          </p:cNvPr>
          <p:cNvCxnSpPr/>
          <p:nvPr/>
        </p:nvCxnSpPr>
        <p:spPr>
          <a:xfrm flipH="1">
            <a:off x="5931874" y="3577231"/>
            <a:ext cx="1" cy="290616"/>
          </a:xfrm>
          <a:prstGeom prst="straightConnector1">
            <a:avLst/>
          </a:prstGeom>
          <a:noFill/>
          <a:ln w="9525" cap="flat" cmpd="sng">
            <a:solidFill>
              <a:srgbClr val="3257ED"/>
            </a:solidFill>
            <a:prstDash val="solid"/>
            <a:miter lim="800000"/>
            <a:headEnd type="oval" w="med" len="med"/>
            <a:tailEnd type="oval" w="med" len="med"/>
          </a:ln>
        </p:spPr>
      </p:cxn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BE7035C9-98A2-4703-A5DE-2CAA6A4AE7A0}"/>
              </a:ext>
            </a:extLst>
          </p:cNvPr>
          <p:cNvSpPr txBox="1"/>
          <p:nvPr/>
        </p:nvSpPr>
        <p:spPr>
          <a:xfrm>
            <a:off x="5478330" y="3918852"/>
            <a:ext cx="91122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>
                <a:solidFill>
                  <a:srgbClr val="0322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Invio</a:t>
            </a:r>
          </a:p>
          <a:p>
            <a:pPr algn="ctr"/>
            <a:r>
              <a:rPr lang="it-IT" sz="900" i="1" dirty="0">
                <a:latin typeface="Calibri" panose="020F0502020204030204" pitchFamily="34" charset="0"/>
                <a:cs typeface="Calibri" panose="020F0502020204030204" pitchFamily="34" charset="0"/>
              </a:rPr>
              <a:t>Invio delle soluzioni da parte dei partecipanti</a:t>
            </a:r>
          </a:p>
        </p:txBody>
      </p:sp>
      <p:sp>
        <p:nvSpPr>
          <p:cNvPr id="83" name="Google Shape;397;p15" title="Duration Text">
            <a:extLst>
              <a:ext uri="{FF2B5EF4-FFF2-40B4-BE49-F238E27FC236}">
                <a16:creationId xmlns:a16="http://schemas.microsoft.com/office/drawing/2014/main" id="{DB8E1EF1-A6A4-4592-BB8C-EF47C5C91063}"/>
              </a:ext>
            </a:extLst>
          </p:cNvPr>
          <p:cNvSpPr txBox="1"/>
          <p:nvPr/>
        </p:nvSpPr>
        <p:spPr>
          <a:xfrm>
            <a:off x="581436" y="2641108"/>
            <a:ext cx="960996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1" dirty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Gennaio - febbraio</a:t>
            </a:r>
            <a:endParaRPr sz="1200" b="1" dirty="0"/>
          </a:p>
        </p:txBody>
      </p:sp>
      <p:sp>
        <p:nvSpPr>
          <p:cNvPr id="85" name="Google Shape;397;p15" title="Duration Text">
            <a:extLst>
              <a:ext uri="{FF2B5EF4-FFF2-40B4-BE49-F238E27FC236}">
                <a16:creationId xmlns:a16="http://schemas.microsoft.com/office/drawing/2014/main" id="{44E80EC1-A288-4179-A6A1-9963E8112009}"/>
              </a:ext>
            </a:extLst>
          </p:cNvPr>
          <p:cNvSpPr txBox="1"/>
          <p:nvPr/>
        </p:nvSpPr>
        <p:spPr>
          <a:xfrm>
            <a:off x="4225326" y="2638290"/>
            <a:ext cx="960996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1" dirty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Marzo - maggio</a:t>
            </a:r>
            <a:endParaRPr sz="1200" b="1" dirty="0"/>
          </a:p>
        </p:txBody>
      </p:sp>
      <p:sp>
        <p:nvSpPr>
          <p:cNvPr id="86" name="Google Shape;397;p15" title="Duration Text">
            <a:extLst>
              <a:ext uri="{FF2B5EF4-FFF2-40B4-BE49-F238E27FC236}">
                <a16:creationId xmlns:a16="http://schemas.microsoft.com/office/drawing/2014/main" id="{B048A346-C20B-4383-8B7C-E81D760B2956}"/>
              </a:ext>
            </a:extLst>
          </p:cNvPr>
          <p:cNvSpPr txBox="1"/>
          <p:nvPr/>
        </p:nvSpPr>
        <p:spPr>
          <a:xfrm>
            <a:off x="1757195" y="2961010"/>
            <a:ext cx="960996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1" dirty="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Febbraio</a:t>
            </a:r>
            <a:endParaRPr sz="1200" b="1" dirty="0"/>
          </a:p>
        </p:txBody>
      </p:sp>
      <p:sp>
        <p:nvSpPr>
          <p:cNvPr id="90" name="Google Shape;397;p15" title="Duration Text">
            <a:extLst>
              <a:ext uri="{FF2B5EF4-FFF2-40B4-BE49-F238E27FC236}">
                <a16:creationId xmlns:a16="http://schemas.microsoft.com/office/drawing/2014/main" id="{F4ED611D-5680-44DD-A235-B4072E681DEA}"/>
              </a:ext>
            </a:extLst>
          </p:cNvPr>
          <p:cNvSpPr txBox="1"/>
          <p:nvPr/>
        </p:nvSpPr>
        <p:spPr>
          <a:xfrm>
            <a:off x="5914033" y="3655843"/>
            <a:ext cx="960996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dirty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1 mese</a:t>
            </a:r>
            <a:endParaRPr sz="1200" dirty="0"/>
          </a:p>
        </p:txBody>
      </p:sp>
      <p:sp>
        <p:nvSpPr>
          <p:cNvPr id="91" name="Google Shape;397;p15" title="Duration Text">
            <a:extLst>
              <a:ext uri="{FF2B5EF4-FFF2-40B4-BE49-F238E27FC236}">
                <a16:creationId xmlns:a16="http://schemas.microsoft.com/office/drawing/2014/main" id="{92586FC8-1214-42A1-AA1F-B720635537B3}"/>
              </a:ext>
            </a:extLst>
          </p:cNvPr>
          <p:cNvSpPr txBox="1"/>
          <p:nvPr/>
        </p:nvSpPr>
        <p:spPr>
          <a:xfrm>
            <a:off x="5914497" y="3354960"/>
            <a:ext cx="960996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1" dirty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Giugno</a:t>
            </a:r>
            <a:endParaRPr sz="1200" b="1" dirty="0"/>
          </a:p>
        </p:txBody>
      </p:sp>
      <p:sp>
        <p:nvSpPr>
          <p:cNvPr id="96" name="Google Shape;397;p15" title="Duration Text">
            <a:extLst>
              <a:ext uri="{FF2B5EF4-FFF2-40B4-BE49-F238E27FC236}">
                <a16:creationId xmlns:a16="http://schemas.microsoft.com/office/drawing/2014/main" id="{F3C1C00B-04A9-4F33-8447-9600E200057A}"/>
              </a:ext>
            </a:extLst>
          </p:cNvPr>
          <p:cNvSpPr txBox="1"/>
          <p:nvPr/>
        </p:nvSpPr>
        <p:spPr>
          <a:xfrm>
            <a:off x="7301575" y="2637605"/>
            <a:ext cx="960996" cy="138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sz="900" b="1" i="1" dirty="0">
                <a:solidFill>
                  <a:srgbClr val="3F3F3F"/>
                </a:solidFill>
                <a:latin typeface="Calibri"/>
                <a:cs typeface="Calibri"/>
                <a:sym typeface="Calibri"/>
              </a:rPr>
              <a:t>Da giugno in poi</a:t>
            </a:r>
            <a:endParaRPr sz="1200" b="1" i="1" dirty="0"/>
          </a:p>
        </p:txBody>
      </p:sp>
      <p:pic>
        <p:nvPicPr>
          <p:cNvPr id="84" name="Immagine 83">
            <a:extLst>
              <a:ext uri="{FF2B5EF4-FFF2-40B4-BE49-F238E27FC236}">
                <a16:creationId xmlns:a16="http://schemas.microsoft.com/office/drawing/2014/main" id="{3CCC5DC9-CB96-4831-9D43-D2A301BD2D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330" y="4722005"/>
            <a:ext cx="1265128" cy="343319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3">
            <a:extLst>
              <a:ext uri="{FF2B5EF4-FFF2-40B4-BE49-F238E27FC236}">
                <a16:creationId xmlns:a16="http://schemas.microsoft.com/office/drawing/2014/main" id="{B06306BC-2B63-403C-A2DF-29186EE475F6}"/>
              </a:ext>
            </a:extLst>
          </p:cNvPr>
          <p:cNvSpPr txBox="1"/>
          <p:nvPr/>
        </p:nvSpPr>
        <p:spPr>
          <a:xfrm>
            <a:off x="242400" y="183600"/>
            <a:ext cx="48926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CANALI DI DISTRIBUZIONE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3DFC973-AE75-48B4-8E03-C2935A59E273}"/>
              </a:ext>
            </a:extLst>
          </p:cNvPr>
          <p:cNvGrpSpPr/>
          <p:nvPr/>
        </p:nvGrpSpPr>
        <p:grpSpPr>
          <a:xfrm>
            <a:off x="620659" y="2207054"/>
            <a:ext cx="7902679" cy="1524000"/>
            <a:chOff x="642575" y="2244100"/>
            <a:chExt cx="7902679" cy="1524000"/>
          </a:xfrm>
          <a:effectLst/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6EBDC865-90C2-4034-B450-46136B2B3EFB}"/>
                </a:ext>
              </a:extLst>
            </p:cNvPr>
            <p:cNvSpPr/>
            <p:nvPr/>
          </p:nvSpPr>
          <p:spPr>
            <a:xfrm>
              <a:off x="642575" y="2244100"/>
              <a:ext cx="1679944" cy="1524000"/>
            </a:xfrm>
            <a:prstGeom prst="roundRect">
              <a:avLst/>
            </a:prstGeom>
            <a:solidFill>
              <a:srgbClr val="BD1045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sz="1600" b="1" dirty="0">
                  <a:latin typeface="Calibri (Body)"/>
                </a:rPr>
                <a:t>Istituti e enti di formazione</a:t>
              </a:r>
              <a:endParaRPr lang="en-GB" sz="1600" b="1" dirty="0">
                <a:latin typeface="Calibri (Body)"/>
              </a:endParaRPr>
            </a:p>
          </p:txBody>
        </p:sp>
        <p:sp>
          <p:nvSpPr>
            <p:cNvPr id="23" name="Rectangle: Rounded Corners 22">
              <a:extLst>
                <a:ext uri="{FF2B5EF4-FFF2-40B4-BE49-F238E27FC236}">
                  <a16:creationId xmlns:a16="http://schemas.microsoft.com/office/drawing/2014/main" id="{5CAC77DF-61DF-4803-849E-7C8AAFD519F8}"/>
                </a:ext>
              </a:extLst>
            </p:cNvPr>
            <p:cNvSpPr/>
            <p:nvPr/>
          </p:nvSpPr>
          <p:spPr>
            <a:xfrm>
              <a:off x="2716820" y="2244100"/>
              <a:ext cx="1679944" cy="1524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(Body)"/>
                </a:rPr>
                <a:t>Community e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(Body)"/>
                </a:rPr>
                <a:t>associazioni</a:t>
              </a:r>
              <a:endPara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(Body)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55795190-C75A-4A6C-8D2D-C23C0BA629FE}"/>
                </a:ext>
              </a:extLst>
            </p:cNvPr>
            <p:cNvSpPr/>
            <p:nvPr/>
          </p:nvSpPr>
          <p:spPr>
            <a:xfrm>
              <a:off x="4791065" y="2244100"/>
              <a:ext cx="1679944" cy="1524000"/>
            </a:xfrm>
            <a:prstGeom prst="roundRect">
              <a:avLst/>
            </a:prstGeom>
            <a:solidFill>
              <a:srgbClr val="3055EC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 err="1">
                  <a:latin typeface="Calibri (Body)"/>
                </a:rPr>
                <a:t>Canali</a:t>
              </a:r>
              <a:r>
                <a:rPr lang="en-GB" sz="1600" b="1" dirty="0">
                  <a:latin typeface="Calibri (Body)"/>
                </a:rPr>
                <a:t> social VGen e media partner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7E977A37-BD0E-4BF7-A36D-C51E37CD4006}"/>
                </a:ext>
              </a:extLst>
            </p:cNvPr>
            <p:cNvSpPr/>
            <p:nvPr/>
          </p:nvSpPr>
          <p:spPr>
            <a:xfrm>
              <a:off x="6865310" y="2244100"/>
              <a:ext cx="1679944" cy="1524000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(Body)"/>
                </a:rPr>
                <a:t>Stampa </a:t>
              </a:r>
              <a:r>
                <a:rPr lang="en-GB" sz="16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(Body)"/>
                </a:rPr>
                <a:t>nazionale</a:t>
              </a:r>
              <a:r>
                <a:rPr lang="en-GB" sz="16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 (Body)"/>
                </a:rPr>
                <a:t> e locale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BA0DE34-DFCD-4985-8613-BF584185D2C0}"/>
              </a:ext>
            </a:extLst>
          </p:cNvPr>
          <p:cNvSpPr txBox="1"/>
          <p:nvPr/>
        </p:nvSpPr>
        <p:spPr>
          <a:xfrm>
            <a:off x="895352" y="1167944"/>
            <a:ext cx="73532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(Body)"/>
              </a:rPr>
              <a:t>La Challenge </a:t>
            </a:r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(Body)"/>
              </a:rPr>
              <a:t>viene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(Body)"/>
              </a:rPr>
              <a:t> </a:t>
            </a:r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(Body)"/>
              </a:rPr>
              <a:t>diffusa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(Body)"/>
              </a:rPr>
              <a:t> </a:t>
            </a:r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(Body)"/>
              </a:rPr>
              <a:t>su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(Body)"/>
              </a:rPr>
              <a:t> </a:t>
            </a:r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(Body)"/>
              </a:rPr>
              <a:t>scala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(Body)"/>
              </a:rPr>
              <a:t> </a:t>
            </a:r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(Body)"/>
              </a:rPr>
              <a:t>nazionale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(Body)"/>
              </a:rPr>
              <a:t> </a:t>
            </a:r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(Body)"/>
              </a:rPr>
              <a:t>tramite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(Body)"/>
              </a:rPr>
              <a:t> </a:t>
            </a:r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(Body)"/>
              </a:rPr>
              <a:t>i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(Body)"/>
              </a:rPr>
              <a:t> </a:t>
            </a:r>
          </a:p>
          <a:p>
            <a:pPr algn="ctr"/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(Body)"/>
              </a:rPr>
              <a:t>seguenti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(Body)"/>
              </a:rPr>
              <a:t> </a:t>
            </a:r>
            <a:r>
              <a:rPr lang="en-GB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libri (Body)"/>
              </a:rPr>
              <a:t>canali</a:t>
            </a:r>
            <a:r>
              <a:rPr lang="en-GB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 (Body)"/>
              </a:rPr>
              <a:t> online e offline.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2DCD8269-89D4-4868-8D5A-E07F5C6890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79" y="4335981"/>
            <a:ext cx="1067537" cy="94139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916FE8E0-18B9-4B50-A3C0-0DA06B1DFF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30" y="4722005"/>
            <a:ext cx="1265128" cy="343319"/>
          </a:xfrm>
          <a:prstGeom prst="rect">
            <a:avLst/>
          </a:prstGeom>
        </p:spPr>
      </p:pic>
      <p:grpSp>
        <p:nvGrpSpPr>
          <p:cNvPr id="14" name="Gruppo 13">
            <a:extLst>
              <a:ext uri="{FF2B5EF4-FFF2-40B4-BE49-F238E27FC236}">
                <a16:creationId xmlns:a16="http://schemas.microsoft.com/office/drawing/2014/main" id="{CA0DC1E3-8C84-460B-B551-80A5D065CEA4}"/>
              </a:ext>
            </a:extLst>
          </p:cNvPr>
          <p:cNvGrpSpPr/>
          <p:nvPr/>
        </p:nvGrpSpPr>
        <p:grpSpPr>
          <a:xfrm rot="4938183">
            <a:off x="7541283" y="-126242"/>
            <a:ext cx="1813529" cy="1665602"/>
            <a:chOff x="-273543" y="-110856"/>
            <a:chExt cx="2418038" cy="2220802"/>
          </a:xfrm>
        </p:grpSpPr>
        <p:sp>
          <p:nvSpPr>
            <p:cNvPr id="15" name="Triangolo isoscele 14">
              <a:extLst>
                <a:ext uri="{FF2B5EF4-FFF2-40B4-BE49-F238E27FC236}">
                  <a16:creationId xmlns:a16="http://schemas.microsoft.com/office/drawing/2014/main" id="{157DE50F-A809-4B3F-AD89-F2F40FC18A1D}"/>
                </a:ext>
              </a:extLst>
            </p:cNvPr>
            <p:cNvSpPr/>
            <p:nvPr/>
          </p:nvSpPr>
          <p:spPr>
            <a:xfrm rot="8411045">
              <a:off x="-273543" y="-110856"/>
              <a:ext cx="2105891" cy="1960883"/>
            </a:xfrm>
            <a:prstGeom prst="triangle">
              <a:avLst>
                <a:gd name="adj" fmla="val 47869"/>
              </a:avLst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  <p:sp>
          <p:nvSpPr>
            <p:cNvPr id="17" name="Triangolo isoscele 16">
              <a:extLst>
                <a:ext uri="{FF2B5EF4-FFF2-40B4-BE49-F238E27FC236}">
                  <a16:creationId xmlns:a16="http://schemas.microsoft.com/office/drawing/2014/main" id="{9B19E1C8-705F-4449-89F3-9655B0926E6D}"/>
                </a:ext>
              </a:extLst>
            </p:cNvPr>
            <p:cNvSpPr/>
            <p:nvPr/>
          </p:nvSpPr>
          <p:spPr>
            <a:xfrm rot="8411045">
              <a:off x="38604" y="149063"/>
              <a:ext cx="2105891" cy="1960883"/>
            </a:xfrm>
            <a:prstGeom prst="triangle">
              <a:avLst>
                <a:gd name="adj" fmla="val 4786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</p:grpSp>
    </p:spTree>
    <p:extLst>
      <p:ext uri="{BB962C8B-B14F-4D97-AF65-F5344CB8AC3E}">
        <p14:creationId xmlns:p14="http://schemas.microsoft.com/office/powerpoint/2010/main" val="40619295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3">
            <a:extLst>
              <a:ext uri="{FF2B5EF4-FFF2-40B4-BE49-F238E27FC236}">
                <a16:creationId xmlns:a16="http://schemas.microsoft.com/office/drawing/2014/main" id="{B06306BC-2B63-403C-A2DF-29186EE475F6}"/>
              </a:ext>
            </a:extLst>
          </p:cNvPr>
          <p:cNvSpPr txBox="1"/>
          <p:nvPr/>
        </p:nvSpPr>
        <p:spPr>
          <a:xfrm>
            <a:off x="242400" y="183600"/>
            <a:ext cx="690445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PARTNER DEL PROGETTO E ATTIVITÀ</a:t>
            </a:r>
            <a:endParaRPr lang="en-US" sz="2800" b="1" dirty="0">
              <a:solidFill>
                <a:srgbClr val="C00000"/>
              </a:solidFill>
              <a:latin typeface="+mn-lt"/>
              <a:cs typeface="Calibri" panose="020F0502020204030204" pitchFamily="34" charset="0"/>
            </a:endParaRPr>
          </a:p>
          <a:p>
            <a:endParaRPr lang="it-IT" sz="2800" b="1" dirty="0">
              <a:solidFill>
                <a:srgbClr val="C00000"/>
              </a:solidFill>
              <a:latin typeface="+mn-lt"/>
              <a:cs typeface="Calibri" panose="020F0502020204030204" pitchFamily="34" charset="0"/>
            </a:endParaRPr>
          </a:p>
        </p:txBody>
      </p:sp>
      <p:graphicFrame>
        <p:nvGraphicFramePr>
          <p:cNvPr id="11" name="Table 2">
            <a:extLst>
              <a:ext uri="{FF2B5EF4-FFF2-40B4-BE49-F238E27FC236}">
                <a16:creationId xmlns:a16="http://schemas.microsoft.com/office/drawing/2014/main" id="{B5D640DB-A60B-4A1C-AF00-4EBDF8D411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0686395"/>
              </p:ext>
            </p:extLst>
          </p:nvPr>
        </p:nvGraphicFramePr>
        <p:xfrm>
          <a:off x="735241" y="1434481"/>
          <a:ext cx="7673517" cy="322993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2041284">
                  <a:extLst>
                    <a:ext uri="{9D8B030D-6E8A-4147-A177-3AD203B41FA5}">
                      <a16:colId xmlns:a16="http://schemas.microsoft.com/office/drawing/2014/main" val="1771865450"/>
                    </a:ext>
                  </a:extLst>
                </a:gridCol>
                <a:gridCol w="5632233">
                  <a:extLst>
                    <a:ext uri="{9D8B030D-6E8A-4147-A177-3AD203B41FA5}">
                      <a16:colId xmlns:a16="http://schemas.microsoft.com/office/drawing/2014/main" val="2717806633"/>
                    </a:ext>
                  </a:extLst>
                </a:gridCol>
              </a:tblGrid>
              <a:tr h="251123"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Calibri (Body)"/>
                        </a:rPr>
                        <a:t>TIPOLOGIA PARTNER</a:t>
                      </a:r>
                      <a:endParaRPr lang="en-US" sz="1600" dirty="0">
                        <a:latin typeface="Calibri (Body)"/>
                      </a:endParaRPr>
                    </a:p>
                  </a:txBody>
                  <a:tcPr marL="104930" marR="104930" marT="52465" marB="52465">
                    <a:lnL w="12700" cap="flat" cmpd="sng" algn="ctr">
                      <a:solidFill>
                        <a:srgbClr val="325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325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57E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it-IT" sz="1600" dirty="0">
                          <a:latin typeface="Calibri (Body)"/>
                        </a:rPr>
                        <a:t>ATTIVITÀ</a:t>
                      </a:r>
                      <a:endParaRPr lang="en-US" sz="1600" dirty="0">
                        <a:latin typeface="Calibri (Body)"/>
                      </a:endParaRPr>
                    </a:p>
                  </a:txBody>
                  <a:tcPr marL="104930" marR="104930" marT="52465" marB="52465">
                    <a:lnL w="12700" cmpd="sng">
                      <a:noFill/>
                    </a:lnL>
                    <a:lnR w="12700" cap="flat" cmpd="sng" algn="ctr">
                      <a:solidFill>
                        <a:srgbClr val="325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25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3257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87614798"/>
                  </a:ext>
                </a:extLst>
              </a:tr>
              <a:tr h="536425">
                <a:tc>
                  <a:txBody>
                    <a:bodyPr/>
                    <a:lstStyle/>
                    <a:p>
                      <a:r>
                        <a:rPr lang="it-IT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(Body)"/>
                          <a:ea typeface="+mn-ea"/>
                          <a:cs typeface="+mn-cs"/>
                        </a:rPr>
                        <a:t>Imprese</a:t>
                      </a:r>
                    </a:p>
                  </a:txBody>
                  <a:tcPr marL="104930" marR="104930" marT="52465" marB="52465">
                    <a:lnL w="12700" cap="flat" cmpd="sng" algn="ctr">
                      <a:solidFill>
                        <a:srgbClr val="325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(Body)"/>
                        </a:rPr>
                        <a:t>Analisi delle soluzioni;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(Body)"/>
                        </a:rPr>
                        <a:t>Eventuale implementazione delle soluzioni proposte con il coinvolgimento dei proponenti.</a:t>
                      </a:r>
                    </a:p>
                  </a:txBody>
                  <a:tcPr marL="104930" marR="104930" marT="52465" marB="52465">
                    <a:lnL w="12700" cmpd="sng">
                      <a:noFill/>
                    </a:lnL>
                    <a:lnR w="12700" cap="flat" cmpd="sng" algn="ctr">
                      <a:solidFill>
                        <a:srgbClr val="325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4163589"/>
                  </a:ext>
                </a:extLst>
              </a:tr>
              <a:tr h="536425">
                <a:tc>
                  <a:txBody>
                    <a:bodyPr/>
                    <a:lstStyle/>
                    <a:p>
                      <a:r>
                        <a:rPr lang="it-IT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(Body)"/>
                        </a:rPr>
                        <a:t>Network di imprese e</a:t>
                      </a:r>
                    </a:p>
                    <a:p>
                      <a:r>
                        <a:rPr lang="it-IT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(Body)"/>
                        </a:rPr>
                        <a:t>agenzie regionali</a:t>
                      </a:r>
                      <a:endParaRPr lang="it-IT" sz="14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(Body)"/>
                        <a:ea typeface="+mn-ea"/>
                        <a:cs typeface="+mn-cs"/>
                      </a:endParaRPr>
                    </a:p>
                  </a:txBody>
                  <a:tcPr marL="104930" marR="104930" marT="52465" marB="52465">
                    <a:lnL w="12700" cap="flat" cmpd="sng" algn="ctr">
                      <a:solidFill>
                        <a:srgbClr val="325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(Body)"/>
                        </a:rPr>
                        <a:t>Diffusione dell’iniziativa;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it-I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(Body)"/>
                        </a:rPr>
                        <a:t>Coinvolgimento delle imprese e loro network.</a:t>
                      </a:r>
                    </a:p>
                  </a:txBody>
                  <a:tcPr marL="104930" marR="104930" marT="52465" marB="52465">
                    <a:lnL w="12700" cmpd="sng">
                      <a:noFill/>
                    </a:lnL>
                    <a:lnR w="12700" cap="flat" cmpd="sng" algn="ctr">
                      <a:solidFill>
                        <a:srgbClr val="325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6368267"/>
                  </a:ext>
                </a:extLst>
              </a:tr>
              <a:tr h="382800">
                <a:tc>
                  <a:txBody>
                    <a:bodyPr/>
                    <a:lstStyle/>
                    <a:p>
                      <a:r>
                        <a:rPr lang="it-IT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(Body)"/>
                        </a:rPr>
                        <a:t>Società di consulenza, professionisti</a:t>
                      </a:r>
                    </a:p>
                  </a:txBody>
                  <a:tcPr marL="104930" marR="104930" marT="52465" marB="52465">
                    <a:lnL w="12700" cap="flat" cmpd="sng" algn="ctr">
                      <a:solidFill>
                        <a:srgbClr val="325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(Body)"/>
                        </a:rPr>
                        <a:t>Supporto alle imprese nella fase di sviluppo dei progetti aziendali selezionati.</a:t>
                      </a:r>
                      <a:endParaRPr lang="it-IT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</a:txBody>
                  <a:tcPr marL="104930" marR="104930" marT="52465" marB="52465">
                    <a:lnL w="12700" cmpd="sng">
                      <a:noFill/>
                    </a:lnL>
                    <a:lnR w="12700" cap="flat" cmpd="sng" algn="ctr">
                      <a:solidFill>
                        <a:srgbClr val="325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298589"/>
                  </a:ext>
                </a:extLst>
              </a:tr>
              <a:tr h="382800">
                <a:tc>
                  <a:txBody>
                    <a:bodyPr/>
                    <a:lstStyle/>
                    <a:p>
                      <a:r>
                        <a:rPr lang="it-IT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(Body)"/>
                        </a:rPr>
                        <a:t>Community e associazioni</a:t>
                      </a:r>
                    </a:p>
                  </a:txBody>
                  <a:tcPr marL="104930" marR="104930" marT="52465" marB="52465">
                    <a:lnL w="12700" cap="flat" cmpd="sng" algn="ctr">
                      <a:solidFill>
                        <a:srgbClr val="325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it-IT" sz="14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(Body)"/>
                          <a:cs typeface="Calibri" panose="020F0502020204030204" pitchFamily="34" charset="0"/>
                        </a:rPr>
                        <a:t>Diffusione dell’iniziativa</a:t>
                      </a:r>
                    </a:p>
                  </a:txBody>
                  <a:tcPr marL="104930" marR="104930" marT="52465" marB="52465">
                    <a:lnL w="12700" cmpd="sng">
                      <a:noFill/>
                    </a:lnL>
                    <a:lnR w="12700" cap="flat" cmpd="sng" algn="ctr">
                      <a:solidFill>
                        <a:srgbClr val="325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899641"/>
                  </a:ext>
                </a:extLst>
              </a:tr>
              <a:tr h="536425">
                <a:tc>
                  <a:txBody>
                    <a:bodyPr/>
                    <a:lstStyle/>
                    <a:p>
                      <a:r>
                        <a:rPr lang="it-IT" sz="1400" b="1" kern="12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(Body)"/>
                        </a:rPr>
                        <a:t>Istituti e enti formativi</a:t>
                      </a:r>
                    </a:p>
                  </a:txBody>
                  <a:tcPr marL="104930" marR="104930" marT="52465" marB="52465">
                    <a:lnL w="12700" cap="flat" cmpd="sng" algn="ctr">
                      <a:solidFill>
                        <a:srgbClr val="325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25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buFont typeface="Arial" panose="020B0604020202020204" pitchFamily="34" charset="0"/>
                        <a:buNone/>
                      </a:pPr>
                      <a:r>
                        <a:rPr lang="it-IT" sz="14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Calibri (Body)"/>
                        </a:rPr>
                        <a:t>Diffusione dell’iniziativa</a:t>
                      </a:r>
                      <a:endParaRPr lang="it-IT" sz="14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Calibri (Body)"/>
                        <a:cs typeface="Calibri" panose="020F0502020204030204" pitchFamily="34" charset="0"/>
                      </a:endParaRPr>
                    </a:p>
                  </a:txBody>
                  <a:tcPr marL="104930" marR="104930" marT="52465" marB="52465">
                    <a:lnL w="12700" cmpd="sng">
                      <a:noFill/>
                    </a:lnL>
                    <a:lnR w="12700" cap="flat" cmpd="sng" algn="ctr">
                      <a:solidFill>
                        <a:srgbClr val="325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3257E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0011621"/>
                  </a:ext>
                </a:extLst>
              </a:tr>
            </a:tbl>
          </a:graphicData>
        </a:graphic>
      </p:graphicFrame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76A0C173-6231-49CC-8243-A96A4D83D5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79" y="4335981"/>
            <a:ext cx="1067537" cy="94139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A6552D19-8633-4825-9C95-AB51541F6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30" y="4722005"/>
            <a:ext cx="1265128" cy="343319"/>
          </a:xfrm>
          <a:prstGeom prst="rect">
            <a:avLst/>
          </a:prstGeom>
        </p:spPr>
      </p:pic>
      <p:grpSp>
        <p:nvGrpSpPr>
          <p:cNvPr id="13" name="Gruppo 12">
            <a:extLst>
              <a:ext uri="{FF2B5EF4-FFF2-40B4-BE49-F238E27FC236}">
                <a16:creationId xmlns:a16="http://schemas.microsoft.com/office/drawing/2014/main" id="{695B8A84-0C7B-4DA7-BBDB-C02396B3864E}"/>
              </a:ext>
            </a:extLst>
          </p:cNvPr>
          <p:cNvGrpSpPr/>
          <p:nvPr/>
        </p:nvGrpSpPr>
        <p:grpSpPr>
          <a:xfrm rot="4938183">
            <a:off x="7541283" y="-126242"/>
            <a:ext cx="1813529" cy="1665602"/>
            <a:chOff x="-273543" y="-110856"/>
            <a:chExt cx="2418038" cy="2220802"/>
          </a:xfrm>
        </p:grpSpPr>
        <p:sp>
          <p:nvSpPr>
            <p:cNvPr id="14" name="Triangolo isoscele 13">
              <a:extLst>
                <a:ext uri="{FF2B5EF4-FFF2-40B4-BE49-F238E27FC236}">
                  <a16:creationId xmlns:a16="http://schemas.microsoft.com/office/drawing/2014/main" id="{178A2D45-309C-4F41-977D-8F5DFA765951}"/>
                </a:ext>
              </a:extLst>
            </p:cNvPr>
            <p:cNvSpPr/>
            <p:nvPr/>
          </p:nvSpPr>
          <p:spPr>
            <a:xfrm rot="8411045">
              <a:off x="-273543" y="-110856"/>
              <a:ext cx="2105891" cy="1960883"/>
            </a:xfrm>
            <a:prstGeom prst="triangle">
              <a:avLst>
                <a:gd name="adj" fmla="val 47869"/>
              </a:avLst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  <p:sp>
          <p:nvSpPr>
            <p:cNvPr id="15" name="Triangolo isoscele 14">
              <a:extLst>
                <a:ext uri="{FF2B5EF4-FFF2-40B4-BE49-F238E27FC236}">
                  <a16:creationId xmlns:a16="http://schemas.microsoft.com/office/drawing/2014/main" id="{61AFA96F-3378-46A2-A7E6-C1C3F3D6129B}"/>
                </a:ext>
              </a:extLst>
            </p:cNvPr>
            <p:cNvSpPr/>
            <p:nvPr/>
          </p:nvSpPr>
          <p:spPr>
            <a:xfrm rot="8411045">
              <a:off x="38604" y="149063"/>
              <a:ext cx="2105891" cy="1960883"/>
            </a:xfrm>
            <a:prstGeom prst="triangle">
              <a:avLst>
                <a:gd name="adj" fmla="val 4786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</p:grp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8AD0D1C-CE16-4CD2-B3B2-BD266E43D423}"/>
              </a:ext>
            </a:extLst>
          </p:cNvPr>
          <p:cNvSpPr txBox="1">
            <a:spLocks/>
          </p:cNvSpPr>
          <p:nvPr/>
        </p:nvSpPr>
        <p:spPr>
          <a:xfrm>
            <a:off x="350975" y="950355"/>
            <a:ext cx="7965025" cy="59473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ZA" sz="1400" b="1" dirty="0">
                <a:solidFill>
                  <a:srgbClr val="C00000"/>
                </a:solidFill>
                <a:latin typeface="Calibri (Body)"/>
              </a:rPr>
              <a:t>Reload Umbria </a:t>
            </a:r>
            <a:r>
              <a:rPr lang="en-ZA" sz="1400" b="1" dirty="0" err="1">
                <a:latin typeface="Calibri (Body)"/>
              </a:rPr>
              <a:t>nasce</a:t>
            </a:r>
            <a:r>
              <a:rPr lang="en-ZA" sz="1400" b="1" dirty="0">
                <a:latin typeface="Calibri (Body)"/>
              </a:rPr>
              <a:t> per </a:t>
            </a:r>
            <a:r>
              <a:rPr lang="en-ZA" sz="1400" b="1" dirty="0" err="1">
                <a:latin typeface="Calibri (Body)"/>
              </a:rPr>
              <a:t>essere</a:t>
            </a:r>
            <a:r>
              <a:rPr lang="en-ZA" sz="1400" b="1" dirty="0">
                <a:latin typeface="Calibri (Body)"/>
              </a:rPr>
              <a:t> un </a:t>
            </a:r>
            <a:r>
              <a:rPr lang="en-ZA" sz="1400" b="1" dirty="0" err="1">
                <a:latin typeface="Calibri (Body)"/>
              </a:rPr>
              <a:t>progetto</a:t>
            </a:r>
            <a:r>
              <a:rPr lang="en-ZA" sz="1400" b="1" dirty="0">
                <a:latin typeface="Calibri (Body)"/>
              </a:rPr>
              <a:t> </a:t>
            </a:r>
            <a:r>
              <a:rPr lang="en-ZA" sz="1400" b="1" dirty="0" err="1">
                <a:latin typeface="Calibri (Body)"/>
              </a:rPr>
              <a:t>condiviso</a:t>
            </a:r>
            <a:r>
              <a:rPr lang="en-ZA" sz="1400" b="1" dirty="0">
                <a:latin typeface="Calibri (Body)"/>
              </a:rPr>
              <a:t>, da </a:t>
            </a:r>
            <a:r>
              <a:rPr lang="en-ZA" sz="1400" b="1" dirty="0" err="1">
                <a:latin typeface="Calibri (Body)"/>
              </a:rPr>
              <a:t>strutturare</a:t>
            </a:r>
            <a:r>
              <a:rPr lang="en-ZA" sz="1400" b="1" dirty="0">
                <a:latin typeface="Calibri (Body)"/>
              </a:rPr>
              <a:t> con la </a:t>
            </a:r>
            <a:r>
              <a:rPr lang="en-ZA" sz="1400" b="1" dirty="0" err="1">
                <a:latin typeface="Calibri (Body)"/>
              </a:rPr>
              <a:t>collaborazione</a:t>
            </a:r>
            <a:r>
              <a:rPr lang="en-ZA" sz="1400" b="1" dirty="0">
                <a:latin typeface="Calibri (Body)"/>
              </a:rPr>
              <a:t> </a:t>
            </a:r>
            <a:r>
              <a:rPr lang="en-ZA" sz="1400" b="1" dirty="0" err="1">
                <a:latin typeface="Calibri (Body)"/>
              </a:rPr>
              <a:t>operativa</a:t>
            </a:r>
            <a:r>
              <a:rPr lang="en-ZA" sz="1400" b="1" dirty="0">
                <a:latin typeface="Calibri (Body)"/>
              </a:rPr>
              <a:t> di </a:t>
            </a:r>
            <a:r>
              <a:rPr lang="en-ZA" sz="1400" b="1" dirty="0" err="1">
                <a:latin typeface="Calibri (Body)"/>
              </a:rPr>
              <a:t>vari</a:t>
            </a:r>
            <a:r>
              <a:rPr lang="en-ZA" sz="1400" b="1" dirty="0">
                <a:latin typeface="Calibri (Body)"/>
              </a:rPr>
              <a:t> partner.</a:t>
            </a:r>
          </a:p>
        </p:txBody>
      </p:sp>
    </p:spTree>
    <p:extLst>
      <p:ext uri="{BB962C8B-B14F-4D97-AF65-F5344CB8AC3E}">
        <p14:creationId xmlns:p14="http://schemas.microsoft.com/office/powerpoint/2010/main" val="21209316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magine 17">
            <a:extLst>
              <a:ext uri="{FF2B5EF4-FFF2-40B4-BE49-F238E27FC236}">
                <a16:creationId xmlns:a16="http://schemas.microsoft.com/office/drawing/2014/main" id="{A24734EB-09B2-432B-89F8-63522EF64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2330" y="3228460"/>
            <a:ext cx="1417992" cy="922738"/>
          </a:xfrm>
          <a:prstGeom prst="rect">
            <a:avLst/>
          </a:prstGeom>
        </p:spPr>
      </p:pic>
      <p:pic>
        <p:nvPicPr>
          <p:cNvPr id="36" name="Immagine 35">
            <a:extLst>
              <a:ext uri="{FF2B5EF4-FFF2-40B4-BE49-F238E27FC236}">
                <a16:creationId xmlns:a16="http://schemas.microsoft.com/office/drawing/2014/main" id="{59771753-956D-4653-A7EF-E201903307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7903" y="4295596"/>
            <a:ext cx="995927" cy="65817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CD176413-267D-4189-B661-99FF5B1069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5646" y="2272474"/>
            <a:ext cx="2522354" cy="684493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E696DA7A-D291-4BA8-B6DE-A4AE296953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5902" y="2154801"/>
            <a:ext cx="6488830" cy="315608"/>
          </a:xfrm>
        </p:spPr>
        <p:txBody>
          <a:bodyPr>
            <a:normAutofit fontScale="90000"/>
          </a:bodyPr>
          <a:lstStyle/>
          <a:p>
            <a:r>
              <a:rPr lang="it-IT" sz="495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</a:t>
            </a:r>
            <a:r>
              <a:rPr lang="it-IT" sz="495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#Reload</a:t>
            </a:r>
            <a:br>
              <a:rPr lang="it-IT" sz="49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49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Umbria</a:t>
            </a:r>
            <a:br>
              <a:rPr lang="it-IT" sz="49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it-IT" sz="1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12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il coordinamento di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234EB96-879D-46E6-A828-D406B672D6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81659" y="2971329"/>
            <a:ext cx="1585898" cy="293563"/>
          </a:xfrm>
        </p:spPr>
        <p:txBody>
          <a:bodyPr>
            <a:noAutofit/>
          </a:bodyPr>
          <a:lstStyle/>
          <a:p>
            <a:r>
              <a:rPr lang="it-IT" sz="7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nell’ambito del progetto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6D9A289-0001-4885-AAE9-4168F388D1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1360" y="212867"/>
            <a:ext cx="576779" cy="645383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id="{41E855BD-4E1D-4188-99C5-3D76ADF1D3C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75322" y="2913665"/>
            <a:ext cx="1375452" cy="441094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B7DD8F42-8557-4762-8930-4CC63A128AE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32109" y="4415368"/>
            <a:ext cx="1183583" cy="286552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D7F607BE-E457-49C6-BDF4-F8F240EDBBD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76248" y="4352939"/>
            <a:ext cx="864523" cy="431195"/>
          </a:xfrm>
          <a:prstGeom prst="rect">
            <a:avLst/>
          </a:prstGeom>
        </p:spPr>
      </p:pic>
      <p:sp>
        <p:nvSpPr>
          <p:cNvPr id="20" name="Freccia a gallone 19">
            <a:extLst>
              <a:ext uri="{FF2B5EF4-FFF2-40B4-BE49-F238E27FC236}">
                <a16:creationId xmlns:a16="http://schemas.microsoft.com/office/drawing/2014/main" id="{BD798D09-6034-42B9-8C13-0E2041009590}"/>
              </a:ext>
            </a:extLst>
          </p:cNvPr>
          <p:cNvSpPr/>
          <p:nvPr/>
        </p:nvSpPr>
        <p:spPr>
          <a:xfrm>
            <a:off x="7131932" y="574963"/>
            <a:ext cx="1245883" cy="2558195"/>
          </a:xfrm>
          <a:prstGeom prst="chevron">
            <a:avLst>
              <a:gd name="adj" fmla="val 68904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1050">
              <a:solidFill>
                <a:schemeClr val="tx1"/>
              </a:solidFill>
            </a:endParaRPr>
          </a:p>
        </p:txBody>
      </p: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E12972F1-A21D-48C6-9027-38DB8C166BB8}"/>
              </a:ext>
            </a:extLst>
          </p:cNvPr>
          <p:cNvGrpSpPr/>
          <p:nvPr/>
        </p:nvGrpSpPr>
        <p:grpSpPr>
          <a:xfrm>
            <a:off x="122993" y="7681"/>
            <a:ext cx="1813529" cy="1665602"/>
            <a:chOff x="-273543" y="-110856"/>
            <a:chExt cx="2418038" cy="2220802"/>
          </a:xfrm>
        </p:grpSpPr>
        <p:sp>
          <p:nvSpPr>
            <p:cNvPr id="21" name="Triangolo isoscele 20">
              <a:extLst>
                <a:ext uri="{FF2B5EF4-FFF2-40B4-BE49-F238E27FC236}">
                  <a16:creationId xmlns:a16="http://schemas.microsoft.com/office/drawing/2014/main" id="{CB3A647F-366A-4544-B820-DC72E0E7AE19}"/>
                </a:ext>
              </a:extLst>
            </p:cNvPr>
            <p:cNvSpPr/>
            <p:nvPr/>
          </p:nvSpPr>
          <p:spPr>
            <a:xfrm rot="8411045">
              <a:off x="-273543" y="-110856"/>
              <a:ext cx="2105891" cy="1960883"/>
            </a:xfrm>
            <a:prstGeom prst="triangle">
              <a:avLst>
                <a:gd name="adj" fmla="val 47869"/>
              </a:avLst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  <p:sp>
          <p:nvSpPr>
            <p:cNvPr id="22" name="Triangolo isoscele 21">
              <a:extLst>
                <a:ext uri="{FF2B5EF4-FFF2-40B4-BE49-F238E27FC236}">
                  <a16:creationId xmlns:a16="http://schemas.microsoft.com/office/drawing/2014/main" id="{69184264-996F-4B5F-9E90-264446B6ADDB}"/>
                </a:ext>
              </a:extLst>
            </p:cNvPr>
            <p:cNvSpPr/>
            <p:nvPr/>
          </p:nvSpPr>
          <p:spPr>
            <a:xfrm rot="8411045">
              <a:off x="38604" y="149063"/>
              <a:ext cx="2105891" cy="1960883"/>
            </a:xfrm>
            <a:prstGeom prst="triangle">
              <a:avLst>
                <a:gd name="adj" fmla="val 4786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C909CDE7-EA8C-49A0-A251-F13E6C47F259}"/>
              </a:ext>
            </a:extLst>
          </p:cNvPr>
          <p:cNvGrpSpPr/>
          <p:nvPr/>
        </p:nvGrpSpPr>
        <p:grpSpPr>
          <a:xfrm>
            <a:off x="-127878" y="889723"/>
            <a:ext cx="1813529" cy="1665602"/>
            <a:chOff x="-273543" y="-110856"/>
            <a:chExt cx="2418038" cy="2220802"/>
          </a:xfrm>
        </p:grpSpPr>
        <p:sp>
          <p:nvSpPr>
            <p:cNvPr id="24" name="Triangolo isoscele 23">
              <a:extLst>
                <a:ext uri="{FF2B5EF4-FFF2-40B4-BE49-F238E27FC236}">
                  <a16:creationId xmlns:a16="http://schemas.microsoft.com/office/drawing/2014/main" id="{CF27AA3F-017F-444B-A764-608044C4D566}"/>
                </a:ext>
              </a:extLst>
            </p:cNvPr>
            <p:cNvSpPr/>
            <p:nvPr/>
          </p:nvSpPr>
          <p:spPr>
            <a:xfrm rot="8411045">
              <a:off x="-273543" y="-110856"/>
              <a:ext cx="2105891" cy="1960883"/>
            </a:xfrm>
            <a:prstGeom prst="triangle">
              <a:avLst>
                <a:gd name="adj" fmla="val 47869"/>
              </a:avLst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  <p:sp>
          <p:nvSpPr>
            <p:cNvPr id="25" name="Triangolo isoscele 24">
              <a:extLst>
                <a:ext uri="{FF2B5EF4-FFF2-40B4-BE49-F238E27FC236}">
                  <a16:creationId xmlns:a16="http://schemas.microsoft.com/office/drawing/2014/main" id="{6E5A3B59-29D5-4191-9FF2-CEDC1BD1AC07}"/>
                </a:ext>
              </a:extLst>
            </p:cNvPr>
            <p:cNvSpPr/>
            <p:nvPr/>
          </p:nvSpPr>
          <p:spPr>
            <a:xfrm rot="8411045">
              <a:off x="38604" y="149063"/>
              <a:ext cx="2105891" cy="1960883"/>
            </a:xfrm>
            <a:prstGeom prst="triangle">
              <a:avLst>
                <a:gd name="adj" fmla="val 4786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</p:grpSp>
      <p:sp>
        <p:nvSpPr>
          <p:cNvPr id="26" name="CasellaDiTesto 25">
            <a:extLst>
              <a:ext uri="{FF2B5EF4-FFF2-40B4-BE49-F238E27FC236}">
                <a16:creationId xmlns:a16="http://schemas.microsoft.com/office/drawing/2014/main" id="{56FF3934-3931-47F0-AF1E-D4D6ABC5529A}"/>
              </a:ext>
            </a:extLst>
          </p:cNvPr>
          <p:cNvSpPr txBox="1"/>
          <p:nvPr/>
        </p:nvSpPr>
        <p:spPr>
          <a:xfrm>
            <a:off x="7237116" y="3196724"/>
            <a:ext cx="194848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 collaborazione con </a:t>
            </a:r>
          </a:p>
        </p:txBody>
      </p:sp>
      <p:pic>
        <p:nvPicPr>
          <p:cNvPr id="28" name="Immagine 27">
            <a:extLst>
              <a:ext uri="{FF2B5EF4-FFF2-40B4-BE49-F238E27FC236}">
                <a16:creationId xmlns:a16="http://schemas.microsoft.com/office/drawing/2014/main" id="{3802199F-0D2A-4623-8157-7BACAAB49C0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660322" y="4449551"/>
            <a:ext cx="1302891" cy="295392"/>
          </a:xfrm>
          <a:prstGeom prst="rect">
            <a:avLst/>
          </a:prstGeom>
        </p:spPr>
      </p:pic>
      <p:cxnSp>
        <p:nvCxnSpPr>
          <p:cNvPr id="30" name="Connettore diritto 29">
            <a:extLst>
              <a:ext uri="{FF2B5EF4-FFF2-40B4-BE49-F238E27FC236}">
                <a16:creationId xmlns:a16="http://schemas.microsoft.com/office/drawing/2014/main" id="{B94CAF4F-5DC1-412D-90B3-F56154123A05}"/>
              </a:ext>
            </a:extLst>
          </p:cNvPr>
          <p:cNvCxnSpPr>
            <a:cxnSpLocks/>
          </p:cNvCxnSpPr>
          <p:nvPr/>
        </p:nvCxnSpPr>
        <p:spPr>
          <a:xfrm>
            <a:off x="3519620" y="4193645"/>
            <a:ext cx="0" cy="676721"/>
          </a:xfrm>
          <a:prstGeom prst="line">
            <a:avLst/>
          </a:prstGeom>
          <a:ln w="952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DC64BB2-2261-4B66-A5D2-62E87B58A71E}"/>
              </a:ext>
            </a:extLst>
          </p:cNvPr>
          <p:cNvSpPr txBox="1"/>
          <p:nvPr/>
        </p:nvSpPr>
        <p:spPr>
          <a:xfrm>
            <a:off x="3648723" y="4273965"/>
            <a:ext cx="1948489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75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il Patrocinio di  </a:t>
            </a:r>
          </a:p>
        </p:txBody>
      </p:sp>
      <p:pic>
        <p:nvPicPr>
          <p:cNvPr id="27" name="Picture 2" descr="Logo">
            <a:extLst>
              <a:ext uri="{FF2B5EF4-FFF2-40B4-BE49-F238E27FC236}">
                <a16:creationId xmlns:a16="http://schemas.microsoft.com/office/drawing/2014/main" id="{3D5FFA07-EC0B-46DE-889E-210E6BD1C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8000" y="2806600"/>
            <a:ext cx="476589" cy="62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ottotitolo 2">
            <a:extLst>
              <a:ext uri="{FF2B5EF4-FFF2-40B4-BE49-F238E27FC236}">
                <a16:creationId xmlns:a16="http://schemas.microsoft.com/office/drawing/2014/main" id="{C80204B9-ED32-4FCB-BF12-5DBC3CD21D0D}"/>
              </a:ext>
            </a:extLst>
          </p:cNvPr>
          <p:cNvSpPr txBox="1">
            <a:spLocks/>
          </p:cNvSpPr>
          <p:nvPr/>
        </p:nvSpPr>
        <p:spPr>
          <a:xfrm>
            <a:off x="4087283" y="2964257"/>
            <a:ext cx="1585898" cy="293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it-IT" sz="7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la collaborazione di </a:t>
            </a:r>
          </a:p>
        </p:txBody>
      </p:sp>
      <p:pic>
        <p:nvPicPr>
          <p:cNvPr id="32" name="Immagine 31">
            <a:extLst>
              <a:ext uri="{FF2B5EF4-FFF2-40B4-BE49-F238E27FC236}">
                <a16:creationId xmlns:a16="http://schemas.microsoft.com/office/drawing/2014/main" id="{26AD48A6-77B5-4005-9711-AF2BC28DD3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0821" y="4260061"/>
            <a:ext cx="3159239" cy="507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6108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70456C-F73D-4A4E-AB3D-7C9920280DFC}"/>
              </a:ext>
            </a:extLst>
          </p:cNvPr>
          <p:cNvSpPr txBox="1"/>
          <p:nvPr/>
        </p:nvSpPr>
        <p:spPr>
          <a:xfrm>
            <a:off x="151539" y="168868"/>
            <a:ext cx="300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ASSOCIAZIONI PARTNERS: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8E7A127-E8DF-470F-BD22-6A737CA0D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642" y="687915"/>
            <a:ext cx="1028635" cy="1188000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630DA93-BC58-43F7-9F55-4CFAC3A62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14749" y="1091606"/>
            <a:ext cx="1957091" cy="7920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441DE7D7-6E11-4563-AC6C-BDBE1B9C7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4301" y="761559"/>
            <a:ext cx="1008000" cy="1008000"/>
          </a:xfrm>
          <a:prstGeom prst="rect">
            <a:avLst/>
          </a:prstGeom>
        </p:spPr>
      </p:pic>
      <p:pic>
        <p:nvPicPr>
          <p:cNvPr id="2" name="Immagine 2">
            <a:extLst>
              <a:ext uri="{FF2B5EF4-FFF2-40B4-BE49-F238E27FC236}">
                <a16:creationId xmlns:a16="http://schemas.microsoft.com/office/drawing/2014/main" id="{F2ED1E80-DA7F-4CFD-A994-8408F1C128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767" y="3948314"/>
            <a:ext cx="2004124" cy="9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4C60DCAD-03F8-4193-B3BD-7F47E10744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5" y="3855007"/>
            <a:ext cx="3010911" cy="82800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4F28DA0C-B135-47DC-8BB2-B2264C63D10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4246" y="2025630"/>
            <a:ext cx="1741497" cy="140400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4C16C85-875A-41E2-8037-FAD099D21E7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7797" y="2089260"/>
            <a:ext cx="2228208" cy="1296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7862B7F4-EDF7-489B-B0F4-D5F933C95E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67097" y="2163461"/>
            <a:ext cx="2311122" cy="1404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73EA8009-EF1B-4B64-8999-77DCAEBEED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17797" y="3855007"/>
            <a:ext cx="2592000" cy="1144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41945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D2555F2-937F-441E-8A5A-E30AE795B881}"/>
              </a:ext>
            </a:extLst>
          </p:cNvPr>
          <p:cNvSpPr txBox="1"/>
          <p:nvPr/>
        </p:nvSpPr>
        <p:spPr>
          <a:xfrm>
            <a:off x="226932" y="153512"/>
            <a:ext cx="333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AZIENDE PARTNERS: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70B81253-4F5D-4AC1-9A8F-3662FD1DF3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43" y="2506088"/>
            <a:ext cx="2516268" cy="736612"/>
          </a:xfrm>
          <a:prstGeom prst="rect">
            <a:avLst/>
          </a:prstGeom>
        </p:spPr>
      </p:pic>
      <p:pic>
        <p:nvPicPr>
          <p:cNvPr id="1028" name="Immagine 1">
            <a:extLst>
              <a:ext uri="{FF2B5EF4-FFF2-40B4-BE49-F238E27FC236}">
                <a16:creationId xmlns:a16="http://schemas.microsoft.com/office/drawing/2014/main" id="{5A311213-4033-41EB-815D-9999DF377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780" y="4205376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BACB5CCB-06A4-4F08-9268-BF5337CEE6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54508" y="1770174"/>
            <a:ext cx="2304000" cy="1619128"/>
          </a:xfrm>
          <a:prstGeom prst="rect">
            <a:avLst/>
          </a:prstGeom>
        </p:spPr>
      </p:pic>
      <p:pic>
        <p:nvPicPr>
          <p:cNvPr id="1026" name="img402065">
            <a:extLst>
              <a:ext uri="{FF2B5EF4-FFF2-40B4-BE49-F238E27FC236}">
                <a16:creationId xmlns:a16="http://schemas.microsoft.com/office/drawing/2014/main" id="{86232233-E0D6-45FF-8947-B8DFAC88F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31" y="1348532"/>
            <a:ext cx="2435858" cy="73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D7F1229B-6E52-41CF-8D60-082A688296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4167" y="3740262"/>
            <a:ext cx="2821976" cy="54072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BFDE93EE-5FD4-43F2-92C8-DDACD89A5F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7847" y="2118789"/>
            <a:ext cx="2088000" cy="1085499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0CD5AC4-552C-44D7-9B28-871402C0F92F}"/>
              </a:ext>
            </a:extLst>
          </p:cNvPr>
          <p:cNvSpPr txBox="1"/>
          <p:nvPr/>
        </p:nvSpPr>
        <p:spPr>
          <a:xfrm>
            <a:off x="2305197" y="751022"/>
            <a:ext cx="368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SETTORE MECCANICA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87D297D7-3922-4F1A-9A34-A725BA1EA3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60021" y="3848517"/>
            <a:ext cx="1272957" cy="56736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AACB45FD-139D-4FAD-B3B8-85C9CA94B26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5992" y="3763197"/>
            <a:ext cx="2305197" cy="71136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FF8AE49-40E6-489C-8CFF-944850541AE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01822" y="1367499"/>
            <a:ext cx="2120709" cy="630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224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E8BE7F5-B83C-4FE0-9AC9-A9B940B44B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29" y="1253839"/>
            <a:ext cx="1262829" cy="776654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9F7B9774-D6D7-4CEA-A128-6D78CF08D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7187" y="1013440"/>
            <a:ext cx="1983990" cy="1404000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B8F10EAB-BAF2-47FF-B318-806BAC6879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52239" y="1521965"/>
            <a:ext cx="2353627" cy="386950"/>
          </a:xfrm>
          <a:prstGeom prst="rect">
            <a:avLst/>
          </a:prstGeom>
        </p:spPr>
      </p:pic>
      <p:pic>
        <p:nvPicPr>
          <p:cNvPr id="1027" name="Immagine 3">
            <a:extLst>
              <a:ext uri="{FF2B5EF4-FFF2-40B4-BE49-F238E27FC236}">
                <a16:creationId xmlns:a16="http://schemas.microsoft.com/office/drawing/2014/main" id="{F8688774-8861-4600-AB28-440256AF4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1117" y="1257354"/>
            <a:ext cx="1163057" cy="72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Immagine 1">
            <a:extLst>
              <a:ext uri="{FF2B5EF4-FFF2-40B4-BE49-F238E27FC236}">
                <a16:creationId xmlns:a16="http://schemas.microsoft.com/office/drawing/2014/main" id="{5A311213-4033-41EB-815D-9999DF377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780" y="4205376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A3330913-F953-43BB-A908-1F70B5635F1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81731" y="3716919"/>
            <a:ext cx="2225506" cy="464018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7AEE9436-C8CB-481D-B4D0-785F17CA50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95840" y="3632783"/>
            <a:ext cx="2228334" cy="632289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74416E99-AB37-412B-9231-CE9F8A374D7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57705" y="3277661"/>
            <a:ext cx="1967835" cy="1224000"/>
          </a:xfrm>
          <a:prstGeom prst="rect">
            <a:avLst/>
          </a:prstGeom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44E500CA-1A92-45E3-B5F0-4DAD64A6F045}"/>
              </a:ext>
            </a:extLst>
          </p:cNvPr>
          <p:cNvSpPr txBox="1"/>
          <p:nvPr/>
        </p:nvSpPr>
        <p:spPr>
          <a:xfrm>
            <a:off x="2168781" y="2807986"/>
            <a:ext cx="3625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SETTORE TRASPORTI E LOGISTICA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1EEFE95D-8B87-44D2-A296-C2A84226AD1E}"/>
              </a:ext>
            </a:extLst>
          </p:cNvPr>
          <p:cNvSpPr txBox="1"/>
          <p:nvPr/>
        </p:nvSpPr>
        <p:spPr>
          <a:xfrm>
            <a:off x="2347187" y="794868"/>
            <a:ext cx="368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SETTORE CHIMICA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56F32AB9-D6F4-4750-97D8-8BA9AE95563A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897" y="3277661"/>
            <a:ext cx="1224000" cy="1224000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46CA7277-504C-46ED-8FE3-E6E581A5E01B}"/>
              </a:ext>
            </a:extLst>
          </p:cNvPr>
          <p:cNvSpPr txBox="1"/>
          <p:nvPr/>
        </p:nvSpPr>
        <p:spPr>
          <a:xfrm>
            <a:off x="151539" y="168868"/>
            <a:ext cx="30054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AZIENDE PARTNERS: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7F79AEAD-FA36-4EA6-B408-EC657561A0C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921610" y="4180937"/>
            <a:ext cx="1996463" cy="908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06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D2555F2-937F-441E-8A5A-E30AE795B881}"/>
              </a:ext>
            </a:extLst>
          </p:cNvPr>
          <p:cNvSpPr txBox="1"/>
          <p:nvPr/>
        </p:nvSpPr>
        <p:spPr>
          <a:xfrm>
            <a:off x="100080" y="151794"/>
            <a:ext cx="333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AZIENDE PARTNERS:</a:t>
            </a:r>
          </a:p>
        </p:txBody>
      </p:sp>
      <p:pic>
        <p:nvPicPr>
          <p:cNvPr id="1028" name="Immagine 1">
            <a:extLst>
              <a:ext uri="{FF2B5EF4-FFF2-40B4-BE49-F238E27FC236}">
                <a16:creationId xmlns:a16="http://schemas.microsoft.com/office/drawing/2014/main" id="{5A311213-4033-41EB-815D-9999DF377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780" y="4205376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B05B2581-51BC-4EE7-BCD9-E34542D63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1227" y="2359879"/>
            <a:ext cx="1917995" cy="1368000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FF9EEC73-6C5C-40FE-A669-BC9E9B5F7B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1198" y="2035879"/>
            <a:ext cx="2503643" cy="16200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id="{24EC9DE7-EB56-45C3-A9B8-66B933B753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1102" y="2327297"/>
            <a:ext cx="1794620" cy="14400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B6BD5186-593A-4AE6-96BF-AD52B504B7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06607" y="3372682"/>
            <a:ext cx="1321645" cy="1321645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F6D88FE2-322D-467C-B1C9-635FCD3C1EEC}"/>
              </a:ext>
            </a:extLst>
          </p:cNvPr>
          <p:cNvSpPr txBox="1"/>
          <p:nvPr/>
        </p:nvSpPr>
        <p:spPr>
          <a:xfrm>
            <a:off x="2282622" y="1118290"/>
            <a:ext cx="3688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SETTORE</a:t>
            </a:r>
            <a:r>
              <a:rPr lang="it-IT" sz="1800" b="1" dirty="0">
                <a:solidFill>
                  <a:srgbClr val="03229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AGROALIMENTARE</a:t>
            </a:r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35181B70-009D-4FB4-A924-6C5BFA9212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76686" y="3802849"/>
            <a:ext cx="3240000" cy="461312"/>
          </a:xfrm>
          <a:prstGeom prst="rect">
            <a:avLst/>
          </a:prstGeom>
        </p:spPr>
      </p:pic>
      <p:pic>
        <p:nvPicPr>
          <p:cNvPr id="12" name="Picture 2" descr="Logo">
            <a:extLst>
              <a:ext uri="{FF2B5EF4-FFF2-40B4-BE49-F238E27FC236}">
                <a16:creationId xmlns:a16="http://schemas.microsoft.com/office/drawing/2014/main" id="{6B9EDB02-911E-4257-8284-675CA2232B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910" y="2616682"/>
            <a:ext cx="572250" cy="75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7C54D800-1082-425D-B88D-57A3F221EF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6105" y="3301066"/>
            <a:ext cx="2027527" cy="1579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537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D919CE2-0C8B-4BED-B1A7-55F2F9CAE5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36"/>
          <a:stretch/>
        </p:blipFill>
        <p:spPr>
          <a:xfrm>
            <a:off x="4731472" y="0"/>
            <a:ext cx="5775923" cy="5143500"/>
          </a:xfrm>
          <a:prstGeom prst="parallelogram">
            <a:avLst/>
          </a:prstGeom>
        </p:spPr>
      </p:pic>
      <p:sp>
        <p:nvSpPr>
          <p:cNvPr id="36" name="CasellaDiTesto 35">
            <a:extLst>
              <a:ext uri="{FF2B5EF4-FFF2-40B4-BE49-F238E27FC236}">
                <a16:creationId xmlns:a16="http://schemas.microsoft.com/office/drawing/2014/main" id="{019EBE34-60D6-45DC-BE1B-E19057B02A00}"/>
              </a:ext>
            </a:extLst>
          </p:cNvPr>
          <p:cNvSpPr txBox="1"/>
          <p:nvPr/>
        </p:nvSpPr>
        <p:spPr>
          <a:xfrm>
            <a:off x="171546" y="968099"/>
            <a:ext cx="4697234" cy="40190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8900"/>
            <a:r>
              <a:rPr lang="it-IT" sz="18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Challenge</a:t>
            </a:r>
            <a:r>
              <a:rPr lang="it-IT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anose="020B0604020202020204" pitchFamily="34" charset="0"/>
              </a:rPr>
              <a:t>#Reload</a:t>
            </a:r>
            <a:r>
              <a:rPr lang="it-IT" sz="1800" b="1" dirty="0" err="1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Umbria</a:t>
            </a:r>
            <a:r>
              <a:rPr lang="it-IT" sz="1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marL="88900"/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è un progetto </a:t>
            </a:r>
            <a:r>
              <a:rPr lang="it-IT" sz="14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no-profit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di crowdsourcing che mira a raccogliere tra i giovani italiani idee e soluzioni per il rilancio dell’economia umbra e a favorire il loro sviluppo all’interno delle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imprese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it-IT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della regione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pPr marL="88900">
              <a:spcAft>
                <a:spcPts val="700"/>
              </a:spcAft>
            </a:pPr>
            <a:endParaRPr lang="it-IT" sz="8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88900">
              <a:spcAft>
                <a:spcPts val="700"/>
              </a:spcAft>
            </a:pPr>
            <a:r>
              <a:rPr lang="it-IT" sz="1600" b="1" dirty="0">
                <a:solidFill>
                  <a:srgbClr val="C00000"/>
                </a:solidFill>
                <a:latin typeface="+mn-lt"/>
              </a:rPr>
              <a:t>COS’È?</a:t>
            </a:r>
          </a:p>
          <a:p>
            <a:pPr marL="88900">
              <a:spcAft>
                <a:spcPts val="70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Il progetto consiste in una </a:t>
            </a:r>
            <a:r>
              <a:rPr lang="it-IT" sz="1400" b="1" i="1" dirty="0">
                <a:solidFill>
                  <a:srgbClr val="C00000"/>
                </a:solidFill>
                <a:latin typeface="+mn-lt"/>
              </a:rPr>
              <a:t>Challenge </a:t>
            </a:r>
            <a:r>
              <a:rPr lang="it-IT" sz="1400" b="1" i="1" dirty="0" err="1">
                <a:solidFill>
                  <a:srgbClr val="C00000"/>
                </a:solidFill>
                <a:latin typeface="+mn-lt"/>
              </a:rPr>
              <a:t>Competition</a:t>
            </a:r>
            <a:r>
              <a:rPr lang="it-IT" sz="1400" b="1" dirty="0">
                <a:solidFill>
                  <a:srgbClr val="C00000"/>
                </a:solidFill>
                <a:latin typeface="+mn-lt"/>
              </a:rPr>
              <a:t> 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su base regionale tenuta interamente online sulla piattaforma </a:t>
            </a:r>
            <a:r>
              <a:rPr lang="it-IT" sz="1400" b="1" dirty="0">
                <a:solidFill>
                  <a:srgbClr val="C00000"/>
                </a:solidFill>
                <a:latin typeface="+mn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vgen.it.</a:t>
            </a:r>
            <a:endParaRPr lang="it-IT" sz="800" b="1" dirty="0">
              <a:solidFill>
                <a:srgbClr val="C00000"/>
              </a:solidFill>
              <a:latin typeface="+mn-lt"/>
            </a:endParaRPr>
          </a:p>
          <a:p>
            <a:pPr marL="88900">
              <a:spcAft>
                <a:spcPts val="700"/>
              </a:spcAft>
            </a:pP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Vengono individuati </a:t>
            </a:r>
            <a:r>
              <a:rPr lang="it-IT" b="1" dirty="0">
                <a:solidFill>
                  <a:srgbClr val="C00000"/>
                </a:solidFill>
                <a:latin typeface="+mn-lt"/>
              </a:rPr>
              <a:t>7 </a:t>
            </a:r>
            <a:r>
              <a:rPr lang="it-IT" sz="1400" b="1" dirty="0">
                <a:solidFill>
                  <a:srgbClr val="C00000"/>
                </a:solidFill>
                <a:latin typeface="+mn-lt"/>
              </a:rPr>
              <a:t>settori di riferimento</a:t>
            </a:r>
            <a:r>
              <a:rPr lang="it-IT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per i quali si richiede di proporre idee e soluzioni utilizzando due possibili leve:</a:t>
            </a:r>
            <a:endParaRPr lang="it-IT" sz="8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74650" indent="-28575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it-IT" sz="1400" b="1" dirty="0">
                <a:solidFill>
                  <a:srgbClr val="C00000"/>
                </a:solidFill>
                <a:latin typeface="+mn-lt"/>
              </a:rPr>
              <a:t>Implementazione di una o più nuove tecnologie</a:t>
            </a:r>
          </a:p>
          <a:p>
            <a:pPr marL="374650" indent="-285750">
              <a:spcAft>
                <a:spcPts val="700"/>
              </a:spcAft>
              <a:buFont typeface="Arial" panose="020B0604020202020204" pitchFamily="34" charset="0"/>
              <a:buChar char="•"/>
            </a:pPr>
            <a:r>
              <a:rPr lang="it-IT" b="1" dirty="0">
                <a:solidFill>
                  <a:srgbClr val="C00000"/>
                </a:solidFill>
                <a:latin typeface="+mn-lt"/>
              </a:rPr>
              <a:t>Digitalizzazione dei processi interni e/o esterni.</a:t>
            </a:r>
            <a:br>
              <a:rPr lang="it-IT" sz="1400" b="1" dirty="0">
                <a:solidFill>
                  <a:srgbClr val="03229D"/>
                </a:solidFill>
                <a:latin typeface="Calibri (Body)"/>
              </a:rPr>
            </a:br>
            <a:endParaRPr lang="it-IT" sz="1600" b="1" dirty="0">
              <a:solidFill>
                <a:schemeClr val="tx1">
                  <a:lumMod val="75000"/>
                  <a:lumOff val="25000"/>
                </a:schemeClr>
              </a:solidFill>
              <a:latin typeface="Calibri (Body)"/>
            </a:endParaRP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447A8C86-51C2-4096-AF9D-654B93D4C68F}"/>
              </a:ext>
            </a:extLst>
          </p:cNvPr>
          <p:cNvSpPr txBox="1"/>
          <p:nvPr/>
        </p:nvSpPr>
        <p:spPr>
          <a:xfrm>
            <a:off x="171546" y="316740"/>
            <a:ext cx="13019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  <a:latin typeface="+mj-lt"/>
                <a:cs typeface="Calibri" panose="020F0502020204030204" pitchFamily="34" charset="0"/>
              </a:rPr>
              <a:t>INTRO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383B7474-33B9-4D0F-BFE6-605F7745334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79" y="4335981"/>
            <a:ext cx="1067537" cy="94139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163709D8-C5A2-4C64-A6B7-183C195649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30" y="4722005"/>
            <a:ext cx="1265128" cy="343319"/>
          </a:xfrm>
          <a:prstGeom prst="rect">
            <a:avLst/>
          </a:prstGeom>
        </p:spPr>
      </p:pic>
      <p:grpSp>
        <p:nvGrpSpPr>
          <p:cNvPr id="10" name="Gruppo 9">
            <a:extLst>
              <a:ext uri="{FF2B5EF4-FFF2-40B4-BE49-F238E27FC236}">
                <a16:creationId xmlns:a16="http://schemas.microsoft.com/office/drawing/2014/main" id="{73B1F85C-1774-4290-AA37-70663BF2B39B}"/>
              </a:ext>
            </a:extLst>
          </p:cNvPr>
          <p:cNvGrpSpPr/>
          <p:nvPr/>
        </p:nvGrpSpPr>
        <p:grpSpPr>
          <a:xfrm>
            <a:off x="3771754" y="-133871"/>
            <a:ext cx="1813529" cy="1665602"/>
            <a:chOff x="-273543" y="-110856"/>
            <a:chExt cx="2418038" cy="2220802"/>
          </a:xfrm>
        </p:grpSpPr>
        <p:sp>
          <p:nvSpPr>
            <p:cNvPr id="12" name="Triangolo isoscele 11">
              <a:extLst>
                <a:ext uri="{FF2B5EF4-FFF2-40B4-BE49-F238E27FC236}">
                  <a16:creationId xmlns:a16="http://schemas.microsoft.com/office/drawing/2014/main" id="{34EADB8F-050C-401E-B521-C1B94B30B778}"/>
                </a:ext>
              </a:extLst>
            </p:cNvPr>
            <p:cNvSpPr/>
            <p:nvPr/>
          </p:nvSpPr>
          <p:spPr>
            <a:xfrm rot="8411045">
              <a:off x="-273543" y="-110856"/>
              <a:ext cx="2105891" cy="1960883"/>
            </a:xfrm>
            <a:prstGeom prst="triangle">
              <a:avLst>
                <a:gd name="adj" fmla="val 47869"/>
              </a:avLst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  <p:sp>
          <p:nvSpPr>
            <p:cNvPr id="13" name="Triangolo isoscele 12">
              <a:extLst>
                <a:ext uri="{FF2B5EF4-FFF2-40B4-BE49-F238E27FC236}">
                  <a16:creationId xmlns:a16="http://schemas.microsoft.com/office/drawing/2014/main" id="{DA42F588-23CD-45DC-8449-BA96C831F416}"/>
                </a:ext>
              </a:extLst>
            </p:cNvPr>
            <p:cNvSpPr/>
            <p:nvPr/>
          </p:nvSpPr>
          <p:spPr>
            <a:xfrm rot="8411045">
              <a:off x="38604" y="149063"/>
              <a:ext cx="2105891" cy="1960883"/>
            </a:xfrm>
            <a:prstGeom prst="triangle">
              <a:avLst>
                <a:gd name="adj" fmla="val 4786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</p:grpSp>
    </p:spTree>
    <p:extLst>
      <p:ext uri="{BB962C8B-B14F-4D97-AF65-F5344CB8AC3E}">
        <p14:creationId xmlns:p14="http://schemas.microsoft.com/office/powerpoint/2010/main" val="3230109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BD2555F2-937F-441E-8A5A-E30AE795B881}"/>
              </a:ext>
            </a:extLst>
          </p:cNvPr>
          <p:cNvSpPr txBox="1"/>
          <p:nvPr/>
        </p:nvSpPr>
        <p:spPr>
          <a:xfrm>
            <a:off x="226932" y="153512"/>
            <a:ext cx="33372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AZIENDE PARTNERS:</a:t>
            </a:r>
          </a:p>
        </p:txBody>
      </p:sp>
      <p:pic>
        <p:nvPicPr>
          <p:cNvPr id="1028" name="Immagine 1">
            <a:extLst>
              <a:ext uri="{FF2B5EF4-FFF2-40B4-BE49-F238E27FC236}">
                <a16:creationId xmlns:a16="http://schemas.microsoft.com/office/drawing/2014/main" id="{5A311213-4033-41EB-815D-9999DF377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95780" y="4205376"/>
            <a:ext cx="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Immagine 1">
            <a:extLst>
              <a:ext uri="{FF2B5EF4-FFF2-40B4-BE49-F238E27FC236}">
                <a16:creationId xmlns:a16="http://schemas.microsoft.com/office/drawing/2014/main" id="{2A29666C-14E9-4086-B686-53DABE752B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50" y="1677978"/>
            <a:ext cx="2057724" cy="759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F6E729B3-6054-46E0-B657-5DCCEDA030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039" y="3654676"/>
            <a:ext cx="1765662" cy="80185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EDCE281-3C66-4004-BD04-45FD7B4DB171}"/>
              </a:ext>
            </a:extLst>
          </p:cNvPr>
          <p:cNvSpPr txBox="1"/>
          <p:nvPr/>
        </p:nvSpPr>
        <p:spPr>
          <a:xfrm>
            <a:off x="2553531" y="2918384"/>
            <a:ext cx="2527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SETTORE TESSILE 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01369DC3-2D44-4E46-8F1E-F33E34F4CCDE}"/>
              </a:ext>
            </a:extLst>
          </p:cNvPr>
          <p:cNvSpPr txBox="1"/>
          <p:nvPr/>
        </p:nvSpPr>
        <p:spPr>
          <a:xfrm>
            <a:off x="2530015" y="731079"/>
            <a:ext cx="2659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SETTORE TURISTICO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4D3EBAA2-FC22-47BA-8AB0-99763892A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7893" y="1441511"/>
            <a:ext cx="889418" cy="101837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CEC90A9C-6BE9-4831-AAA7-4AC8BD1601FB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287" y="1010839"/>
            <a:ext cx="3132000" cy="223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76780CEB-B92D-481D-92AE-16022CA03D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651" y="3025527"/>
            <a:ext cx="2393358" cy="1692000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409D2309-E34A-4C2D-8181-02E059D743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77841" y="3103050"/>
            <a:ext cx="1377502" cy="18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22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>
            <a:extLst>
              <a:ext uri="{FF2B5EF4-FFF2-40B4-BE49-F238E27FC236}">
                <a16:creationId xmlns:a16="http://schemas.microsoft.com/office/drawing/2014/main" id="{36F7CE39-8C5D-4252-AAC8-5154F74810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464"/>
          <a:stretch/>
        </p:blipFill>
        <p:spPr>
          <a:xfrm>
            <a:off x="4728309" y="-2774"/>
            <a:ext cx="6084236" cy="5164677"/>
          </a:xfrm>
          <a:prstGeom prst="parallelogram">
            <a:avLst/>
          </a:prstGeom>
        </p:spPr>
      </p:pic>
      <p:sp>
        <p:nvSpPr>
          <p:cNvPr id="20" name="Rectangle 4">
            <a:extLst>
              <a:ext uri="{FF2B5EF4-FFF2-40B4-BE49-F238E27FC236}">
                <a16:creationId xmlns:a16="http://schemas.microsoft.com/office/drawing/2014/main" id="{2DFB0A30-6B13-4D3E-9C59-0D05E7BD296A}"/>
              </a:ext>
            </a:extLst>
          </p:cNvPr>
          <p:cNvSpPr/>
          <p:nvPr/>
        </p:nvSpPr>
        <p:spPr>
          <a:xfrm>
            <a:off x="350975" y="706559"/>
            <a:ext cx="291600" cy="432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927A4"/>
              </a:solidFill>
            </a:endParaRP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396573A3-4DA9-4373-8329-61222238EF1B}"/>
              </a:ext>
            </a:extLst>
          </p:cNvPr>
          <p:cNvSpPr txBox="1"/>
          <p:nvPr/>
        </p:nvSpPr>
        <p:spPr>
          <a:xfrm>
            <a:off x="153910" y="284602"/>
            <a:ext cx="19383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I </a:t>
            </a:r>
            <a:r>
              <a:rPr lang="it-IT" sz="2800" b="1" dirty="0">
                <a:solidFill>
                  <a:srgbClr val="C00000"/>
                </a:solidFill>
                <a:latin typeface="+mn-lt"/>
                <a:cs typeface="Arial" panose="020B0604020202020204" pitchFamily="34" charset="0"/>
              </a:rPr>
              <a:t>SETTORI</a:t>
            </a:r>
          </a:p>
        </p:txBody>
      </p:sp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:a16="http://schemas.microsoft.com/office/drawing/2014/main" id="{6264493C-94DA-45DC-9392-03A445DE18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79" y="4335981"/>
            <a:ext cx="1067537" cy="941390"/>
          </a:xfrm>
          <a:prstGeom prst="rect">
            <a:avLst/>
          </a:prstGeom>
        </p:spPr>
      </p:pic>
      <p:sp>
        <p:nvSpPr>
          <p:cNvPr id="22" name="Google Shape;268;p11">
            <a:extLst>
              <a:ext uri="{FF2B5EF4-FFF2-40B4-BE49-F238E27FC236}">
                <a16:creationId xmlns:a16="http://schemas.microsoft.com/office/drawing/2014/main" id="{F70F9C7D-EB2B-4A68-A120-C3891CCAED5C}"/>
              </a:ext>
            </a:extLst>
          </p:cNvPr>
          <p:cNvSpPr txBox="1"/>
          <p:nvPr/>
        </p:nvSpPr>
        <p:spPr>
          <a:xfrm>
            <a:off x="242400" y="807822"/>
            <a:ext cx="3840439" cy="2600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14350" marR="0" lvl="0" indent="-514350" algn="l" rtl="0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it-IT" sz="16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Meccanica</a:t>
            </a: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Chimica</a:t>
            </a: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Tessile</a:t>
            </a: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Trasporti e logistica</a:t>
            </a: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Agroalimentare</a:t>
            </a: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Turismo</a:t>
            </a:r>
          </a:p>
          <a:p>
            <a:pPr marL="457200" lvl="0" indent="-4572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it-IT" sz="1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Emergenza Covid-19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1F306DD-4928-43CF-98D2-485A66AA176E}"/>
              </a:ext>
            </a:extLst>
          </p:cNvPr>
          <p:cNvSpPr/>
          <p:nvPr/>
        </p:nvSpPr>
        <p:spPr>
          <a:xfrm>
            <a:off x="333769" y="3762839"/>
            <a:ext cx="38748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ZA" sz="1600" b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Gli</a:t>
            </a:r>
            <a:r>
              <a:rPr lang="en-ZA" sz="1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ZA" sz="1600" b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utenti</a:t>
            </a:r>
            <a:r>
              <a:rPr lang="en-ZA" sz="1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ZA" sz="1600" b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partecipanti</a:t>
            </a:r>
            <a:r>
              <a:rPr lang="en-ZA" sz="1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ZA" sz="1600" b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hanno</a:t>
            </a:r>
            <a:r>
              <a:rPr lang="en-ZA" sz="1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la </a:t>
            </a:r>
            <a:r>
              <a:rPr lang="en-ZA" sz="1600" b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possibilità</a:t>
            </a:r>
            <a:r>
              <a:rPr lang="en-ZA" sz="1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di </a:t>
            </a:r>
            <a:r>
              <a:rPr lang="en-ZA" sz="1600" b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scegliere</a:t>
            </a:r>
            <a:r>
              <a:rPr lang="en-ZA" sz="1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ZA" sz="1600" b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tra</a:t>
            </a:r>
            <a:r>
              <a:rPr lang="en-ZA" sz="1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uno o </a:t>
            </a:r>
            <a:r>
              <a:rPr lang="en-ZA" sz="1600" b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più</a:t>
            </a:r>
            <a:r>
              <a:rPr lang="en-ZA" sz="1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lang="en-ZA" sz="1600" b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settori</a:t>
            </a:r>
            <a:r>
              <a:rPr lang="en-ZA" sz="1600" b="1" kern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 in cui </a:t>
            </a:r>
            <a:r>
              <a:rPr lang="en-ZA" sz="1600" b="1" kern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Arial" panose="020B0604020202020204" pitchFamily="34" charset="0"/>
              </a:rPr>
              <a:t>partecipare</a:t>
            </a:r>
            <a:endParaRPr lang="en-ZA" sz="1600" b="1" i="1" kern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Immagine 9">
            <a:extLst>
              <a:ext uri="{FF2B5EF4-FFF2-40B4-BE49-F238E27FC236}">
                <a16:creationId xmlns:a16="http://schemas.microsoft.com/office/drawing/2014/main" id="{AE8DDFE2-B20F-4360-BB18-D33E74A48B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30" y="4722005"/>
            <a:ext cx="1265128" cy="343319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3B691937-2B7D-4D91-AB55-97B549259A78}"/>
              </a:ext>
            </a:extLst>
          </p:cNvPr>
          <p:cNvGrpSpPr/>
          <p:nvPr/>
        </p:nvGrpSpPr>
        <p:grpSpPr>
          <a:xfrm>
            <a:off x="3771754" y="-133871"/>
            <a:ext cx="1813529" cy="1665602"/>
            <a:chOff x="-273543" y="-110856"/>
            <a:chExt cx="2418038" cy="2220802"/>
          </a:xfrm>
        </p:grpSpPr>
        <p:sp>
          <p:nvSpPr>
            <p:cNvPr id="12" name="Triangolo isoscele 11">
              <a:extLst>
                <a:ext uri="{FF2B5EF4-FFF2-40B4-BE49-F238E27FC236}">
                  <a16:creationId xmlns:a16="http://schemas.microsoft.com/office/drawing/2014/main" id="{DB6A807C-7556-47A4-8D3D-386D70DF6C8D}"/>
                </a:ext>
              </a:extLst>
            </p:cNvPr>
            <p:cNvSpPr/>
            <p:nvPr/>
          </p:nvSpPr>
          <p:spPr>
            <a:xfrm rot="8411045">
              <a:off x="-273543" y="-110856"/>
              <a:ext cx="2105891" cy="1960883"/>
            </a:xfrm>
            <a:prstGeom prst="triangle">
              <a:avLst>
                <a:gd name="adj" fmla="val 47869"/>
              </a:avLst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  <p:sp>
          <p:nvSpPr>
            <p:cNvPr id="13" name="Triangolo isoscele 12">
              <a:extLst>
                <a:ext uri="{FF2B5EF4-FFF2-40B4-BE49-F238E27FC236}">
                  <a16:creationId xmlns:a16="http://schemas.microsoft.com/office/drawing/2014/main" id="{188B8BE1-1447-41BB-87B6-26FB2920543F}"/>
                </a:ext>
              </a:extLst>
            </p:cNvPr>
            <p:cNvSpPr/>
            <p:nvPr/>
          </p:nvSpPr>
          <p:spPr>
            <a:xfrm rot="8411045">
              <a:off x="38604" y="149063"/>
              <a:ext cx="2105891" cy="1960883"/>
            </a:xfrm>
            <a:prstGeom prst="triangle">
              <a:avLst>
                <a:gd name="adj" fmla="val 4786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</p:grpSp>
    </p:spTree>
    <p:extLst>
      <p:ext uri="{BB962C8B-B14F-4D97-AF65-F5344CB8AC3E}">
        <p14:creationId xmlns:p14="http://schemas.microsoft.com/office/powerpoint/2010/main" val="337445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4">
            <a:extLst>
              <a:ext uri="{FF2B5EF4-FFF2-40B4-BE49-F238E27FC236}">
                <a16:creationId xmlns:a16="http://schemas.microsoft.com/office/drawing/2014/main" id="{2DFB0A30-6B13-4D3E-9C59-0D05E7BD296A}"/>
              </a:ext>
            </a:extLst>
          </p:cNvPr>
          <p:cNvSpPr/>
          <p:nvPr/>
        </p:nvSpPr>
        <p:spPr>
          <a:xfrm>
            <a:off x="350975" y="706559"/>
            <a:ext cx="291600" cy="432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927A4"/>
              </a:solidFill>
            </a:endParaRP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396573A3-4DA9-4373-8329-61222238EF1B}"/>
              </a:ext>
            </a:extLst>
          </p:cNvPr>
          <p:cNvSpPr txBox="1"/>
          <p:nvPr/>
        </p:nvSpPr>
        <p:spPr>
          <a:xfrm>
            <a:off x="183406" y="299505"/>
            <a:ext cx="345318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LE SFIDE APERTE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EDE1A5-E7DF-478C-9722-D4F648DC88C1}"/>
              </a:ext>
            </a:extLst>
          </p:cNvPr>
          <p:cNvSpPr txBox="1"/>
          <p:nvPr/>
        </p:nvSpPr>
        <p:spPr>
          <a:xfrm>
            <a:off x="1099121" y="1423711"/>
            <a:ext cx="73527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>
              <a:solidFill>
                <a:srgbClr val="0E2CAA"/>
              </a:solidFill>
            </a:endParaRPr>
          </a:p>
          <a:p>
            <a:pPr algn="ctr"/>
            <a:endParaRPr lang="it-IT" b="1" dirty="0">
              <a:solidFill>
                <a:srgbClr val="0E2CAA"/>
              </a:solidFill>
            </a:endParaRPr>
          </a:p>
          <a:p>
            <a:pPr algn="just"/>
            <a:endParaRPr lang="it-IT" sz="1800" b="1" dirty="0">
              <a:solidFill>
                <a:srgbClr val="0E2CAA"/>
              </a:solidFill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9A3C844D-D55D-41D1-82DC-B82F53DF0219}"/>
              </a:ext>
            </a:extLst>
          </p:cNvPr>
          <p:cNvSpPr/>
          <p:nvPr/>
        </p:nvSpPr>
        <p:spPr>
          <a:xfrm>
            <a:off x="546407" y="895691"/>
            <a:ext cx="805118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settore meccanica</a:t>
            </a:r>
            <a:r>
              <a:rPr lang="it-IT" sz="1200" b="1" dirty="0">
                <a:solidFill>
                  <a:srgbClr val="C00000"/>
                </a:solidFill>
              </a:rPr>
              <a:t>:</a:t>
            </a:r>
            <a:endParaRPr lang="it-IT" sz="1200" b="1" u="sng" dirty="0">
              <a:solidFill>
                <a:srgbClr val="C00000"/>
              </a:solidFill>
            </a:endParaRPr>
          </a:p>
          <a:p>
            <a:pPr algn="ctr"/>
            <a:endParaRPr lang="it-IT" sz="1200" b="1" u="sng" dirty="0">
              <a:solidFill>
                <a:srgbClr val="0E2C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Riduzione, riutilizzo e valorizzazione degli scarti e dei materiali prodotti dalle lavorazioni meccaniche al fine di rendere i prodotti sempre più sostenibili;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Soluzioni digitali che possono aiutare il passaggio a modelli di business basati sulla locazione di beni e servizi per diminuire i prodotti monouso o di uso limitato.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Soluzioni per l’eliminazione dei documenti cartacei aziendali tenendo conto delle esigenze di cybersecurity.</a:t>
            </a:r>
            <a:endParaRPr lang="en-US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algn="ctr"/>
            <a:r>
              <a:rPr lang="it-IT" sz="1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settore chimica</a:t>
            </a:r>
            <a:r>
              <a:rPr lang="it-IT" sz="1200" b="1" dirty="0">
                <a:solidFill>
                  <a:srgbClr val="C00000"/>
                </a:solidFill>
              </a:rPr>
              <a:t>:</a:t>
            </a:r>
            <a:endParaRPr lang="it-IT" sz="1200" b="1" u="sng" dirty="0">
              <a:solidFill>
                <a:srgbClr val="C00000"/>
              </a:solidFill>
            </a:endParaRPr>
          </a:p>
          <a:p>
            <a:pPr algn="ctr"/>
            <a:endParaRPr lang="it-IT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Soluzioni per prodotti e scarti della produzione e lavorazione a basso impatto ambientale;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Soluzioni per il recupero e riciclo di materiali polimerici; 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Soluzioni innovative nel settore delle bioplastiche;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Prodotti che agevolano la riduzione dell’inquinamento ambientale;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Soluzioni digitali e tecnologiche per il controllo e la produzione, anche a distanza, per ridurre i rischi sul luogo di lavoro.</a:t>
            </a:r>
          </a:p>
          <a:p>
            <a:pPr algn="ctr"/>
            <a:r>
              <a:rPr lang="it-IT" sz="1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settore tessile</a:t>
            </a:r>
            <a:r>
              <a:rPr lang="it-IT" sz="1200" b="1" dirty="0">
                <a:solidFill>
                  <a:srgbClr val="C00000"/>
                </a:solidFill>
              </a:rPr>
              <a:t>:</a:t>
            </a:r>
            <a:endParaRPr lang="it-IT" sz="1200" b="1" u="sng" dirty="0">
              <a:solidFill>
                <a:srgbClr val="C00000"/>
              </a:solidFill>
            </a:endParaRPr>
          </a:p>
          <a:p>
            <a:pPr algn="ctr"/>
            <a:endParaRPr lang="it-IT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Facilitare lo smistamento e il riutilizzo dei prodotti tessili;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Ecodesign, vestiti fatti per durare più a lungo e per uso multiplo.</a:t>
            </a:r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0D043506-D872-466E-A5F4-D566C6AB4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30" y="4722005"/>
            <a:ext cx="1265128" cy="343319"/>
          </a:xfrm>
          <a:prstGeom prst="rect">
            <a:avLst/>
          </a:prstGeom>
        </p:spPr>
      </p:pic>
      <p:pic>
        <p:nvPicPr>
          <p:cNvPr id="10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CA83FE9C-E981-4852-87F0-1906354113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79" y="4335981"/>
            <a:ext cx="1067537" cy="941390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A1D02637-D5D5-4CD2-98F6-66705C0D17E2}"/>
              </a:ext>
            </a:extLst>
          </p:cNvPr>
          <p:cNvGrpSpPr/>
          <p:nvPr/>
        </p:nvGrpSpPr>
        <p:grpSpPr>
          <a:xfrm rot="4938183">
            <a:off x="7541283" y="-126242"/>
            <a:ext cx="1813529" cy="1665602"/>
            <a:chOff x="-273543" y="-110856"/>
            <a:chExt cx="2418038" cy="2220802"/>
          </a:xfrm>
        </p:grpSpPr>
        <p:sp>
          <p:nvSpPr>
            <p:cNvPr id="12" name="Triangolo isoscele 11">
              <a:extLst>
                <a:ext uri="{FF2B5EF4-FFF2-40B4-BE49-F238E27FC236}">
                  <a16:creationId xmlns:a16="http://schemas.microsoft.com/office/drawing/2014/main" id="{751273F9-8C72-4654-B956-4C627EA8961E}"/>
                </a:ext>
              </a:extLst>
            </p:cNvPr>
            <p:cNvSpPr/>
            <p:nvPr/>
          </p:nvSpPr>
          <p:spPr>
            <a:xfrm rot="8411045">
              <a:off x="-273543" y="-110856"/>
              <a:ext cx="2105891" cy="1960883"/>
            </a:xfrm>
            <a:prstGeom prst="triangle">
              <a:avLst>
                <a:gd name="adj" fmla="val 47869"/>
              </a:avLst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  <p:sp>
          <p:nvSpPr>
            <p:cNvPr id="14" name="Triangolo isoscele 13">
              <a:extLst>
                <a:ext uri="{FF2B5EF4-FFF2-40B4-BE49-F238E27FC236}">
                  <a16:creationId xmlns:a16="http://schemas.microsoft.com/office/drawing/2014/main" id="{514B22EF-4428-45CF-8B4C-8246341B7E79}"/>
                </a:ext>
              </a:extLst>
            </p:cNvPr>
            <p:cNvSpPr/>
            <p:nvPr/>
          </p:nvSpPr>
          <p:spPr>
            <a:xfrm rot="8411045">
              <a:off x="38604" y="149063"/>
              <a:ext cx="2105891" cy="1960883"/>
            </a:xfrm>
            <a:prstGeom prst="triangle">
              <a:avLst>
                <a:gd name="adj" fmla="val 4786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</p:grpSp>
    </p:spTree>
    <p:extLst>
      <p:ext uri="{BB962C8B-B14F-4D97-AF65-F5344CB8AC3E}">
        <p14:creationId xmlns:p14="http://schemas.microsoft.com/office/powerpoint/2010/main" val="482107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4">
            <a:extLst>
              <a:ext uri="{FF2B5EF4-FFF2-40B4-BE49-F238E27FC236}">
                <a16:creationId xmlns:a16="http://schemas.microsoft.com/office/drawing/2014/main" id="{2DFB0A30-6B13-4D3E-9C59-0D05E7BD296A}"/>
              </a:ext>
            </a:extLst>
          </p:cNvPr>
          <p:cNvSpPr/>
          <p:nvPr/>
        </p:nvSpPr>
        <p:spPr>
          <a:xfrm>
            <a:off x="350975" y="706559"/>
            <a:ext cx="291600" cy="432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927A4"/>
              </a:solidFill>
            </a:endParaRP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396573A3-4DA9-4373-8329-61222238EF1B}"/>
              </a:ext>
            </a:extLst>
          </p:cNvPr>
          <p:cNvSpPr txBox="1"/>
          <p:nvPr/>
        </p:nvSpPr>
        <p:spPr>
          <a:xfrm>
            <a:off x="242400" y="183600"/>
            <a:ext cx="27270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SFIDE APERTE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EDE1A5-E7DF-478C-9722-D4F648DC88C1}"/>
              </a:ext>
            </a:extLst>
          </p:cNvPr>
          <p:cNvSpPr txBox="1"/>
          <p:nvPr/>
        </p:nvSpPr>
        <p:spPr>
          <a:xfrm>
            <a:off x="1099121" y="1423711"/>
            <a:ext cx="73527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>
              <a:solidFill>
                <a:srgbClr val="0E2CAA"/>
              </a:solidFill>
            </a:endParaRPr>
          </a:p>
          <a:p>
            <a:pPr algn="ctr"/>
            <a:endParaRPr lang="it-IT" b="1" dirty="0">
              <a:solidFill>
                <a:srgbClr val="0E2CAA"/>
              </a:solidFill>
            </a:endParaRPr>
          </a:p>
          <a:p>
            <a:pPr algn="just"/>
            <a:endParaRPr lang="it-IT" sz="1800" b="1" dirty="0">
              <a:solidFill>
                <a:srgbClr val="0E2CAA"/>
              </a:solidFill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679B37A-494F-424B-B943-E928AF6A87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584" y="4774151"/>
            <a:ext cx="1284058" cy="343319"/>
          </a:xfrm>
          <a:prstGeom prst="rect">
            <a:avLst/>
          </a:prstGeom>
        </p:spPr>
      </p:pic>
      <p:pic>
        <p:nvPicPr>
          <p:cNvPr id="10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0B69D553-BFE9-43D4-BB03-2C9760CC23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79" y="4335981"/>
            <a:ext cx="1067537" cy="941390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E28CFA4B-66AD-4EC5-B5F0-0863CA4903D1}"/>
              </a:ext>
            </a:extLst>
          </p:cNvPr>
          <p:cNvGrpSpPr/>
          <p:nvPr/>
        </p:nvGrpSpPr>
        <p:grpSpPr>
          <a:xfrm rot="4938183">
            <a:off x="7541283" y="-126242"/>
            <a:ext cx="1813529" cy="1665602"/>
            <a:chOff x="-273543" y="-110856"/>
            <a:chExt cx="2418038" cy="2220802"/>
          </a:xfrm>
        </p:grpSpPr>
        <p:sp>
          <p:nvSpPr>
            <p:cNvPr id="12" name="Triangolo isoscele 11">
              <a:extLst>
                <a:ext uri="{FF2B5EF4-FFF2-40B4-BE49-F238E27FC236}">
                  <a16:creationId xmlns:a16="http://schemas.microsoft.com/office/drawing/2014/main" id="{85EFCCA8-B857-49ED-BE70-0D9B78BAAE86}"/>
                </a:ext>
              </a:extLst>
            </p:cNvPr>
            <p:cNvSpPr/>
            <p:nvPr/>
          </p:nvSpPr>
          <p:spPr>
            <a:xfrm rot="8411045">
              <a:off x="-273543" y="-110856"/>
              <a:ext cx="2105891" cy="1960883"/>
            </a:xfrm>
            <a:prstGeom prst="triangle">
              <a:avLst>
                <a:gd name="adj" fmla="val 47869"/>
              </a:avLst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  <p:sp>
          <p:nvSpPr>
            <p:cNvPr id="14" name="Triangolo isoscele 13">
              <a:extLst>
                <a:ext uri="{FF2B5EF4-FFF2-40B4-BE49-F238E27FC236}">
                  <a16:creationId xmlns:a16="http://schemas.microsoft.com/office/drawing/2014/main" id="{7BE0F516-C109-47D9-8C72-EAA370D90067}"/>
                </a:ext>
              </a:extLst>
            </p:cNvPr>
            <p:cNvSpPr/>
            <p:nvPr/>
          </p:nvSpPr>
          <p:spPr>
            <a:xfrm rot="8411045">
              <a:off x="38604" y="149063"/>
              <a:ext cx="2105891" cy="1960883"/>
            </a:xfrm>
            <a:prstGeom prst="triangle">
              <a:avLst>
                <a:gd name="adj" fmla="val 4786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</p:grpSp>
      <p:sp>
        <p:nvSpPr>
          <p:cNvPr id="16" name="Rectangle 1">
            <a:extLst>
              <a:ext uri="{FF2B5EF4-FFF2-40B4-BE49-F238E27FC236}">
                <a16:creationId xmlns:a16="http://schemas.microsoft.com/office/drawing/2014/main" id="{9A3C844D-D55D-41D1-82DC-B82F53DF0219}"/>
              </a:ext>
            </a:extLst>
          </p:cNvPr>
          <p:cNvSpPr/>
          <p:nvPr/>
        </p:nvSpPr>
        <p:spPr>
          <a:xfrm>
            <a:off x="459550" y="421495"/>
            <a:ext cx="844205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settore trasporti</a:t>
            </a:r>
            <a:r>
              <a:rPr lang="it-IT" sz="1200" b="1" dirty="0">
                <a:solidFill>
                  <a:srgbClr val="C00000"/>
                </a:solidFill>
              </a:rPr>
              <a:t>:</a:t>
            </a:r>
            <a:endParaRPr lang="it-IT" sz="1200" b="1" u="sng" dirty="0">
              <a:solidFill>
                <a:srgbClr val="C00000"/>
              </a:solidFill>
            </a:endParaRPr>
          </a:p>
          <a:p>
            <a:pPr algn="ctr"/>
            <a:endParaRPr lang="it-IT" sz="1200" b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Aumentare le possibilità di collaborazione all’interno della filiera logistica per ridurre l’impatto ambientale (es. ottimizzazione piani di carico e pooling);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Diminuzione impatto dell’ultimo miglio;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Magazzini di stoccaggio sempre più efficienti e sostenibili.</a:t>
            </a:r>
          </a:p>
          <a:p>
            <a:pPr algn="ctr"/>
            <a:r>
              <a:rPr lang="it-IT" sz="1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settore agroalimentare</a:t>
            </a:r>
            <a:r>
              <a:rPr lang="it-IT" sz="1200" b="1" dirty="0">
                <a:solidFill>
                  <a:srgbClr val="C00000"/>
                </a:solidFill>
              </a:rPr>
              <a:t>:</a:t>
            </a:r>
            <a:endParaRPr lang="it-IT" sz="1200" b="1" u="sng" dirty="0">
              <a:solidFill>
                <a:srgbClr val="C00000"/>
              </a:solidFill>
            </a:endParaRPr>
          </a:p>
          <a:p>
            <a:pPr algn="ctr"/>
            <a:endParaRPr lang="it-IT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Soluzioni per ridurre l’inquinamento causato dall’eccesso di nutrienti, facilitando la strategia promossa dall’UE “Dal produttore al consumatore”;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Facilitare il passaggio all’agricoltura di precisione, all’agroecologia e all’agro-forestazione;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Utilizzo sostenibile della risorsa idrica.</a:t>
            </a:r>
          </a:p>
          <a:p>
            <a:pPr algn="ctr"/>
            <a:r>
              <a:rPr lang="it-IT" sz="1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settore turismo</a:t>
            </a:r>
            <a:r>
              <a:rPr lang="it-IT" sz="1200" b="1" dirty="0">
                <a:solidFill>
                  <a:srgbClr val="C00000"/>
                </a:solidFill>
              </a:rPr>
              <a:t>:</a:t>
            </a:r>
            <a:endParaRPr lang="it-IT" sz="1200" b="1" u="sng" dirty="0">
              <a:solidFill>
                <a:srgbClr val="C00000"/>
              </a:solidFill>
            </a:endParaRPr>
          </a:p>
          <a:p>
            <a:pPr algn="ctr"/>
            <a:endParaRPr lang="it-IT" sz="12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Soluzioni digitali per la valorizzazione dei territori, delle eccellenze culturali, naturali ed enogastronomiche in linea con i principi di sostenibilità;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Passaggio al turismo green e turismo di scoperta.</a:t>
            </a:r>
          </a:p>
          <a:p>
            <a:pPr lvl="0" algn="ctr"/>
            <a:endParaRPr lang="it-IT" sz="1200" b="1" u="sng" dirty="0">
              <a:solidFill>
                <a:srgbClr val="0E2CA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ctr"/>
            <a:r>
              <a:rPr lang="it-IT" sz="1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Emergenza </a:t>
            </a:r>
            <a:r>
              <a:rPr lang="it-IT" sz="1200" b="1" u="sng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</a:t>
            </a:r>
            <a:r>
              <a:rPr lang="it-IT" sz="1200" b="1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lvl="0" algn="ctr"/>
            <a:endParaRPr lang="it-IT" sz="12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Sviluppare soluzioni e tecnologie innovative in grado di migliorare la sanificazione degli spazi e  delle attrezzature condivise;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Sviluppare soluzioni ottimizzate per fornire ai clienti supporto da remoto quali: assistenza, visite e collaudi;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Sviluppare soluzioni innovative per il recupero dei dispositivi di sicurezza utilizzati nelle aziende.</a:t>
            </a:r>
          </a:p>
        </p:txBody>
      </p:sp>
    </p:spTree>
    <p:extLst>
      <p:ext uri="{BB962C8B-B14F-4D97-AF65-F5344CB8AC3E}">
        <p14:creationId xmlns:p14="http://schemas.microsoft.com/office/powerpoint/2010/main" val="1943439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CB9A9D86-C1B4-4238-901D-AF685CA4E567}"/>
              </a:ext>
            </a:extLst>
          </p:cNvPr>
          <p:cNvSpPr txBox="1"/>
          <p:nvPr/>
        </p:nvSpPr>
        <p:spPr>
          <a:xfrm>
            <a:off x="1323737" y="1824608"/>
            <a:ext cx="7189252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GENERAL CHALLENGE</a:t>
            </a:r>
          </a:p>
          <a:p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Aperta a studenti e giovani </a:t>
            </a:r>
            <a:r>
              <a:rPr lang="it-IT" sz="16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freelancer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. È prevista la partecipazione anche in team fino a 4 persone.</a:t>
            </a:r>
          </a:p>
          <a:p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endParaRPr lang="it-IT" sz="20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20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STARTUP CHALLENGE</a:t>
            </a:r>
          </a:p>
          <a:p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Calibri" panose="020F0502020204030204" pitchFamily="34" charset="0"/>
              </a:rPr>
              <a:t>Aperta a startup costituite o in fase di costituzione.</a:t>
            </a:r>
          </a:p>
        </p:txBody>
      </p:sp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51082735-4798-42BA-B8DF-BB845E197C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78" y="2003497"/>
            <a:ext cx="792917" cy="792917"/>
          </a:xfrm>
          <a:prstGeom prst="rect">
            <a:avLst/>
          </a:prstGeom>
        </p:spPr>
      </p:pic>
      <p:sp>
        <p:nvSpPr>
          <p:cNvPr id="16" name="TextBox 3">
            <a:extLst>
              <a:ext uri="{FF2B5EF4-FFF2-40B4-BE49-F238E27FC236}">
                <a16:creationId xmlns:a16="http://schemas.microsoft.com/office/drawing/2014/main" id="{B06306BC-2B63-403C-A2DF-29186EE475F6}"/>
              </a:ext>
            </a:extLst>
          </p:cNvPr>
          <p:cNvSpPr txBox="1"/>
          <p:nvPr/>
        </p:nvSpPr>
        <p:spPr>
          <a:xfrm>
            <a:off x="161283" y="287562"/>
            <a:ext cx="491192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CHALLENGE ADDRESSING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A628A95E-7CF5-4263-8B11-F3BDF107D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5" t="13284" r="10786" b="17388"/>
          <a:stretch/>
        </p:blipFill>
        <p:spPr>
          <a:xfrm>
            <a:off x="399788" y="3484040"/>
            <a:ext cx="872864" cy="792917"/>
          </a:xfrm>
          <a:prstGeom prst="rect">
            <a:avLst/>
          </a:prstGeom>
        </p:spPr>
      </p:pic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8AD0D1C-CE16-4CD2-B3B2-BD266E43D423}"/>
              </a:ext>
            </a:extLst>
          </p:cNvPr>
          <p:cNvSpPr txBox="1">
            <a:spLocks/>
          </p:cNvSpPr>
          <p:nvPr/>
        </p:nvSpPr>
        <p:spPr>
          <a:xfrm>
            <a:off x="367964" y="1388278"/>
            <a:ext cx="8145025" cy="36558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ZA" sz="1600" b="1" dirty="0"/>
              <a:t>La Challenge </a:t>
            </a:r>
            <a:r>
              <a:rPr lang="en-ZA" sz="1600" b="1" dirty="0" err="1"/>
              <a:t>regionale</a:t>
            </a:r>
            <a:r>
              <a:rPr lang="en-ZA" sz="1600" b="1" dirty="0"/>
              <a:t> </a:t>
            </a:r>
            <a:r>
              <a:rPr lang="en-ZA" sz="1600" b="1" dirty="0" err="1"/>
              <a:t>prevede</a:t>
            </a:r>
            <a:r>
              <a:rPr lang="en-ZA" sz="1600" b="1" dirty="0"/>
              <a:t> la </a:t>
            </a:r>
            <a:r>
              <a:rPr lang="en-ZA" sz="1600" b="1" dirty="0" err="1"/>
              <a:t>partecipazione</a:t>
            </a:r>
            <a:r>
              <a:rPr lang="en-ZA" sz="1600" b="1" dirty="0"/>
              <a:t> per </a:t>
            </a:r>
            <a:r>
              <a:rPr lang="en-ZA" sz="1600" b="1" dirty="0" err="1">
                <a:solidFill>
                  <a:srgbClr val="C00000"/>
                </a:solidFill>
              </a:rPr>
              <a:t>individui</a:t>
            </a:r>
            <a:r>
              <a:rPr lang="en-ZA" sz="1600" b="1" dirty="0">
                <a:solidFill>
                  <a:srgbClr val="C00000"/>
                </a:solidFill>
              </a:rPr>
              <a:t> e team </a:t>
            </a:r>
            <a:r>
              <a:rPr lang="en-ZA" sz="1600" b="1" dirty="0"/>
              <a:t>e per </a:t>
            </a:r>
            <a:r>
              <a:rPr lang="en-ZA" sz="1600" b="1" dirty="0" err="1">
                <a:solidFill>
                  <a:srgbClr val="C00000"/>
                </a:solidFill>
              </a:rPr>
              <a:t>startup</a:t>
            </a:r>
            <a:r>
              <a:rPr lang="en-ZA" sz="1600" b="1" dirty="0">
                <a:solidFill>
                  <a:srgbClr val="C00000"/>
                </a:solidFill>
              </a:rPr>
              <a:t>.</a:t>
            </a:r>
          </a:p>
        </p:txBody>
      </p:sp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AC027C4C-EAD9-4A5C-8D0C-378BDE8C5F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79" y="4335981"/>
            <a:ext cx="1067537" cy="941390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342AAC0A-3CA8-4EBA-891B-DE9E294AC6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30" y="4722005"/>
            <a:ext cx="1265128" cy="343319"/>
          </a:xfrm>
          <a:prstGeom prst="rect">
            <a:avLst/>
          </a:prstGeom>
        </p:spPr>
      </p:pic>
      <p:grpSp>
        <p:nvGrpSpPr>
          <p:cNvPr id="17" name="Gruppo 16">
            <a:extLst>
              <a:ext uri="{FF2B5EF4-FFF2-40B4-BE49-F238E27FC236}">
                <a16:creationId xmlns:a16="http://schemas.microsoft.com/office/drawing/2014/main" id="{5688BD3D-AA01-4F97-BE5B-926BC34E4E95}"/>
              </a:ext>
            </a:extLst>
          </p:cNvPr>
          <p:cNvGrpSpPr/>
          <p:nvPr/>
        </p:nvGrpSpPr>
        <p:grpSpPr>
          <a:xfrm rot="4938183">
            <a:off x="7541283" y="-126242"/>
            <a:ext cx="1813529" cy="1665602"/>
            <a:chOff x="-273543" y="-110856"/>
            <a:chExt cx="2418038" cy="2220802"/>
          </a:xfrm>
        </p:grpSpPr>
        <p:sp>
          <p:nvSpPr>
            <p:cNvPr id="19" name="Triangolo isoscele 18">
              <a:extLst>
                <a:ext uri="{FF2B5EF4-FFF2-40B4-BE49-F238E27FC236}">
                  <a16:creationId xmlns:a16="http://schemas.microsoft.com/office/drawing/2014/main" id="{EEFC816E-1B2F-467E-B782-E8F5F9872B47}"/>
                </a:ext>
              </a:extLst>
            </p:cNvPr>
            <p:cNvSpPr/>
            <p:nvPr/>
          </p:nvSpPr>
          <p:spPr>
            <a:xfrm rot="8411045">
              <a:off x="-273543" y="-110856"/>
              <a:ext cx="2105891" cy="1960883"/>
            </a:xfrm>
            <a:prstGeom prst="triangle">
              <a:avLst>
                <a:gd name="adj" fmla="val 47869"/>
              </a:avLst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  <p:sp>
          <p:nvSpPr>
            <p:cNvPr id="20" name="Triangolo isoscele 19">
              <a:extLst>
                <a:ext uri="{FF2B5EF4-FFF2-40B4-BE49-F238E27FC236}">
                  <a16:creationId xmlns:a16="http://schemas.microsoft.com/office/drawing/2014/main" id="{093FEBAC-3C55-4C51-866F-779FB6474375}"/>
                </a:ext>
              </a:extLst>
            </p:cNvPr>
            <p:cNvSpPr/>
            <p:nvPr/>
          </p:nvSpPr>
          <p:spPr>
            <a:xfrm rot="8411045">
              <a:off x="38604" y="149063"/>
              <a:ext cx="2105891" cy="1960883"/>
            </a:xfrm>
            <a:prstGeom prst="triangle">
              <a:avLst>
                <a:gd name="adj" fmla="val 4786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</p:grpSp>
    </p:spTree>
    <p:extLst>
      <p:ext uri="{BB962C8B-B14F-4D97-AF65-F5344CB8AC3E}">
        <p14:creationId xmlns:p14="http://schemas.microsoft.com/office/powerpoint/2010/main" val="27508724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ata 1">
            <a:extLst>
              <a:ext uri="{FF2B5EF4-FFF2-40B4-BE49-F238E27FC236}">
                <a16:creationId xmlns:a16="http://schemas.microsoft.com/office/drawing/2014/main" id="{E9A04A88-A824-4892-BA40-99EA32B0AB89}"/>
              </a:ext>
            </a:extLst>
          </p:cNvPr>
          <p:cNvSpPr/>
          <p:nvPr/>
        </p:nvSpPr>
        <p:spPr>
          <a:xfrm>
            <a:off x="4291200" y="-374400"/>
            <a:ext cx="6076800" cy="5663940"/>
          </a:xfrm>
          <a:prstGeom prst="flowChartInputOutpu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3">
            <a:extLst>
              <a:ext uri="{FF2B5EF4-FFF2-40B4-BE49-F238E27FC236}">
                <a16:creationId xmlns:a16="http://schemas.microsoft.com/office/drawing/2014/main" id="{B06306BC-2B63-403C-A2DF-29186EE475F6}"/>
              </a:ext>
            </a:extLst>
          </p:cNvPr>
          <p:cNvSpPr txBox="1"/>
          <p:nvPr/>
        </p:nvSpPr>
        <p:spPr>
          <a:xfrm>
            <a:off x="174896" y="307555"/>
            <a:ext cx="4467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SELEZIONE E SVILUPPO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D8AD0D1C-CE16-4CD2-B3B2-BD266E43D423}"/>
              </a:ext>
            </a:extLst>
          </p:cNvPr>
          <p:cNvSpPr txBox="1">
            <a:spLocks/>
          </p:cNvSpPr>
          <p:nvPr/>
        </p:nvSpPr>
        <p:spPr>
          <a:xfrm>
            <a:off x="347146" y="1126516"/>
            <a:ext cx="3756171" cy="388557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ZA" sz="1400" b="1" dirty="0"/>
              <a:t>Le </a:t>
            </a:r>
            <a:r>
              <a:rPr lang="en-ZA" sz="1400" b="1" dirty="0" err="1">
                <a:solidFill>
                  <a:srgbClr val="C00000"/>
                </a:solidFill>
              </a:rPr>
              <a:t>migliori</a:t>
            </a:r>
            <a:r>
              <a:rPr lang="en-ZA" sz="1400" b="1" dirty="0">
                <a:solidFill>
                  <a:srgbClr val="C00000"/>
                </a:solidFill>
              </a:rPr>
              <a:t> </a:t>
            </a:r>
            <a:r>
              <a:rPr lang="en-ZA" sz="1400" b="1" dirty="0" err="1">
                <a:solidFill>
                  <a:srgbClr val="C00000"/>
                </a:solidFill>
              </a:rPr>
              <a:t>soluzioni</a:t>
            </a:r>
            <a:r>
              <a:rPr lang="en-ZA" sz="1400" b="1" dirty="0">
                <a:solidFill>
                  <a:srgbClr val="C00000"/>
                </a:solidFill>
              </a:rPr>
              <a:t> </a:t>
            </a:r>
            <a:r>
              <a:rPr lang="en-ZA" sz="1400" b="1" dirty="0"/>
              <a:t>per </a:t>
            </a:r>
            <a:r>
              <a:rPr lang="en-ZA" sz="1400" b="1" dirty="0" err="1"/>
              <a:t>ogni</a:t>
            </a:r>
            <a:r>
              <a:rPr lang="en-ZA" sz="1400" b="1" dirty="0"/>
              <a:t> </a:t>
            </a:r>
            <a:r>
              <a:rPr lang="en-ZA" sz="1400" b="1" dirty="0" err="1"/>
              <a:t>settore</a:t>
            </a:r>
            <a:r>
              <a:rPr lang="en-ZA" sz="1400" b="1" dirty="0"/>
              <a:t>, </a:t>
            </a:r>
            <a:r>
              <a:rPr lang="en-ZA" sz="1400" b="1" dirty="0" err="1"/>
              <a:t>rispettivamente</a:t>
            </a:r>
            <a:r>
              <a:rPr lang="en-ZA" sz="1400" b="1" dirty="0"/>
              <a:t> </a:t>
            </a:r>
            <a:r>
              <a:rPr lang="en-ZA" sz="1400" b="1" dirty="0" err="1"/>
              <a:t>della</a:t>
            </a:r>
            <a:r>
              <a:rPr lang="en-ZA" sz="1400" b="1" dirty="0"/>
              <a:t> General e </a:t>
            </a:r>
            <a:r>
              <a:rPr lang="en-ZA" sz="1400" b="1" dirty="0" err="1"/>
              <a:t>della</a:t>
            </a:r>
            <a:r>
              <a:rPr lang="en-ZA" sz="1400" b="1" dirty="0"/>
              <a:t> </a:t>
            </a:r>
            <a:r>
              <a:rPr lang="en-ZA" sz="1400" b="1" dirty="0" err="1"/>
              <a:t>Startup</a:t>
            </a:r>
            <a:r>
              <a:rPr lang="en-ZA" sz="1400" b="1" dirty="0"/>
              <a:t> Challenge, </a:t>
            </a:r>
            <a:r>
              <a:rPr lang="en-ZA" sz="1400" b="1" dirty="0" err="1"/>
              <a:t>vengono</a:t>
            </a:r>
            <a:r>
              <a:rPr lang="en-ZA" sz="1400" b="1" dirty="0"/>
              <a:t> </a:t>
            </a:r>
            <a:r>
              <a:rPr lang="en-ZA" sz="1400" b="1" dirty="0" err="1"/>
              <a:t>condivise</a:t>
            </a:r>
            <a:r>
              <a:rPr lang="en-ZA" sz="1400" b="1" dirty="0"/>
              <a:t>, </a:t>
            </a:r>
            <a:r>
              <a:rPr lang="en-ZA" sz="1400" b="1" dirty="0" err="1"/>
              <a:t>tramite</a:t>
            </a:r>
            <a:r>
              <a:rPr lang="en-ZA" sz="1400" b="1" dirty="0"/>
              <a:t> </a:t>
            </a:r>
            <a:r>
              <a:rPr lang="en-ZA" sz="1400" b="1" dirty="0" err="1"/>
              <a:t>appositi</a:t>
            </a:r>
            <a:r>
              <a:rPr lang="en-ZA" sz="1400" b="1" dirty="0"/>
              <a:t> </a:t>
            </a:r>
            <a:r>
              <a:rPr lang="en-ZA" sz="1400" b="1" dirty="0" err="1"/>
              <a:t>canali</a:t>
            </a:r>
            <a:r>
              <a:rPr lang="en-ZA" sz="1400" b="1" dirty="0"/>
              <a:t>, con le </a:t>
            </a:r>
            <a:r>
              <a:rPr lang="en-ZA" sz="1400" b="1" dirty="0" err="1"/>
              <a:t>imprese</a:t>
            </a:r>
            <a:r>
              <a:rPr lang="en-ZA" sz="1400" b="1" dirty="0"/>
              <a:t> </a:t>
            </a:r>
            <a:r>
              <a:rPr lang="en-ZA" sz="1400" b="1" dirty="0" err="1"/>
              <a:t>aderenti</a:t>
            </a:r>
            <a:r>
              <a:rPr lang="en-ZA" sz="1400" b="1" dirty="0"/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ZA" sz="1400" b="1" dirty="0"/>
              <a:t>Le </a:t>
            </a:r>
            <a:r>
              <a:rPr lang="en-ZA" sz="1400" b="1" dirty="0" err="1"/>
              <a:t>imprese</a:t>
            </a:r>
            <a:r>
              <a:rPr lang="en-ZA" sz="1400" b="1" dirty="0"/>
              <a:t> </a:t>
            </a:r>
            <a:r>
              <a:rPr lang="en-ZA" sz="1400" b="1" dirty="0" err="1"/>
              <a:t>interessate</a:t>
            </a:r>
            <a:r>
              <a:rPr lang="en-ZA" sz="1400" b="1" dirty="0"/>
              <a:t> </a:t>
            </a:r>
            <a:r>
              <a:rPr lang="en-ZA" sz="1400" b="1" dirty="0" err="1"/>
              <a:t>rispondono</a:t>
            </a:r>
            <a:r>
              <a:rPr lang="en-ZA" sz="1400" b="1" dirty="0"/>
              <a:t> </a:t>
            </a:r>
            <a:r>
              <a:rPr lang="en-ZA" sz="1400" b="1" dirty="0" err="1"/>
              <a:t>spiegando</a:t>
            </a:r>
            <a:r>
              <a:rPr lang="en-ZA" sz="1400" b="1" dirty="0"/>
              <a:t> in </a:t>
            </a:r>
            <a:r>
              <a:rPr lang="en-ZA" sz="1400" b="1" dirty="0" err="1"/>
              <a:t>che</a:t>
            </a:r>
            <a:r>
              <a:rPr lang="en-ZA" sz="1400" b="1" dirty="0"/>
              <a:t> modo </a:t>
            </a:r>
            <a:r>
              <a:rPr lang="en-ZA" sz="1400" b="1" dirty="0" err="1"/>
              <a:t>vorrebbero</a:t>
            </a:r>
            <a:r>
              <a:rPr lang="en-ZA" sz="1400" b="1" dirty="0"/>
              <a:t> </a:t>
            </a:r>
            <a:r>
              <a:rPr lang="en-ZA" sz="1400" b="1" dirty="0" err="1"/>
              <a:t>implementare</a:t>
            </a:r>
            <a:r>
              <a:rPr lang="en-ZA" sz="1400" b="1" dirty="0"/>
              <a:t> il </a:t>
            </a:r>
            <a:r>
              <a:rPr lang="en-ZA" sz="1400" b="1" dirty="0" err="1">
                <a:solidFill>
                  <a:srgbClr val="C00000"/>
                </a:solidFill>
              </a:rPr>
              <a:t>progetto</a:t>
            </a:r>
            <a:r>
              <a:rPr lang="en-ZA" sz="1400" b="1" dirty="0"/>
              <a:t> </a:t>
            </a:r>
            <a:r>
              <a:rPr lang="en-ZA" sz="1400" b="1" dirty="0" err="1"/>
              <a:t>coinvolgendo</a:t>
            </a:r>
            <a:r>
              <a:rPr lang="en-ZA" sz="1400" b="1" dirty="0"/>
              <a:t> il </a:t>
            </a:r>
            <a:r>
              <a:rPr lang="en-ZA" sz="1400" b="1" dirty="0" err="1"/>
              <a:t>proponente</a:t>
            </a:r>
            <a:r>
              <a:rPr lang="en-ZA" sz="1400" b="1" dirty="0">
                <a:solidFill>
                  <a:srgbClr val="03229D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</a:pPr>
            <a:r>
              <a:rPr lang="en-ZA" sz="1400" b="1" dirty="0"/>
              <a:t>Nel </a:t>
            </a:r>
            <a:r>
              <a:rPr lang="en-ZA" sz="1400" b="1" dirty="0" err="1"/>
              <a:t>caso</a:t>
            </a:r>
            <a:r>
              <a:rPr lang="en-ZA" sz="1400" b="1" dirty="0"/>
              <a:t> di </a:t>
            </a:r>
            <a:r>
              <a:rPr lang="en-ZA" sz="1400" b="1" dirty="0" err="1"/>
              <a:t>startup</a:t>
            </a:r>
            <a:r>
              <a:rPr lang="en-ZA" sz="1400" b="1" dirty="0"/>
              <a:t> </a:t>
            </a:r>
            <a:r>
              <a:rPr lang="en-ZA" sz="1400" b="1" dirty="0" err="1"/>
              <a:t>si</a:t>
            </a:r>
            <a:r>
              <a:rPr lang="en-ZA" sz="1400" b="1" dirty="0"/>
              <a:t> </a:t>
            </a:r>
            <a:r>
              <a:rPr lang="en-ZA" sz="1400" b="1" dirty="0" err="1"/>
              <a:t>tratta</a:t>
            </a:r>
            <a:r>
              <a:rPr lang="en-ZA" sz="1400" b="1" dirty="0"/>
              <a:t> di </a:t>
            </a:r>
            <a:r>
              <a:rPr lang="en-ZA" sz="1400" b="1" dirty="0" err="1"/>
              <a:t>strutturare</a:t>
            </a:r>
            <a:r>
              <a:rPr lang="en-ZA" sz="1400" b="1" dirty="0"/>
              <a:t> </a:t>
            </a:r>
            <a:r>
              <a:rPr lang="en-ZA" sz="1400" b="1" dirty="0" err="1"/>
              <a:t>dei</a:t>
            </a:r>
            <a:r>
              <a:rPr lang="en-ZA" sz="1400" b="1" dirty="0"/>
              <a:t> </a:t>
            </a:r>
            <a:r>
              <a:rPr lang="en-ZA" sz="1400" b="1" dirty="0" err="1"/>
              <a:t>progetti</a:t>
            </a:r>
            <a:r>
              <a:rPr lang="en-ZA" sz="1400" b="1" dirty="0"/>
              <a:t> di </a:t>
            </a:r>
            <a:r>
              <a:rPr lang="en-ZA" sz="1400" b="1" i="1" dirty="0">
                <a:solidFill>
                  <a:srgbClr val="C00000"/>
                </a:solidFill>
              </a:rPr>
              <a:t>open innovation </a:t>
            </a:r>
            <a:r>
              <a:rPr lang="en-ZA" sz="1400" b="1" dirty="0"/>
              <a:t>tra le parti, </a:t>
            </a:r>
            <a:r>
              <a:rPr lang="en-ZA" sz="1400" b="1" dirty="0" err="1"/>
              <a:t>mentre</a:t>
            </a:r>
            <a:r>
              <a:rPr lang="en-ZA" sz="1400" b="1" dirty="0"/>
              <a:t> </a:t>
            </a:r>
            <a:r>
              <a:rPr lang="en-ZA" sz="1400" b="1" dirty="0" err="1"/>
              <a:t>nel</a:t>
            </a:r>
            <a:r>
              <a:rPr lang="en-ZA" sz="1400" b="1" dirty="0"/>
              <a:t> </a:t>
            </a:r>
            <a:r>
              <a:rPr lang="en-ZA" sz="1400" b="1" dirty="0" err="1"/>
              <a:t>caso</a:t>
            </a:r>
            <a:r>
              <a:rPr lang="en-ZA" sz="1400" b="1" dirty="0"/>
              <a:t> di </a:t>
            </a:r>
            <a:r>
              <a:rPr lang="en-ZA" sz="1400" b="1" dirty="0" err="1"/>
              <a:t>studenti</a:t>
            </a:r>
            <a:r>
              <a:rPr lang="en-ZA" sz="1400" b="1" dirty="0"/>
              <a:t>, </a:t>
            </a:r>
            <a:r>
              <a:rPr lang="en-ZA" sz="1400" b="1" dirty="0" err="1"/>
              <a:t>questi</a:t>
            </a:r>
            <a:r>
              <a:rPr lang="en-ZA" sz="1400" b="1" dirty="0"/>
              <a:t> </a:t>
            </a:r>
            <a:r>
              <a:rPr lang="en-ZA" sz="1400" b="1" dirty="0" err="1"/>
              <a:t>ultimi</a:t>
            </a:r>
            <a:r>
              <a:rPr lang="en-ZA" sz="1400" b="1" dirty="0"/>
              <a:t> </a:t>
            </a:r>
            <a:r>
              <a:rPr lang="en-ZA" sz="1400" b="1" dirty="0" err="1"/>
              <a:t>possono</a:t>
            </a:r>
            <a:r>
              <a:rPr lang="en-ZA" sz="1400" b="1" dirty="0"/>
              <a:t> </a:t>
            </a:r>
            <a:r>
              <a:rPr lang="en-ZA" sz="1400" b="1" dirty="0" err="1"/>
              <a:t>essere</a:t>
            </a:r>
            <a:r>
              <a:rPr lang="en-ZA" sz="1400" b="1" dirty="0"/>
              <a:t> </a:t>
            </a:r>
            <a:r>
              <a:rPr lang="en-ZA" sz="1400" b="1" dirty="0" err="1"/>
              <a:t>coinvolti</a:t>
            </a:r>
            <a:r>
              <a:rPr lang="en-ZA" sz="1400" b="1" dirty="0"/>
              <a:t> </a:t>
            </a:r>
            <a:r>
              <a:rPr lang="en-ZA" sz="1400" b="1" dirty="0" err="1"/>
              <a:t>dall’impresa</a:t>
            </a:r>
            <a:r>
              <a:rPr lang="en-ZA" sz="1400" b="1" dirty="0"/>
              <a:t> in </a:t>
            </a:r>
            <a:r>
              <a:rPr lang="en-ZA" sz="1400" b="1" dirty="0" err="1"/>
              <a:t>percorsi</a:t>
            </a:r>
            <a:r>
              <a:rPr lang="en-ZA" sz="1400" b="1" dirty="0"/>
              <a:t>  di </a:t>
            </a:r>
            <a:r>
              <a:rPr lang="en-ZA" sz="1400" b="1" dirty="0" err="1"/>
              <a:t>approfondimento</a:t>
            </a:r>
            <a:r>
              <a:rPr lang="en-ZA" sz="1400" b="1" dirty="0"/>
              <a:t> </a:t>
            </a:r>
            <a:r>
              <a:rPr lang="en-ZA" sz="1400" b="1" dirty="0" err="1"/>
              <a:t>dell’idea</a:t>
            </a:r>
            <a:r>
              <a:rPr lang="en-ZA" sz="1400" b="1" dirty="0"/>
              <a:t> o in </a:t>
            </a:r>
            <a:r>
              <a:rPr lang="en-ZA" sz="1400" b="1" dirty="0" err="1"/>
              <a:t>percorsi</a:t>
            </a:r>
            <a:r>
              <a:rPr lang="en-ZA" sz="1400" b="1" dirty="0"/>
              <a:t> di stage.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47C8091A-A4D3-4A98-92C1-D93F86DBC6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607" r="29725"/>
          <a:stretch/>
        </p:blipFill>
        <p:spPr>
          <a:xfrm rot="6957965">
            <a:off x="5138157" y="1742083"/>
            <a:ext cx="1710867" cy="1907157"/>
          </a:xfrm>
          <a:prstGeom prst="rect">
            <a:avLst/>
          </a:prstGeom>
        </p:spPr>
      </p:pic>
      <p:pic>
        <p:nvPicPr>
          <p:cNvPr id="14" name="Picture 13" descr="A picture containing balloon, light&#10;&#10;Description automatically generated">
            <a:extLst>
              <a:ext uri="{FF2B5EF4-FFF2-40B4-BE49-F238E27FC236}">
                <a16:creationId xmlns:a16="http://schemas.microsoft.com/office/drawing/2014/main" id="{BA442E91-4CC2-48BE-A2C7-B6A7CB65FC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4173" t="39162" r="33121" b="10599"/>
          <a:stretch/>
        </p:blipFill>
        <p:spPr>
          <a:xfrm rot="1120069">
            <a:off x="4990479" y="3483478"/>
            <a:ext cx="950558" cy="1460129"/>
          </a:xfrm>
          <a:prstGeom prst="rect">
            <a:avLst/>
          </a:prstGeom>
        </p:spPr>
      </p:pic>
      <p:pic>
        <p:nvPicPr>
          <p:cNvPr id="19" name="Picture 18" descr="A close up of a sign&#10;&#10;Description automatically generated">
            <a:extLst>
              <a:ext uri="{FF2B5EF4-FFF2-40B4-BE49-F238E27FC236}">
                <a16:creationId xmlns:a16="http://schemas.microsoft.com/office/drawing/2014/main" id="{BA968ACA-A350-425F-88D8-A833DD4B92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2023" y="585432"/>
            <a:ext cx="1829177" cy="142675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59A744F6-CE85-42BA-9AF5-E38027B0AD2F}"/>
              </a:ext>
            </a:extLst>
          </p:cNvPr>
          <p:cNvSpPr/>
          <p:nvPr/>
        </p:nvSpPr>
        <p:spPr>
          <a:xfrm>
            <a:off x="5894242" y="3871332"/>
            <a:ext cx="15386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sz="1400" b="1" dirty="0">
                <a:solidFill>
                  <a:srgbClr val="C00000"/>
                </a:solidFill>
                <a:latin typeface="+mn-lt"/>
                <a:ea typeface="Calibri"/>
                <a:cs typeface="Calibri"/>
                <a:sym typeface="Calibri"/>
              </a:rPr>
              <a:t>Idea scouting (w/Challenge)</a:t>
            </a:r>
            <a:endParaRPr lang="it-IT" sz="1050" b="1" dirty="0">
              <a:solidFill>
                <a:srgbClr val="C00000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DE155E5-956B-4D08-906E-460E3E5EA938}"/>
              </a:ext>
            </a:extLst>
          </p:cNvPr>
          <p:cNvSpPr/>
          <p:nvPr/>
        </p:nvSpPr>
        <p:spPr>
          <a:xfrm>
            <a:off x="6697777" y="2328700"/>
            <a:ext cx="200642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b="1" dirty="0">
                <a:solidFill>
                  <a:srgbClr val="C00000"/>
                </a:solidFill>
                <a:latin typeface="+mn-lt"/>
                <a:ea typeface="Calibri"/>
                <a:cs typeface="Calibri"/>
                <a:sym typeface="Calibri"/>
              </a:rPr>
              <a:t>Condivisione delle soluzioni con le imprese aderenti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C09547-54AF-4EE0-A425-67C37C80AF5C}"/>
              </a:ext>
            </a:extLst>
          </p:cNvPr>
          <p:cNvSpPr/>
          <p:nvPr/>
        </p:nvSpPr>
        <p:spPr>
          <a:xfrm>
            <a:off x="7038718" y="760762"/>
            <a:ext cx="213680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it-IT" b="1" dirty="0">
                <a:solidFill>
                  <a:srgbClr val="C00000"/>
                </a:solidFill>
                <a:latin typeface="+mn-lt"/>
                <a:ea typeface="Calibri"/>
                <a:cs typeface="Calibri"/>
                <a:sym typeface="Calibri"/>
              </a:rPr>
              <a:t>Selezione dei progetti e sviluppo (</a:t>
            </a:r>
            <a:r>
              <a:rPr lang="it-IT" b="1" i="1" dirty="0">
                <a:solidFill>
                  <a:srgbClr val="C00000"/>
                </a:solidFill>
                <a:latin typeface="+mn-lt"/>
                <a:ea typeface="Calibri"/>
                <a:cs typeface="Calibri"/>
                <a:sym typeface="Calibri"/>
              </a:rPr>
              <a:t>con coinvolgimento dei proponenti</a:t>
            </a:r>
            <a:r>
              <a:rPr lang="it-IT" b="1" dirty="0">
                <a:solidFill>
                  <a:srgbClr val="C00000"/>
                </a:solidFill>
                <a:latin typeface="+mn-lt"/>
                <a:ea typeface="Calibri"/>
                <a:cs typeface="Calibri"/>
                <a:sym typeface="Calibri"/>
              </a:rPr>
              <a:t>)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DE33728-09D6-44E3-864B-46B96E13BF31}"/>
              </a:ext>
            </a:extLst>
          </p:cNvPr>
          <p:cNvCxnSpPr>
            <a:cxnSpLocks/>
          </p:cNvCxnSpPr>
          <p:nvPr/>
        </p:nvCxnSpPr>
        <p:spPr>
          <a:xfrm rot="-60000" flipV="1">
            <a:off x="4384059" y="914862"/>
            <a:ext cx="882296" cy="3869376"/>
          </a:xfrm>
          <a:prstGeom prst="straightConnector1">
            <a:avLst/>
          </a:prstGeom>
          <a:ln>
            <a:solidFill>
              <a:srgbClr val="3257ED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BF691A2-33E7-42B0-ABDF-5E92ADF1E2DA}"/>
              </a:ext>
            </a:extLst>
          </p:cNvPr>
          <p:cNvSpPr txBox="1">
            <a:spLocks/>
          </p:cNvSpPr>
          <p:nvPr/>
        </p:nvSpPr>
        <p:spPr>
          <a:xfrm>
            <a:off x="4818504" y="3977315"/>
            <a:ext cx="263169" cy="3077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ZA" sz="2000" b="1" dirty="0">
                <a:solidFill>
                  <a:srgbClr val="C00000"/>
                </a:solidFill>
                <a:latin typeface="Calibri (Body)"/>
              </a:rPr>
              <a:t>1°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E7AB8434-8D51-4E1C-A5B1-C9401FAB3A49}"/>
              </a:ext>
            </a:extLst>
          </p:cNvPr>
          <p:cNvSpPr txBox="1">
            <a:spLocks/>
          </p:cNvSpPr>
          <p:nvPr/>
        </p:nvSpPr>
        <p:spPr>
          <a:xfrm>
            <a:off x="5151119" y="2541772"/>
            <a:ext cx="263169" cy="3077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ZA" sz="2000" b="1" dirty="0">
                <a:solidFill>
                  <a:srgbClr val="C00000"/>
                </a:solidFill>
                <a:latin typeface="Calibri (Body)"/>
              </a:rPr>
              <a:t>2°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77D235DB-8283-488C-AF76-D8A52404D482}"/>
              </a:ext>
            </a:extLst>
          </p:cNvPr>
          <p:cNvSpPr txBox="1">
            <a:spLocks/>
          </p:cNvSpPr>
          <p:nvPr/>
        </p:nvSpPr>
        <p:spPr>
          <a:xfrm>
            <a:off x="5458723" y="1083926"/>
            <a:ext cx="263169" cy="30777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2667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29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096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76325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ZA" sz="2000" b="1" dirty="0">
                <a:solidFill>
                  <a:srgbClr val="C00000"/>
                </a:solidFill>
                <a:latin typeface="Calibri (Body)"/>
              </a:rPr>
              <a:t>3°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4731D56-D18E-42D2-A8F9-EDFBD9EC74CA}"/>
              </a:ext>
            </a:extLst>
          </p:cNvPr>
          <p:cNvSpPr/>
          <p:nvPr/>
        </p:nvSpPr>
        <p:spPr>
          <a:xfrm>
            <a:off x="5401133" y="240168"/>
            <a:ext cx="153863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it-IT" sz="1600" b="1" i="1" dirty="0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STEP</a:t>
            </a:r>
            <a:endParaRPr lang="it-IT" sz="1100" b="1" i="1" dirty="0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D4ECD27E-EEE5-4000-A81D-98927F2760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79" y="4335981"/>
            <a:ext cx="1067537" cy="941390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id="{AE07CA89-1292-452C-8BCD-422F813B929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330" y="4722005"/>
            <a:ext cx="1265128" cy="343319"/>
          </a:xfrm>
          <a:prstGeom prst="rect">
            <a:avLst/>
          </a:prstGeom>
        </p:spPr>
      </p:pic>
      <p:grpSp>
        <p:nvGrpSpPr>
          <p:cNvPr id="26" name="Gruppo 25">
            <a:extLst>
              <a:ext uri="{FF2B5EF4-FFF2-40B4-BE49-F238E27FC236}">
                <a16:creationId xmlns:a16="http://schemas.microsoft.com/office/drawing/2014/main" id="{AE488738-B78A-4703-A159-A32952DCE835}"/>
              </a:ext>
            </a:extLst>
          </p:cNvPr>
          <p:cNvGrpSpPr/>
          <p:nvPr/>
        </p:nvGrpSpPr>
        <p:grpSpPr>
          <a:xfrm rot="4938183">
            <a:off x="8507765" y="-711230"/>
            <a:ext cx="1813529" cy="1665602"/>
            <a:chOff x="-273543" y="-110856"/>
            <a:chExt cx="2418038" cy="2220802"/>
          </a:xfrm>
        </p:grpSpPr>
        <p:sp>
          <p:nvSpPr>
            <p:cNvPr id="30" name="Triangolo isoscele 29">
              <a:extLst>
                <a:ext uri="{FF2B5EF4-FFF2-40B4-BE49-F238E27FC236}">
                  <a16:creationId xmlns:a16="http://schemas.microsoft.com/office/drawing/2014/main" id="{1E5967BD-4581-4498-8E07-0E706678E5E7}"/>
                </a:ext>
              </a:extLst>
            </p:cNvPr>
            <p:cNvSpPr/>
            <p:nvPr/>
          </p:nvSpPr>
          <p:spPr>
            <a:xfrm rot="8411045">
              <a:off x="-273543" y="-110856"/>
              <a:ext cx="2105891" cy="1960883"/>
            </a:xfrm>
            <a:prstGeom prst="triangle">
              <a:avLst>
                <a:gd name="adj" fmla="val 47869"/>
              </a:avLst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  <p:sp>
          <p:nvSpPr>
            <p:cNvPr id="31" name="Triangolo isoscele 30">
              <a:extLst>
                <a:ext uri="{FF2B5EF4-FFF2-40B4-BE49-F238E27FC236}">
                  <a16:creationId xmlns:a16="http://schemas.microsoft.com/office/drawing/2014/main" id="{0B861966-2939-48C0-BBA5-0940E48D75A3}"/>
                </a:ext>
              </a:extLst>
            </p:cNvPr>
            <p:cNvSpPr/>
            <p:nvPr/>
          </p:nvSpPr>
          <p:spPr>
            <a:xfrm rot="8411045">
              <a:off x="38604" y="149063"/>
              <a:ext cx="2105891" cy="1960883"/>
            </a:xfrm>
            <a:prstGeom prst="triangle">
              <a:avLst>
                <a:gd name="adj" fmla="val 4786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</p:grpSp>
    </p:spTree>
    <p:extLst>
      <p:ext uri="{BB962C8B-B14F-4D97-AF65-F5344CB8AC3E}">
        <p14:creationId xmlns:p14="http://schemas.microsoft.com/office/powerpoint/2010/main" val="583218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4">
            <a:extLst>
              <a:ext uri="{FF2B5EF4-FFF2-40B4-BE49-F238E27FC236}">
                <a16:creationId xmlns:a16="http://schemas.microsoft.com/office/drawing/2014/main" id="{2DFB0A30-6B13-4D3E-9C59-0D05E7BD296A}"/>
              </a:ext>
            </a:extLst>
          </p:cNvPr>
          <p:cNvSpPr/>
          <p:nvPr/>
        </p:nvSpPr>
        <p:spPr>
          <a:xfrm>
            <a:off x="350975" y="706559"/>
            <a:ext cx="291600" cy="432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927A4"/>
              </a:solidFill>
            </a:endParaRP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396573A3-4DA9-4373-8329-61222238EF1B}"/>
              </a:ext>
            </a:extLst>
          </p:cNvPr>
          <p:cNvSpPr txBox="1"/>
          <p:nvPr/>
        </p:nvSpPr>
        <p:spPr>
          <a:xfrm>
            <a:off x="139161" y="307469"/>
            <a:ext cx="4572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SCOPRI LA CHALLENGE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EDE1A5-E7DF-478C-9722-D4F648DC88C1}"/>
              </a:ext>
            </a:extLst>
          </p:cNvPr>
          <p:cNvSpPr txBox="1"/>
          <p:nvPr/>
        </p:nvSpPr>
        <p:spPr>
          <a:xfrm>
            <a:off x="1099121" y="1423711"/>
            <a:ext cx="73527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>
              <a:solidFill>
                <a:srgbClr val="0E2CAA"/>
              </a:solidFill>
            </a:endParaRPr>
          </a:p>
          <a:p>
            <a:pPr algn="ctr"/>
            <a:endParaRPr lang="it-IT" b="1" dirty="0">
              <a:solidFill>
                <a:srgbClr val="0E2CAA"/>
              </a:solidFill>
            </a:endParaRPr>
          </a:p>
          <a:p>
            <a:pPr algn="just"/>
            <a:endParaRPr lang="it-IT" sz="1800" b="1" dirty="0">
              <a:solidFill>
                <a:srgbClr val="0E2CAA"/>
              </a:solidFill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9A3C844D-D55D-41D1-82DC-B82F53DF0219}"/>
              </a:ext>
            </a:extLst>
          </p:cNvPr>
          <p:cNvSpPr/>
          <p:nvPr/>
        </p:nvSpPr>
        <p:spPr>
          <a:xfrm>
            <a:off x="546409" y="1332042"/>
            <a:ext cx="8051181" cy="32213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200"/>
              </a:spcAft>
              <a:buAutoNum type="arabicPeriod"/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 PARTECIPAZIONE AVVERRA’ ATTRAVERSO LA PIATTAFORMA VGEN</a:t>
            </a:r>
          </a:p>
          <a:p>
            <a:pPr>
              <a:spcAft>
                <a:spcPts val="1200"/>
              </a:spcAft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https://www.vgen.it/challenge/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ts val="2040"/>
              </a:lnSpc>
              <a:spcAft>
                <a:spcPts val="800"/>
              </a:spcAft>
            </a:pPr>
            <a:endParaRPr lang="it-IT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LA </a:t>
            </a:r>
            <a:r>
              <a:rPr lang="it-IT" sz="24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CHALLENGE</a:t>
            </a:r>
            <a:r>
              <a:rPr lang="it-IT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#RELOAD</a:t>
            </a:r>
            <a:r>
              <a:rPr lang="it-IT" sz="24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UMBRIA </a:t>
            </a: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SARA’ ATTIVA</a:t>
            </a:r>
          </a:p>
          <a:p>
            <a:pPr algn="ctr">
              <a:spcAft>
                <a:spcPts val="1200"/>
              </a:spcAft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DAL 18 MARZO 2021 E RIMARRA’ APERTA PER DUE MESI</a:t>
            </a:r>
          </a:p>
          <a:p>
            <a:pPr algn="ctr">
              <a:spcAft>
                <a:spcPts val="1200"/>
              </a:spcAft>
            </a:pPr>
            <a:endParaRPr lang="it-IT" sz="1600" b="1" dirty="0">
              <a:solidFill>
                <a:srgbClr val="C00000"/>
              </a:solidFill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it-IT" sz="1600" b="1" dirty="0">
                <a:solidFill>
                  <a:srgbClr val="C00000"/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18 MARZO 2021 ore 10,00</a:t>
            </a:r>
          </a:p>
          <a:p>
            <a:pPr algn="ctr">
              <a:spcAft>
                <a:spcPts val="1200"/>
              </a:spcAft>
            </a:pPr>
            <a:r>
              <a:rPr lang="it-IT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WEBINAR DI PRESENTAZIONE DELLA CHALLENGE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BA1C6ADA-A812-4E3D-9842-1D0DC89138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330" y="4722005"/>
            <a:ext cx="1265128" cy="343319"/>
          </a:xfrm>
          <a:prstGeom prst="rect">
            <a:avLst/>
          </a:prstGeom>
        </p:spPr>
      </p:pic>
      <p:pic>
        <p:nvPicPr>
          <p:cNvPr id="10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4964D540-C66E-4338-822C-DB23CA7E13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79" y="4335981"/>
            <a:ext cx="1067537" cy="941390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DCF0F868-2AA6-461A-B0E3-0DCD2FD58164}"/>
              </a:ext>
            </a:extLst>
          </p:cNvPr>
          <p:cNvGrpSpPr/>
          <p:nvPr/>
        </p:nvGrpSpPr>
        <p:grpSpPr>
          <a:xfrm rot="4938183">
            <a:off x="7541283" y="-126242"/>
            <a:ext cx="1813529" cy="1665602"/>
            <a:chOff x="-273543" y="-110856"/>
            <a:chExt cx="2418038" cy="2220802"/>
          </a:xfrm>
        </p:grpSpPr>
        <p:sp>
          <p:nvSpPr>
            <p:cNvPr id="12" name="Triangolo isoscele 11">
              <a:extLst>
                <a:ext uri="{FF2B5EF4-FFF2-40B4-BE49-F238E27FC236}">
                  <a16:creationId xmlns:a16="http://schemas.microsoft.com/office/drawing/2014/main" id="{DCE2957F-BB7B-4DC8-B0F7-57AB9F1EF328}"/>
                </a:ext>
              </a:extLst>
            </p:cNvPr>
            <p:cNvSpPr/>
            <p:nvPr/>
          </p:nvSpPr>
          <p:spPr>
            <a:xfrm rot="8411045">
              <a:off x="-273543" y="-110856"/>
              <a:ext cx="2105891" cy="1960883"/>
            </a:xfrm>
            <a:prstGeom prst="triangle">
              <a:avLst>
                <a:gd name="adj" fmla="val 47869"/>
              </a:avLst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  <p:sp>
          <p:nvSpPr>
            <p:cNvPr id="14" name="Triangolo isoscele 13">
              <a:extLst>
                <a:ext uri="{FF2B5EF4-FFF2-40B4-BE49-F238E27FC236}">
                  <a16:creationId xmlns:a16="http://schemas.microsoft.com/office/drawing/2014/main" id="{AC70A26F-08EE-4965-9A5A-ACBD0D852AE6}"/>
                </a:ext>
              </a:extLst>
            </p:cNvPr>
            <p:cNvSpPr/>
            <p:nvPr/>
          </p:nvSpPr>
          <p:spPr>
            <a:xfrm rot="8411045">
              <a:off x="38604" y="149063"/>
              <a:ext cx="2105891" cy="1960883"/>
            </a:xfrm>
            <a:prstGeom prst="triangle">
              <a:avLst>
                <a:gd name="adj" fmla="val 4786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</p:grpSp>
    </p:spTree>
    <p:extLst>
      <p:ext uri="{BB962C8B-B14F-4D97-AF65-F5344CB8AC3E}">
        <p14:creationId xmlns:p14="http://schemas.microsoft.com/office/powerpoint/2010/main" val="1828599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4">
            <a:extLst>
              <a:ext uri="{FF2B5EF4-FFF2-40B4-BE49-F238E27FC236}">
                <a16:creationId xmlns:a16="http://schemas.microsoft.com/office/drawing/2014/main" id="{2DFB0A30-6B13-4D3E-9C59-0D05E7BD296A}"/>
              </a:ext>
            </a:extLst>
          </p:cNvPr>
          <p:cNvSpPr/>
          <p:nvPr/>
        </p:nvSpPr>
        <p:spPr>
          <a:xfrm>
            <a:off x="350975" y="706559"/>
            <a:ext cx="291600" cy="43200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rgbClr val="0927A4"/>
              </a:solidFill>
            </a:endParaRPr>
          </a:p>
        </p:txBody>
      </p:sp>
      <p:sp>
        <p:nvSpPr>
          <p:cNvPr id="27" name="TextBox 3">
            <a:extLst>
              <a:ext uri="{FF2B5EF4-FFF2-40B4-BE49-F238E27FC236}">
                <a16:creationId xmlns:a16="http://schemas.microsoft.com/office/drawing/2014/main" id="{396573A3-4DA9-4373-8329-61222238EF1B}"/>
              </a:ext>
            </a:extLst>
          </p:cNvPr>
          <p:cNvSpPr txBox="1"/>
          <p:nvPr/>
        </p:nvSpPr>
        <p:spPr>
          <a:xfrm>
            <a:off x="242400" y="183600"/>
            <a:ext cx="22589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PARTECIPA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EDE1A5-E7DF-478C-9722-D4F648DC88C1}"/>
              </a:ext>
            </a:extLst>
          </p:cNvPr>
          <p:cNvSpPr txBox="1"/>
          <p:nvPr/>
        </p:nvSpPr>
        <p:spPr>
          <a:xfrm>
            <a:off x="1099121" y="1423711"/>
            <a:ext cx="7352729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it-IT" b="1" dirty="0">
              <a:solidFill>
                <a:srgbClr val="0E2CAA"/>
              </a:solidFill>
            </a:endParaRPr>
          </a:p>
          <a:p>
            <a:pPr algn="ctr"/>
            <a:endParaRPr lang="it-IT" b="1" dirty="0">
              <a:solidFill>
                <a:srgbClr val="0E2CAA"/>
              </a:solidFill>
            </a:endParaRPr>
          </a:p>
          <a:p>
            <a:pPr algn="just"/>
            <a:endParaRPr lang="it-IT" sz="1800" b="1" dirty="0">
              <a:solidFill>
                <a:srgbClr val="0E2CAA"/>
              </a:solidFill>
            </a:endParaRPr>
          </a:p>
        </p:txBody>
      </p:sp>
      <p:sp>
        <p:nvSpPr>
          <p:cNvPr id="16" name="Rectangle 1">
            <a:extLst>
              <a:ext uri="{FF2B5EF4-FFF2-40B4-BE49-F238E27FC236}">
                <a16:creationId xmlns:a16="http://schemas.microsoft.com/office/drawing/2014/main" id="{9A3C844D-D55D-41D1-82DC-B82F53DF0219}"/>
              </a:ext>
            </a:extLst>
          </p:cNvPr>
          <p:cNvSpPr/>
          <p:nvPr/>
        </p:nvSpPr>
        <p:spPr>
          <a:xfrm>
            <a:off x="546409" y="777749"/>
            <a:ext cx="8051181" cy="39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4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2. PARTECIPA </a:t>
            </a:r>
          </a:p>
          <a:p>
            <a:pPr>
              <a:lnSpc>
                <a:spcPts val="2040"/>
              </a:lnSpc>
              <a:spcAft>
                <a:spcPts val="800"/>
              </a:spcAft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–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iscriviti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alla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 challenge ed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invia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 la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tua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 idea o </a:t>
            </a:r>
            <a:r>
              <a:rPr lang="en-US" sz="20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soluzione</a:t>
            </a: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Times New Roman" panose="02020603050405020304" pitchFamily="18" charset="0"/>
              </a:rPr>
              <a:t>-</a:t>
            </a:r>
          </a:p>
          <a:p>
            <a:pPr algn="just">
              <a:lnSpc>
                <a:spcPts val="2040"/>
              </a:lnSpc>
              <a:spcAft>
                <a:spcPts val="800"/>
              </a:spcAft>
            </a:pPr>
            <a:r>
              <a:rPr lang="it-IT" dirty="0">
                <a:latin typeface="+mn-lt"/>
                <a:cs typeface="Calibri" panose="020F0502020204030204" pitchFamily="34" charset="0"/>
              </a:rPr>
              <a:t>Per partecipare è necessario inviare una presentazione di </a:t>
            </a:r>
            <a:r>
              <a:rPr lang="it-IT" sz="1600" b="1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massimo 25 slide in formato pdf</a:t>
            </a:r>
            <a:r>
              <a:rPr lang="it-IT" dirty="0">
                <a:solidFill>
                  <a:srgbClr val="C00000"/>
                </a:solidFill>
                <a:latin typeface="+mn-lt"/>
                <a:cs typeface="Calibri" panose="020F0502020204030204" pitchFamily="34" charset="0"/>
              </a:rPr>
              <a:t> </a:t>
            </a:r>
            <a:r>
              <a:rPr lang="it-IT" dirty="0">
                <a:latin typeface="+mn-lt"/>
                <a:cs typeface="Calibri" panose="020F0502020204030204" pitchFamily="34" charset="0"/>
              </a:rPr>
              <a:t>proponendo l’implementazione tecnologica riferita alle sfide oggetto della challenge: </a:t>
            </a:r>
          </a:p>
          <a:p>
            <a:pPr algn="just">
              <a:lnSpc>
                <a:spcPts val="2040"/>
              </a:lnSpc>
              <a:spcAft>
                <a:spcPts val="800"/>
              </a:spcAft>
            </a:pPr>
            <a:r>
              <a:rPr lang="it-IT" dirty="0">
                <a:latin typeface="+mn-lt"/>
                <a:cs typeface="Calibri" panose="020F0502020204030204" pitchFamily="34" charset="0"/>
              </a:rPr>
              <a:t> Specificare il nome/acronimo del progetto proposto;</a:t>
            </a:r>
          </a:p>
          <a:p>
            <a:pPr marL="342900" lvl="0" indent="-342900" algn="just">
              <a:lnSpc>
                <a:spcPts val="2040"/>
              </a:lnSpc>
              <a:buFont typeface="Symbol" panose="05050102010706020507" pitchFamily="18" charset="2"/>
              <a:buChar char=""/>
            </a:pPr>
            <a:r>
              <a:rPr lang="it-IT" dirty="0">
                <a:latin typeface="+mn-lt"/>
                <a:cs typeface="Calibri" panose="020F0502020204030204" pitchFamily="34" charset="0"/>
              </a:rPr>
              <a:t>3 slide della presentazione dovranno essere utilizzate per introdurre brevemente il proponente/startup che presenta il progetto. </a:t>
            </a:r>
          </a:p>
          <a:p>
            <a:pPr marL="342900" lvl="0" indent="-342900" algn="just">
              <a:lnSpc>
                <a:spcPts val="204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it-IT" dirty="0">
                <a:latin typeface="+mn-lt"/>
                <a:cs typeface="Calibri" panose="020F0502020204030204" pitchFamily="34" charset="0"/>
              </a:rPr>
              <a:t>Le restanti slide dovranno essere utilizzate prevalentemente per evidenziare la tecnologia e le possibili implementazioni b2b. La soluzione di Open Innovation dovrà essere indirizzata verso un solo specifico settore, ma, qualora la tecnologia possa essere adattata anche a settori diversi oggetto della challenge, indicare quali.  </a:t>
            </a:r>
          </a:p>
          <a:p>
            <a:pPr algn="just">
              <a:lnSpc>
                <a:spcPts val="2040"/>
              </a:lnSpc>
              <a:spcAft>
                <a:spcPts val="800"/>
              </a:spcAft>
            </a:pPr>
            <a:r>
              <a:rPr lang="it-IT" dirty="0">
                <a:latin typeface="+mn-lt"/>
                <a:cs typeface="Calibri" panose="020F0502020204030204" pitchFamily="34" charset="0"/>
              </a:rPr>
              <a:t> Dopo aver cliccato su </a:t>
            </a:r>
            <a:r>
              <a:rPr lang="it-IT" i="1" dirty="0">
                <a:latin typeface="+mn-lt"/>
                <a:cs typeface="Calibri" panose="020F0502020204030204" pitchFamily="34" charset="0"/>
              </a:rPr>
              <a:t>“Partecipa alla Challenge”</a:t>
            </a:r>
            <a:r>
              <a:rPr lang="it-IT" dirty="0">
                <a:latin typeface="+mn-lt"/>
                <a:cs typeface="Calibri" panose="020F0502020204030204" pitchFamily="34" charset="0"/>
              </a:rPr>
              <a:t> potrai caricare la tua soluzione tramite l’apposito </a:t>
            </a:r>
            <a:r>
              <a:rPr lang="it-IT" dirty="0" err="1">
                <a:latin typeface="+mn-lt"/>
                <a:cs typeface="Calibri" panose="020F0502020204030204" pitchFamily="34" charset="0"/>
              </a:rPr>
              <a:t>form</a:t>
            </a:r>
            <a:r>
              <a:rPr lang="it-IT" dirty="0">
                <a:latin typeface="+mn-lt"/>
                <a:cs typeface="Calibri" panose="020F0502020204030204" pitchFamily="34" charset="0"/>
              </a:rPr>
              <a:t>.</a:t>
            </a:r>
            <a:endParaRPr lang="en-US" dirty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F279F49B-5C86-439D-8CAF-19F5445ABB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30" y="4722005"/>
            <a:ext cx="1265128" cy="343319"/>
          </a:xfrm>
          <a:prstGeom prst="rect">
            <a:avLst/>
          </a:prstGeom>
        </p:spPr>
      </p:pic>
      <p:pic>
        <p:nvPicPr>
          <p:cNvPr id="10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6B2B3A1B-075C-4A13-B855-DB7A0A2ED2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7779" y="4335981"/>
            <a:ext cx="1067537" cy="941390"/>
          </a:xfrm>
          <a:prstGeom prst="rect">
            <a:avLst/>
          </a:prstGeom>
        </p:spPr>
      </p:pic>
      <p:grpSp>
        <p:nvGrpSpPr>
          <p:cNvPr id="11" name="Gruppo 10">
            <a:extLst>
              <a:ext uri="{FF2B5EF4-FFF2-40B4-BE49-F238E27FC236}">
                <a16:creationId xmlns:a16="http://schemas.microsoft.com/office/drawing/2014/main" id="{86441A49-0BEC-4116-9414-D7A8D6DD581D}"/>
              </a:ext>
            </a:extLst>
          </p:cNvPr>
          <p:cNvGrpSpPr/>
          <p:nvPr/>
        </p:nvGrpSpPr>
        <p:grpSpPr>
          <a:xfrm rot="4938183">
            <a:off x="7541283" y="-126242"/>
            <a:ext cx="1813529" cy="1665602"/>
            <a:chOff x="-273543" y="-110856"/>
            <a:chExt cx="2418038" cy="2220802"/>
          </a:xfrm>
        </p:grpSpPr>
        <p:sp>
          <p:nvSpPr>
            <p:cNvPr id="12" name="Triangolo isoscele 11">
              <a:extLst>
                <a:ext uri="{FF2B5EF4-FFF2-40B4-BE49-F238E27FC236}">
                  <a16:creationId xmlns:a16="http://schemas.microsoft.com/office/drawing/2014/main" id="{ED5DF303-05F5-4BB1-BC8D-81CB5A618579}"/>
                </a:ext>
              </a:extLst>
            </p:cNvPr>
            <p:cNvSpPr/>
            <p:nvPr/>
          </p:nvSpPr>
          <p:spPr>
            <a:xfrm rot="8411045">
              <a:off x="-273543" y="-110856"/>
              <a:ext cx="2105891" cy="1960883"/>
            </a:xfrm>
            <a:prstGeom prst="triangle">
              <a:avLst>
                <a:gd name="adj" fmla="val 47869"/>
              </a:avLst>
            </a:prstGeom>
            <a:gradFill flip="none" rotWithShape="1">
              <a:gsLst>
                <a:gs pos="0">
                  <a:srgbClr val="C00000">
                    <a:tint val="66000"/>
                    <a:satMod val="160000"/>
                  </a:srgbClr>
                </a:gs>
                <a:gs pos="50000">
                  <a:srgbClr val="C00000">
                    <a:tint val="44500"/>
                    <a:satMod val="160000"/>
                  </a:srgbClr>
                </a:gs>
                <a:gs pos="100000">
                  <a:srgbClr val="C00000">
                    <a:tint val="23500"/>
                    <a:satMod val="160000"/>
                  </a:srgb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  <p:sp>
          <p:nvSpPr>
            <p:cNvPr id="14" name="Triangolo isoscele 13">
              <a:extLst>
                <a:ext uri="{FF2B5EF4-FFF2-40B4-BE49-F238E27FC236}">
                  <a16:creationId xmlns:a16="http://schemas.microsoft.com/office/drawing/2014/main" id="{857DB9B1-40FD-4E59-84D0-AC05872BEBE7}"/>
                </a:ext>
              </a:extLst>
            </p:cNvPr>
            <p:cNvSpPr/>
            <p:nvPr/>
          </p:nvSpPr>
          <p:spPr>
            <a:xfrm rot="8411045">
              <a:off x="38604" y="149063"/>
              <a:ext cx="2105891" cy="1960883"/>
            </a:xfrm>
            <a:prstGeom prst="triangle">
              <a:avLst>
                <a:gd name="adj" fmla="val 47869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 sz="1050"/>
            </a:p>
          </p:txBody>
        </p:sp>
      </p:grpSp>
    </p:spTree>
    <p:extLst>
      <p:ext uri="{BB962C8B-B14F-4D97-AF65-F5344CB8AC3E}">
        <p14:creationId xmlns:p14="http://schemas.microsoft.com/office/powerpoint/2010/main" val="1924135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1369</TotalTime>
  <Words>1432</Words>
  <Application>Microsoft Office PowerPoint</Application>
  <PresentationFormat>Presentazione su schermo (16:9)</PresentationFormat>
  <Paragraphs>193</Paragraphs>
  <Slides>20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26" baseType="lpstr">
      <vt:lpstr>Arial</vt:lpstr>
      <vt:lpstr>Calibri</vt:lpstr>
      <vt:lpstr>Calibri (Body)</vt:lpstr>
      <vt:lpstr>Symbol</vt:lpstr>
      <vt:lpstr>Wingdings</vt:lpstr>
      <vt:lpstr>Office Theme</vt:lpstr>
      <vt:lpstr>Challenge#Reload Umbria  con il coordinamento di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Challenge#Reload Umbria  con il coordinamento di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Riccardo Madrigali</dc:creator>
  <cp:lastModifiedBy>Stefania Ridolfi</cp:lastModifiedBy>
  <cp:revision>292</cp:revision>
  <cp:lastPrinted>2021-02-15T17:34:30Z</cp:lastPrinted>
  <dcterms:created xsi:type="dcterms:W3CDTF">2019-07-31T10:26:06Z</dcterms:created>
  <dcterms:modified xsi:type="dcterms:W3CDTF">2021-03-15T11:28:13Z</dcterms:modified>
</cp:coreProperties>
</file>