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9" r:id="rId2"/>
    <p:sldId id="258" r:id="rId3"/>
    <p:sldId id="264" r:id="rId4"/>
    <p:sldId id="265" r:id="rId5"/>
    <p:sldId id="282" r:id="rId6"/>
    <p:sldId id="268" r:id="rId7"/>
    <p:sldId id="271" r:id="rId8"/>
    <p:sldId id="281" r:id="rId9"/>
    <p:sldId id="259" r:id="rId10"/>
    <p:sldId id="263" r:id="rId11"/>
    <p:sldId id="260" r:id="rId12"/>
    <p:sldId id="273" r:id="rId13"/>
    <p:sldId id="276" r:id="rId14"/>
    <p:sldId id="274" r:id="rId15"/>
    <p:sldId id="275" r:id="rId16"/>
    <p:sldId id="261" r:id="rId17"/>
    <p:sldId id="277" r:id="rId18"/>
    <p:sldId id="278" r:id="rId19"/>
    <p:sldId id="286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59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F53"/>
    <a:srgbClr val="EAFCD4"/>
    <a:srgbClr val="D1FCC7"/>
    <a:srgbClr val="FBF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635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197"/>
  </p:normalViewPr>
  <p:slideViewPr>
    <p:cSldViewPr snapToGrid="0" snapToObjects="1">
      <p:cViewPr varScale="1">
        <p:scale>
          <a:sx n="48" d="100"/>
          <a:sy n="48" d="100"/>
        </p:scale>
        <p:origin x="1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-2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59751" latinLnBrk="0">
      <a:defRPr sz="2000">
        <a:latin typeface="+mj-lt"/>
        <a:ea typeface="+mj-ea"/>
        <a:cs typeface="+mj-cs"/>
        <a:sym typeface="Calibri"/>
      </a:defRPr>
    </a:lvl1pPr>
    <a:lvl2pPr indent="228600" defTabSz="1659751" latinLnBrk="0">
      <a:defRPr sz="2000">
        <a:latin typeface="+mj-lt"/>
        <a:ea typeface="+mj-ea"/>
        <a:cs typeface="+mj-cs"/>
        <a:sym typeface="Calibri"/>
      </a:defRPr>
    </a:lvl2pPr>
    <a:lvl3pPr indent="457200" defTabSz="1659751" latinLnBrk="0">
      <a:defRPr sz="2000">
        <a:latin typeface="+mj-lt"/>
        <a:ea typeface="+mj-ea"/>
        <a:cs typeface="+mj-cs"/>
        <a:sym typeface="Calibri"/>
      </a:defRPr>
    </a:lvl3pPr>
    <a:lvl4pPr indent="685800" defTabSz="1659751" latinLnBrk="0">
      <a:defRPr sz="2000">
        <a:latin typeface="+mj-lt"/>
        <a:ea typeface="+mj-ea"/>
        <a:cs typeface="+mj-cs"/>
        <a:sym typeface="Calibri"/>
      </a:defRPr>
    </a:lvl4pPr>
    <a:lvl5pPr indent="914400" defTabSz="1659751" latinLnBrk="0">
      <a:defRPr sz="2000">
        <a:latin typeface="+mj-lt"/>
        <a:ea typeface="+mj-ea"/>
        <a:cs typeface="+mj-cs"/>
        <a:sym typeface="Calibri"/>
      </a:defRPr>
    </a:lvl5pPr>
    <a:lvl6pPr indent="1143000" defTabSz="1659751" latinLnBrk="0">
      <a:defRPr sz="2000">
        <a:latin typeface="+mj-lt"/>
        <a:ea typeface="+mj-ea"/>
        <a:cs typeface="+mj-cs"/>
        <a:sym typeface="Calibri"/>
      </a:defRPr>
    </a:lvl6pPr>
    <a:lvl7pPr indent="1371600" defTabSz="1659751" latinLnBrk="0">
      <a:defRPr sz="2000">
        <a:latin typeface="+mj-lt"/>
        <a:ea typeface="+mj-ea"/>
        <a:cs typeface="+mj-cs"/>
        <a:sym typeface="Calibri"/>
      </a:defRPr>
    </a:lvl7pPr>
    <a:lvl8pPr indent="1600200" defTabSz="1659751" latinLnBrk="0">
      <a:defRPr sz="2000">
        <a:latin typeface="+mj-lt"/>
        <a:ea typeface="+mj-ea"/>
        <a:cs typeface="+mj-cs"/>
        <a:sym typeface="Calibri"/>
      </a:defRPr>
    </a:lvl8pPr>
    <a:lvl9pPr indent="1828800" defTabSz="1659751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95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8220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8949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30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2000" dirty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809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8669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368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2000" dirty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905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5908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2932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718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277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007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69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4970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29386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226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825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903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hed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" descr="Immagine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556991" y="1703667"/>
            <a:ext cx="23270004" cy="1140179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olo Testo"/>
          <p:cNvSpPr txBox="1">
            <a:spLocks noGrp="1"/>
          </p:cNvSpPr>
          <p:nvPr>
            <p:ph type="title"/>
          </p:nvPr>
        </p:nvSpPr>
        <p:spPr>
          <a:xfrm>
            <a:off x="1070447" y="592935"/>
            <a:ext cx="13402929" cy="234525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2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69895" y="5420832"/>
            <a:ext cx="19322122" cy="7088318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2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3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501784" y="12766598"/>
            <a:ext cx="424657" cy="4056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heda testo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mmagine"/>
          <p:cNvSpPr>
            <a:spLocks noGrp="1"/>
          </p:cNvSpPr>
          <p:nvPr>
            <p:ph type="pic" sz="half" idx="21"/>
          </p:nvPr>
        </p:nvSpPr>
        <p:spPr>
          <a:xfrm>
            <a:off x="-16904" y="0"/>
            <a:ext cx="9144001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xfrm>
            <a:off x="9872822" y="592935"/>
            <a:ext cx="8103786" cy="3501302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734897" y="5420831"/>
            <a:ext cx="13415087" cy="7088319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40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4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501784" y="12766598"/>
            <a:ext cx="424657" cy="4056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heda tes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tangolo"/>
          <p:cNvSpPr/>
          <p:nvPr/>
        </p:nvSpPr>
        <p:spPr>
          <a:xfrm>
            <a:off x="-36372" y="-3071"/>
            <a:ext cx="24456744" cy="420163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50" name="Titolo Testo"/>
          <p:cNvSpPr txBox="1">
            <a:spLocks noGrp="1"/>
          </p:cNvSpPr>
          <p:nvPr>
            <p:ph type="title"/>
          </p:nvPr>
        </p:nvSpPr>
        <p:spPr>
          <a:xfrm>
            <a:off x="1070447" y="592935"/>
            <a:ext cx="13402929" cy="2345251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51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69895" y="5420831"/>
            <a:ext cx="19322122" cy="7088319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5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501784" y="12766598"/>
            <a:ext cx="424657" cy="4056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hed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o"/>
          <p:cNvGrpSpPr/>
          <p:nvPr/>
        </p:nvGrpSpPr>
        <p:grpSpPr>
          <a:xfrm>
            <a:off x="424634" y="4839076"/>
            <a:ext cx="23534732" cy="7771133"/>
            <a:chOff x="0" y="0"/>
            <a:chExt cx="23534730" cy="7771132"/>
          </a:xfrm>
        </p:grpSpPr>
        <p:sp>
          <p:nvSpPr>
            <p:cNvPr id="60" name="Cerchio"/>
            <p:cNvSpPr/>
            <p:nvPr/>
          </p:nvSpPr>
          <p:spPr>
            <a:xfrm>
              <a:off x="0" y="0"/>
              <a:ext cx="7771133" cy="7771133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>
              <a:noFill/>
              <a:miter lim="400000"/>
            </a:ln>
            <a:effectLst>
              <a:outerShdw blurRad="635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82987" tIns="82987" rIns="82987" bIns="82987" numCol="1" anchor="ctr">
              <a:noAutofit/>
            </a:bodyPr>
            <a:lstStyle/>
            <a:p>
              <a:endParaRPr/>
            </a:p>
          </p:txBody>
        </p:sp>
        <p:sp>
          <p:nvSpPr>
            <p:cNvPr id="61" name="Cerchio"/>
            <p:cNvSpPr/>
            <p:nvPr/>
          </p:nvSpPr>
          <p:spPr>
            <a:xfrm>
              <a:off x="7881798" y="0"/>
              <a:ext cx="7771134" cy="7771133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>
              <a:noFill/>
              <a:miter lim="400000"/>
            </a:ln>
            <a:effectLst>
              <a:outerShdw blurRad="635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82987" tIns="82987" rIns="82987" bIns="82987" numCol="1" anchor="ctr">
              <a:noAutofit/>
            </a:bodyPr>
            <a:lstStyle/>
            <a:p>
              <a:endParaRPr/>
            </a:p>
          </p:txBody>
        </p:sp>
        <p:sp>
          <p:nvSpPr>
            <p:cNvPr id="62" name="Cerchio"/>
            <p:cNvSpPr/>
            <p:nvPr/>
          </p:nvSpPr>
          <p:spPr>
            <a:xfrm>
              <a:off x="15763598" y="0"/>
              <a:ext cx="7771133" cy="7771133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>
              <a:noFill/>
              <a:miter lim="400000"/>
            </a:ln>
            <a:effectLst>
              <a:outerShdw blurRad="635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82987" tIns="82987" rIns="82987" bIns="8298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4" name="Titolo Testo"/>
          <p:cNvSpPr txBox="1">
            <a:spLocks noGrp="1"/>
          </p:cNvSpPr>
          <p:nvPr>
            <p:ph type="title"/>
          </p:nvPr>
        </p:nvSpPr>
        <p:spPr>
          <a:xfrm>
            <a:off x="1070447" y="592935"/>
            <a:ext cx="13402929" cy="234525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pic>
        <p:nvPicPr>
          <p:cNvPr id="6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501784" y="12766598"/>
            <a:ext cx="424657" cy="4056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heda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olo Testo"/>
          <p:cNvSpPr txBox="1">
            <a:spLocks noGrp="1"/>
          </p:cNvSpPr>
          <p:nvPr>
            <p:ph type="title"/>
          </p:nvPr>
        </p:nvSpPr>
        <p:spPr>
          <a:xfrm>
            <a:off x="1070447" y="592935"/>
            <a:ext cx="13402929" cy="234525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pic>
        <p:nvPicPr>
          <p:cNvPr id="7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77" name="Rettangolo"/>
          <p:cNvSpPr/>
          <p:nvPr/>
        </p:nvSpPr>
        <p:spPr>
          <a:xfrm>
            <a:off x="1190440" y="4352111"/>
            <a:ext cx="7338783" cy="4469456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78" name="Rettangolo"/>
          <p:cNvSpPr/>
          <p:nvPr/>
        </p:nvSpPr>
        <p:spPr>
          <a:xfrm>
            <a:off x="8527244" y="4352111"/>
            <a:ext cx="7338784" cy="44694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79" name="Rettangolo"/>
          <p:cNvSpPr/>
          <p:nvPr/>
        </p:nvSpPr>
        <p:spPr>
          <a:xfrm>
            <a:off x="15854779" y="4352111"/>
            <a:ext cx="7338783" cy="4469456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80" name="Rettangolo"/>
          <p:cNvSpPr/>
          <p:nvPr/>
        </p:nvSpPr>
        <p:spPr>
          <a:xfrm>
            <a:off x="8527244" y="8822719"/>
            <a:ext cx="7338784" cy="4444055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501784" y="12766598"/>
            <a:ext cx="424657" cy="4056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3" name="Rettangolo">
            <a:extLst>
              <a:ext uri="{FF2B5EF4-FFF2-40B4-BE49-F238E27FC236}">
                <a16:creationId xmlns:a16="http://schemas.microsoft.com/office/drawing/2014/main" id="{44AF6D2B-28FC-1241-BB9A-1B65CF11C057}"/>
              </a:ext>
            </a:extLst>
          </p:cNvPr>
          <p:cNvSpPr/>
          <p:nvPr userDrawn="1"/>
        </p:nvSpPr>
        <p:spPr>
          <a:xfrm>
            <a:off x="1189742" y="8812599"/>
            <a:ext cx="7338784" cy="44694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4" name="Rettangolo">
            <a:extLst>
              <a:ext uri="{FF2B5EF4-FFF2-40B4-BE49-F238E27FC236}">
                <a16:creationId xmlns:a16="http://schemas.microsoft.com/office/drawing/2014/main" id="{4C3ED6D2-98F2-134A-B70A-2729D632800D}"/>
              </a:ext>
            </a:extLst>
          </p:cNvPr>
          <p:cNvSpPr/>
          <p:nvPr userDrawn="1"/>
        </p:nvSpPr>
        <p:spPr>
          <a:xfrm>
            <a:off x="15850671" y="8812599"/>
            <a:ext cx="7338784" cy="44694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eda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olo Testo"/>
          <p:cNvSpPr txBox="1">
            <a:spLocks noGrp="1"/>
          </p:cNvSpPr>
          <p:nvPr>
            <p:ph type="title"/>
          </p:nvPr>
        </p:nvSpPr>
        <p:spPr>
          <a:xfrm>
            <a:off x="1070447" y="592935"/>
            <a:ext cx="13402929" cy="234525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pic>
        <p:nvPicPr>
          <p:cNvPr id="7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77" name="Rettangolo"/>
          <p:cNvSpPr/>
          <p:nvPr/>
        </p:nvSpPr>
        <p:spPr>
          <a:xfrm>
            <a:off x="1190440" y="4352111"/>
            <a:ext cx="7338783" cy="4469456"/>
          </a:xfrm>
          <a:prstGeom prst="rect">
            <a:avLst/>
          </a:prstGeom>
          <a:gradFill flip="none" rotWithShape="1">
            <a:gsLst>
              <a:gs pos="0">
                <a:srgbClr val="475F53">
                  <a:shade val="30000"/>
                  <a:satMod val="115000"/>
                </a:srgbClr>
              </a:gs>
              <a:gs pos="50000">
                <a:srgbClr val="475F53">
                  <a:shade val="67500"/>
                  <a:satMod val="115000"/>
                </a:srgbClr>
              </a:gs>
              <a:gs pos="100000">
                <a:srgbClr val="475F5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accent3">
                <a:lumMod val="20000"/>
                <a:lumOff val="80000"/>
              </a:schemeClr>
            </a:solidFill>
            <a:miter lim="400000"/>
          </a:ln>
        </p:spPr>
        <p:txBody>
          <a:bodyPr lIns="82987" tIns="82987" rIns="82987" bIns="82987" anchor="ctr"/>
          <a:lstStyle/>
          <a:p>
            <a:endParaRPr dirty="0"/>
          </a:p>
        </p:txBody>
      </p:sp>
      <p:sp>
        <p:nvSpPr>
          <p:cNvPr id="78" name="Rettangolo"/>
          <p:cNvSpPr/>
          <p:nvPr/>
        </p:nvSpPr>
        <p:spPr>
          <a:xfrm>
            <a:off x="8527244" y="4352111"/>
            <a:ext cx="7338784" cy="44694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79" name="Rettangolo"/>
          <p:cNvSpPr/>
          <p:nvPr/>
        </p:nvSpPr>
        <p:spPr>
          <a:xfrm>
            <a:off x="15854779" y="4352111"/>
            <a:ext cx="7338783" cy="4469456"/>
          </a:xfrm>
          <a:prstGeom prst="rect">
            <a:avLst/>
          </a:prstGeom>
          <a:gradFill flip="none" rotWithShape="1">
            <a:gsLst>
              <a:gs pos="0">
                <a:srgbClr val="475F53">
                  <a:shade val="30000"/>
                  <a:satMod val="115000"/>
                </a:srgbClr>
              </a:gs>
              <a:gs pos="50000">
                <a:srgbClr val="475F53">
                  <a:shade val="67500"/>
                  <a:satMod val="115000"/>
                </a:srgbClr>
              </a:gs>
              <a:gs pos="100000">
                <a:srgbClr val="475F5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80" name="Rettangolo"/>
          <p:cNvSpPr/>
          <p:nvPr/>
        </p:nvSpPr>
        <p:spPr>
          <a:xfrm>
            <a:off x="8527244" y="8822719"/>
            <a:ext cx="7338784" cy="4444055"/>
          </a:xfrm>
          <a:prstGeom prst="rect">
            <a:avLst/>
          </a:prstGeom>
          <a:gradFill flip="none" rotWithShape="1">
            <a:gsLst>
              <a:gs pos="0">
                <a:srgbClr val="475F53">
                  <a:shade val="30000"/>
                  <a:satMod val="115000"/>
                </a:srgbClr>
              </a:gs>
              <a:gs pos="50000">
                <a:srgbClr val="475F53">
                  <a:shade val="67500"/>
                  <a:satMod val="115000"/>
                </a:srgbClr>
              </a:gs>
              <a:gs pos="100000">
                <a:srgbClr val="475F5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501784" y="12766598"/>
            <a:ext cx="424657" cy="4056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3" name="Rettangolo">
            <a:extLst>
              <a:ext uri="{FF2B5EF4-FFF2-40B4-BE49-F238E27FC236}">
                <a16:creationId xmlns:a16="http://schemas.microsoft.com/office/drawing/2014/main" id="{44AF6D2B-28FC-1241-BB9A-1B65CF11C057}"/>
              </a:ext>
            </a:extLst>
          </p:cNvPr>
          <p:cNvSpPr/>
          <p:nvPr userDrawn="1"/>
        </p:nvSpPr>
        <p:spPr>
          <a:xfrm>
            <a:off x="1189742" y="8812599"/>
            <a:ext cx="7338784" cy="44694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4" name="Rettangolo">
            <a:extLst>
              <a:ext uri="{FF2B5EF4-FFF2-40B4-BE49-F238E27FC236}">
                <a16:creationId xmlns:a16="http://schemas.microsoft.com/office/drawing/2014/main" id="{4C3ED6D2-98F2-134A-B70A-2729D632800D}"/>
              </a:ext>
            </a:extLst>
          </p:cNvPr>
          <p:cNvSpPr/>
          <p:nvPr userDrawn="1"/>
        </p:nvSpPr>
        <p:spPr>
          <a:xfrm>
            <a:off x="15850671" y="8812599"/>
            <a:ext cx="7338784" cy="44694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70113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eda fotograf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Testo">
            <a:extLst>
              <a:ext uri="{FF2B5EF4-FFF2-40B4-BE49-F238E27FC236}">
                <a16:creationId xmlns:a16="http://schemas.microsoft.com/office/drawing/2014/main" id="{D98A7F42-CBCD-244F-B47C-E0D786E26F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447" y="592935"/>
            <a:ext cx="13402929" cy="234525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E0B095E7-67BD-E442-BC05-B62DC3483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inea">
            <a:extLst>
              <a:ext uri="{FF2B5EF4-FFF2-40B4-BE49-F238E27FC236}">
                <a16:creationId xmlns:a16="http://schemas.microsoft.com/office/drawing/2014/main" id="{AF0C1B9C-DC62-4944-BF63-198A84E0BB27}"/>
              </a:ext>
            </a:extLst>
          </p:cNvPr>
          <p:cNvSpPr/>
          <p:nvPr userDrawn="1"/>
        </p:nvSpPr>
        <p:spPr>
          <a:xfrm>
            <a:off x="1172244" y="2216893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825085" y="681835"/>
            <a:ext cx="13402929" cy="116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Titolo Testo</a:t>
            </a:r>
          </a:p>
        </p:txBody>
      </p:sp>
      <p:pic>
        <p:nvPicPr>
          <p:cNvPr id="3" name="Immagine" descr="Immagi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2289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" descr="Immagine"/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3030436" y="2369035"/>
            <a:ext cx="18323128" cy="897793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299824" y="2783186"/>
            <a:ext cx="12824849" cy="1051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501784" y="12766597"/>
            <a:ext cx="424657" cy="40560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5" r:id="rId7"/>
  </p:sldLayoutIdLst>
  <p:transition spd="med"/>
  <p:txStyles>
    <p:titleStyle>
      <a:lvl1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0" marR="0" indent="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1659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53535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59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magine" descr="Immagine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030436" y="2369035"/>
            <a:ext cx="18323128" cy="8977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object 6"/>
          <p:cNvSpPr txBox="1">
            <a:spLocks noGrp="1"/>
          </p:cNvSpPr>
          <p:nvPr>
            <p:ph type="title"/>
          </p:nvPr>
        </p:nvSpPr>
        <p:spPr>
          <a:xfrm>
            <a:off x="825085" y="681835"/>
            <a:ext cx="13402929" cy="1166736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r>
              <a:rPr lang="it-IT" dirty="0">
                <a:solidFill>
                  <a:schemeClr val="bg1"/>
                </a:solidFill>
              </a:rPr>
              <a:t>Assemblea dei soci, 26 marzo 2021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0" name="Prova inserimento testo"/>
          <p:cNvSpPr txBox="1">
            <a:spLocks noGrp="1"/>
          </p:cNvSpPr>
          <p:nvPr>
            <p:ph type="body" idx="4294967295"/>
          </p:nvPr>
        </p:nvSpPr>
        <p:spPr>
          <a:xfrm>
            <a:off x="6299824" y="2783186"/>
            <a:ext cx="12824849" cy="10515601"/>
          </a:xfrm>
          <a:prstGeom prst="rect">
            <a:avLst/>
          </a:prstGeom>
        </p:spPr>
        <p:txBody>
          <a:bodyPr/>
          <a:lstStyle/>
          <a:p>
            <a:pPr marL="742950" indent="-742950">
              <a:buAutoNum type="arabicPeriod"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  <a:endParaRPr dirty="0"/>
          </a:p>
        </p:txBody>
      </p:sp>
      <p:pic>
        <p:nvPicPr>
          <p:cNvPr id="10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2289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25B3121-701B-4B7A-BB3E-BC201B1AA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089C98-147F-4210-A523-2F080681F578}"/>
              </a:ext>
            </a:extLst>
          </p:cNvPr>
          <p:cNvSpPr txBox="1"/>
          <p:nvPr/>
        </p:nvSpPr>
        <p:spPr>
          <a:xfrm>
            <a:off x="1136861" y="483586"/>
            <a:ext cx="15828663" cy="1244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7000" dirty="0">
                <a:solidFill>
                  <a:schemeClr val="bg1"/>
                </a:solidFill>
                <a:latin typeface="+mn-lt"/>
              </a:rPr>
              <a:t>Presentazione</a:t>
            </a:r>
            <a:endParaRPr kumimoji="0" lang="it-IT" sz="7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D90ABD-20A9-45C1-8DF0-E979B8E66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4360" y="832460"/>
            <a:ext cx="5078408" cy="8108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57DF6B-4BEB-44D1-8A6B-413671AC1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933" y="3443685"/>
            <a:ext cx="14339146" cy="7021698"/>
          </a:xfrm>
          <a:prstGeom prst="rect">
            <a:avLst/>
          </a:prstGeom>
        </p:spPr>
      </p:pic>
      <p:sp>
        <p:nvSpPr>
          <p:cNvPr id="11" name="object 1695">
            <a:extLst>
              <a:ext uri="{FF2B5EF4-FFF2-40B4-BE49-F238E27FC236}">
                <a16:creationId xmlns:a16="http://schemas.microsoft.com/office/drawing/2014/main" id="{04761F4A-8A6B-814C-A1BB-B5F3F21E9005}"/>
              </a:ext>
            </a:extLst>
          </p:cNvPr>
          <p:cNvSpPr txBox="1">
            <a:spLocks/>
          </p:cNvSpPr>
          <p:nvPr/>
        </p:nvSpPr>
        <p:spPr>
          <a:xfrm>
            <a:off x="6866726" y="5188823"/>
            <a:ext cx="11445563" cy="288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1270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5C5E5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indent="0" algn="l" defTabSz="165975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hangingPunct="1"/>
            <a:r>
              <a:rPr lang="it-IT" sz="5400" dirty="0"/>
              <a:t>Piano Industriale 2021-2023</a:t>
            </a:r>
          </a:p>
          <a:p>
            <a:pPr hangingPunct="1"/>
            <a:endParaRPr lang="it-IT" sz="5400" dirty="0"/>
          </a:p>
          <a:p>
            <a:pPr hangingPunct="1"/>
            <a:r>
              <a:rPr lang="it-IT" sz="5400" dirty="0"/>
              <a:t>Piano Annuale 2021</a:t>
            </a:r>
          </a:p>
        </p:txBody>
      </p:sp>
    </p:spTree>
    <p:extLst>
      <p:ext uri="{BB962C8B-B14F-4D97-AF65-F5344CB8AC3E}">
        <p14:creationId xmlns:p14="http://schemas.microsoft.com/office/powerpoint/2010/main" val="304230550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I NUOVI VALORI </a:t>
            </a:r>
            <a:endParaRPr dirty="0"/>
          </a:p>
        </p:txBody>
      </p:sp>
      <p:sp>
        <p:nvSpPr>
          <p:cNvPr id="159" name="Doppio clic per modificare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it-IT" b="1" dirty="0"/>
              <a:t>L’ ASCOLTO DELLE ISTANZE DEL TERRITORIO </a:t>
            </a:r>
            <a:r>
              <a:rPr lang="it-IT" dirty="0"/>
              <a:t>rilancio della collaborazione con gli Enti Locali e gli altri attori pubblici e privati dello sviluppo locale </a:t>
            </a:r>
          </a:p>
          <a:p>
            <a:pPr lvl="0"/>
            <a:endParaRPr lang="it-IT" dirty="0"/>
          </a:p>
          <a:p>
            <a:r>
              <a:rPr lang="it-IT" b="1" dirty="0"/>
              <a:t>LA CO-PROGETTAZIONE </a:t>
            </a:r>
            <a:r>
              <a:rPr lang="it-IT" dirty="0"/>
              <a:t>di </a:t>
            </a:r>
            <a:r>
              <a:rPr lang="it-IT" dirty="0" err="1"/>
              <a:t>attivita</a:t>
            </a:r>
            <a:r>
              <a:rPr lang="it-IT" dirty="0"/>
              <a:t>̀ e servizi con gli stakeholder </a:t>
            </a:r>
          </a:p>
          <a:p>
            <a:pPr lvl="0"/>
            <a:endParaRPr lang="it-IT" dirty="0"/>
          </a:p>
          <a:p>
            <a:pPr lvl="0"/>
            <a:r>
              <a:rPr lang="it-IT" b="1" dirty="0"/>
              <a:t>IL NETWORKING </a:t>
            </a:r>
            <a:r>
              <a:rPr lang="it-IT" dirty="0"/>
              <a:t>facilitazione e creazione di reti tra imprese, agenzie regionali e nazionali, Università e centri di ricerca, istituzioni</a:t>
            </a:r>
          </a:p>
          <a:p>
            <a:pPr lvl="0"/>
            <a:endParaRPr lang="it-IT" dirty="0"/>
          </a:p>
          <a:p>
            <a:endParaRPr dirty="0"/>
          </a:p>
        </p:txBody>
      </p:sp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B00891BE-6318-4351-8B00-738A70F1F1A7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 r="13922"/>
          <a:stretch/>
        </p:blipFill>
        <p:spPr>
          <a:xfrm>
            <a:off x="-16904" y="0"/>
            <a:ext cx="9144001" cy="13716000"/>
          </a:xfr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133" name="Rettangolo"/>
          <p:cNvSpPr/>
          <p:nvPr/>
        </p:nvSpPr>
        <p:spPr>
          <a:xfrm>
            <a:off x="8527244" y="4352111"/>
            <a:ext cx="7338784" cy="44694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39" name="Rettangolo"/>
          <p:cNvSpPr/>
          <p:nvPr/>
        </p:nvSpPr>
        <p:spPr>
          <a:xfrm>
            <a:off x="8527244" y="4352111"/>
            <a:ext cx="7338783" cy="446945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82987" tIns="82987" rIns="82987" bIns="82987" anchor="ctr"/>
          <a:lstStyle/>
          <a:p>
            <a:endParaRPr dirty="0"/>
          </a:p>
        </p:txBody>
      </p:sp>
      <p:sp>
        <p:nvSpPr>
          <p:cNvPr id="140" name="Rettangolo"/>
          <p:cNvSpPr/>
          <p:nvPr/>
        </p:nvSpPr>
        <p:spPr>
          <a:xfrm>
            <a:off x="1190440" y="8822719"/>
            <a:ext cx="7338783" cy="446945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41" name="Rettangolo"/>
          <p:cNvSpPr/>
          <p:nvPr/>
        </p:nvSpPr>
        <p:spPr>
          <a:xfrm>
            <a:off x="15832477" y="8800417"/>
            <a:ext cx="7338783" cy="446945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42" name="Spazio d’inserimento testo destinato a evidenziazioni brevi"/>
          <p:cNvSpPr txBox="1"/>
          <p:nvPr/>
        </p:nvSpPr>
        <p:spPr>
          <a:xfrm>
            <a:off x="1521609" y="4455222"/>
            <a:ext cx="6498028" cy="4199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2987" tIns="82987" rIns="82987" bIns="82987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sz="3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SVILUPPUMBRIA EUROPEA:</a:t>
            </a:r>
          </a:p>
          <a:p>
            <a:endParaRPr lang="it-IT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it-IT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rafforzamento della capacità  dell’Agenzia di intercettare fondi  europei diretti e sviluppare nuovi  progetti internazionali</a:t>
            </a:r>
          </a:p>
          <a:p>
            <a:endParaRPr lang="it-IT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it-IT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attivazione del progetto  “Sportello Europa” in  collaborazione con comuni, imprese  e cittadini interessati a accedere a  fondi europei diretti e indiretti.</a:t>
            </a:r>
          </a:p>
          <a:p>
            <a:endParaRPr lang="it-IT" sz="2000" dirty="0" err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3" name="Spazio d’inserimento testo destinato a evidenziazioni brevi"/>
          <p:cNvSpPr txBox="1"/>
          <p:nvPr/>
        </p:nvSpPr>
        <p:spPr>
          <a:xfrm>
            <a:off x="8866786" y="8972476"/>
            <a:ext cx="6498028" cy="2722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2987" tIns="82987" rIns="82987" bIns="82987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sz="3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SVILUPPUMBRIA DIGITALE:</a:t>
            </a:r>
          </a:p>
          <a:p>
            <a:endParaRPr lang="it-IT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it-IT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promozione della digitalizzazione,  accompagnamento delle imprese  alla transizione digitale (creazione centro di  competenze presso la sede  di Foligno)</a:t>
            </a:r>
          </a:p>
          <a:p>
            <a:endParaRPr lang="it-IT" sz="2000" dirty="0" err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4" name="Spazio d’inserimento testo destinato a evidenziazioni brevi"/>
          <p:cNvSpPr txBox="1"/>
          <p:nvPr/>
        </p:nvSpPr>
        <p:spPr>
          <a:xfrm>
            <a:off x="16208250" y="4523690"/>
            <a:ext cx="6498028" cy="3091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2987" tIns="82987" rIns="82987" bIns="82987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sz="3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SVILUPPUMBRIA SOSTENIBILE:</a:t>
            </a:r>
          </a:p>
          <a:p>
            <a:endParaRPr lang="it-IT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it-IT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orientamento alla sostenibilità ambientale e sociale, supporto alle  imprese nella transizione all’economia  circolare e alla green economy  (creazione di un centro di competenze   presso la sede di Terni)</a:t>
            </a:r>
          </a:p>
          <a:p>
            <a:endParaRPr lang="it-IT" sz="2000" dirty="0" err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4BF340A-6AB7-6145-99AC-C458A2632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717" y="10333546"/>
            <a:ext cx="2006600" cy="1447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F135A7-1261-F645-8945-43ECD29B0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3077" y="5780410"/>
            <a:ext cx="2006600" cy="1638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C8201F0-7351-B243-ACFE-457C7EABDA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03518" y="10231946"/>
            <a:ext cx="2032000" cy="1651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6E465963-9319-4F44-87DB-62FA356D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NUOVA VISION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34D62-931B-0F42-86C5-6911839A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INDIRIZZI STRATEGICI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BFF00E-9FF8-5C42-B428-65D056C8EE3E}"/>
              </a:ext>
            </a:extLst>
          </p:cNvPr>
          <p:cNvSpPr txBox="1"/>
          <p:nvPr/>
        </p:nvSpPr>
        <p:spPr>
          <a:xfrm>
            <a:off x="1427356" y="4465900"/>
            <a:ext cx="5977054" cy="29375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</a:t>
            </a:r>
            <a:b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NOVA</a:t>
            </a:r>
            <a:b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ZIONE</a:t>
            </a:r>
            <a:endParaRPr kumimoji="0" lang="it-IT" sz="6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3AD50A-06A2-AB45-B36E-5B728148B93D}"/>
              </a:ext>
            </a:extLst>
          </p:cNvPr>
          <p:cNvSpPr txBox="1"/>
          <p:nvPr/>
        </p:nvSpPr>
        <p:spPr>
          <a:xfrm>
            <a:off x="1427356" y="8876371"/>
            <a:ext cx="5977054" cy="2475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Supporto alle imprese nella gestione dei processi di ricerca e sviluppo, trasferimento </a:t>
            </a:r>
          </a:p>
          <a:p>
            <a:r>
              <a:rPr lang="it-IT" sz="3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tecnologico, incubazione  e accelerazione d’impresa</a:t>
            </a:r>
            <a:endParaRPr kumimoji="0" lang="it-IT" sz="3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E33C04-B1CE-DC41-9DD0-7CCD5267BD5C}"/>
              </a:ext>
            </a:extLst>
          </p:cNvPr>
          <p:cNvSpPr txBox="1"/>
          <p:nvPr/>
        </p:nvSpPr>
        <p:spPr>
          <a:xfrm>
            <a:off x="8653346" y="8898673"/>
            <a:ext cx="5977054" cy="3860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</a:t>
            </a:r>
            <a:b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TERNAZIO</a:t>
            </a:r>
            <a:b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NALIZ</a:t>
            </a:r>
            <a:b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ZAZIONE</a:t>
            </a:r>
            <a:endParaRPr kumimoji="0" lang="it-IT" sz="6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A4C3C2-D397-B34A-BFBB-7F72507E69F6}"/>
              </a:ext>
            </a:extLst>
          </p:cNvPr>
          <p:cNvSpPr txBox="1"/>
          <p:nvPr/>
        </p:nvSpPr>
        <p:spPr>
          <a:xfrm>
            <a:off x="8742556" y="4549698"/>
            <a:ext cx="5977054" cy="2014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Favorire l’internazionalizzazione delle imprese e la proiezione internazionale del sistema economico locale</a:t>
            </a:r>
            <a:endParaRPr kumimoji="0" lang="it-IT" sz="3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6B557E-FB8C-C342-9A66-6D4B6F65ACCF}"/>
              </a:ext>
            </a:extLst>
          </p:cNvPr>
          <p:cNvSpPr txBox="1"/>
          <p:nvPr/>
        </p:nvSpPr>
        <p:spPr>
          <a:xfrm>
            <a:off x="16035454" y="4465900"/>
            <a:ext cx="5977054" cy="29375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</a:t>
            </a:r>
            <a:b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VESTI</a:t>
            </a:r>
            <a:b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MENTI</a:t>
            </a:r>
            <a:endParaRPr kumimoji="0" lang="it-IT" sz="6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48FBD3-2C9D-C945-AACB-5D3DB122DFF5}"/>
              </a:ext>
            </a:extLst>
          </p:cNvPr>
          <p:cNvSpPr txBox="1"/>
          <p:nvPr/>
        </p:nvSpPr>
        <p:spPr>
          <a:xfrm>
            <a:off x="15968546" y="8876371"/>
            <a:ext cx="5977054" cy="29375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Azioni di marketing territoriale per attrarre capitali nazionali ed internazionali anche mediante sinergie con l’attività di valorizzazione del patrimonio immobiliare regionale </a:t>
            </a:r>
            <a:endParaRPr kumimoji="0" lang="it-IT" sz="3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1632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ttangolo"/>
          <p:cNvSpPr/>
          <p:nvPr/>
        </p:nvSpPr>
        <p:spPr>
          <a:xfrm>
            <a:off x="-36372" y="-3071"/>
            <a:ext cx="24456744" cy="4201630"/>
          </a:xfrm>
          <a:prstGeom prst="rect">
            <a:avLst/>
          </a:prstGeom>
          <a:gradFill>
            <a:gsLst>
              <a:gs pos="0">
                <a:schemeClr val="accent3">
                  <a:hueOff val="2234909"/>
                  <a:satOff val="24458"/>
                  <a:lumOff val="-31523"/>
                </a:schemeClr>
              </a:gs>
              <a:gs pos="100000">
                <a:schemeClr val="accent3">
                  <a:hueOff val="2869108"/>
                  <a:satOff val="33478"/>
                  <a:lumOff val="-2384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47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9220" indent="12700">
              <a:lnSpc>
                <a:spcPct val="77900"/>
              </a:lnSpc>
              <a:spcBef>
                <a:spcPts val="1600"/>
              </a:spcBef>
              <a:defRPr sz="5600"/>
            </a:lvl1pPr>
          </a:lstStyle>
          <a:p>
            <a:r>
              <a:rPr lang="it-IT" dirty="0"/>
              <a:t>GLI INDIRIZZI STRATEGICI (segue)</a:t>
            </a:r>
            <a:endParaRPr dirty="0"/>
          </a:p>
        </p:txBody>
      </p:sp>
      <p:sp>
        <p:nvSpPr>
          <p:cNvPr id="148" name="La zia Bettina non s’è ancora alzata, e io approfitto di questo momento per registrare qui l’avventura accadutami ieri, e che meriterebbe proprio di esser descritta dalla penna di un Salgari. Iermattina, dunque, mentre tutti dormivano, fuggii da casa com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z="4000" b="1" dirty="0"/>
              <a:t>Nel triennio l’agenzia </a:t>
            </a:r>
            <a:r>
              <a:rPr lang="it-IT" sz="4000" b="1" dirty="0" err="1"/>
              <a:t>sara</a:t>
            </a:r>
            <a:r>
              <a:rPr lang="it-IT" sz="4000" b="1" dirty="0"/>
              <a:t>̀ orientata al rilancio della </a:t>
            </a:r>
            <a:r>
              <a:rPr lang="it-IT" sz="4000" b="1" dirty="0" err="1"/>
              <a:t>competitivita</a:t>
            </a:r>
            <a:r>
              <a:rPr lang="it-IT" sz="4000" b="1" dirty="0"/>
              <a:t>̀ del sistema economico locale </a:t>
            </a:r>
            <a:r>
              <a:rPr lang="it-IT" sz="4000" dirty="0"/>
              <a:t>anche mediante </a:t>
            </a:r>
            <a:r>
              <a:rPr lang="it-IT" sz="4000" dirty="0" err="1"/>
              <a:t>attivita</a:t>
            </a:r>
            <a:r>
              <a:rPr lang="it-IT" sz="4000" dirty="0"/>
              <a:t>̀ di: </a:t>
            </a:r>
          </a:p>
          <a:p>
            <a:endParaRPr lang="it-IT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sz="4000" b="1" dirty="0"/>
              <a:t>PROMOZIONE TURISTICA E COSTRUZIONE DELL’OFFERTA TERRITORIALE, garantendo il  supporto operativo alle attività indicate dall’Assessorato al Turismo </a:t>
            </a:r>
          </a:p>
          <a:p>
            <a:pPr lvl="0"/>
            <a:endParaRPr lang="it-IT" sz="4000" b="1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it-IT" sz="4000" b="1" dirty="0"/>
              <a:t>GESTIONE E VALORIZZAZIONE DEL PATRIMONIO IMMOBILIARE   REGIONALE, implementando e co-progettando iniziative finalizzate allo sviluppo  economico locale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it-IT" sz="3200" dirty="0"/>
          </a:p>
          <a:p>
            <a:pPr lvl="0"/>
            <a:endParaRPr lang="it-IT" sz="3200" dirty="0"/>
          </a:p>
          <a:p>
            <a:pPr lvl="0"/>
            <a:endParaRPr lang="it-IT" dirty="0"/>
          </a:p>
        </p:txBody>
      </p:sp>
      <p:pic>
        <p:nvPicPr>
          <p:cNvPr id="149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90007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LE ATTIVITÀ TRASVERSALI </a:t>
            </a:r>
            <a:endParaRPr dirty="0"/>
          </a:p>
        </p:txBody>
      </p:sp>
      <p:sp>
        <p:nvSpPr>
          <p:cNvPr id="159" name="Doppio clic per modificare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Rafforzamento delle competenze dell’Agenzia afferenti alle RELAZIONI ESTERNE con un  forte investimento in COMUNICAZIONE e  NETWORKING in ambito regionale, nazionale ed internazionale.</a:t>
            </a:r>
          </a:p>
          <a:p>
            <a:endParaRPr lang="it-IT" dirty="0"/>
          </a:p>
          <a:p>
            <a:r>
              <a:rPr lang="it-IT" dirty="0"/>
              <a:t>Rilancio delle attività connesse alla cooperazione europea e internazionale, ai nuovi partenariati con paesi target in linea con le priorità regionali e alla valorizzazione della Rete degli Umbri all’Estero.  </a:t>
            </a:r>
          </a:p>
          <a:p>
            <a:endParaRPr dirty="0"/>
          </a:p>
        </p:txBody>
      </p:sp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Linea"/>
          <p:cNvSpPr/>
          <p:nvPr/>
        </p:nvSpPr>
        <p:spPr>
          <a:xfrm>
            <a:off x="9127097" y="4179509"/>
            <a:ext cx="14084660" cy="0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pic>
        <p:nvPicPr>
          <p:cNvPr id="5" name="Segnaposto 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A3D2C5F4-97E6-454D-BD93-7BDB4BECE4C8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r="27969"/>
          <a:stretch>
            <a:fillRect/>
          </a:stretch>
        </p:blipFill>
        <p:spPr>
          <a:xfrm>
            <a:off x="0" y="0"/>
            <a:ext cx="9144001" cy="13716000"/>
          </a:xfrm>
        </p:spPr>
      </p:pic>
    </p:spTree>
    <p:extLst>
      <p:ext uri="{BB962C8B-B14F-4D97-AF65-F5344CB8AC3E}">
        <p14:creationId xmlns:p14="http://schemas.microsoft.com/office/powerpoint/2010/main" val="31289484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magine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7727"/>
          <a:stretch/>
        </p:blipFill>
        <p:spPr>
          <a:xfrm>
            <a:off x="-1237" y="0"/>
            <a:ext cx="24385237" cy="13744575"/>
          </a:xfrm>
          <a:prstGeom prst="rect">
            <a:avLst/>
          </a:prstGeom>
        </p:spPr>
      </p:pic>
      <p:pic>
        <p:nvPicPr>
          <p:cNvPr id="109" name="Immagine" descr="Immagine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030436" y="2369035"/>
            <a:ext cx="18323128" cy="8977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object 6"/>
          <p:cNvSpPr txBox="1">
            <a:spLocks noGrp="1"/>
          </p:cNvSpPr>
          <p:nvPr>
            <p:ph type="title"/>
          </p:nvPr>
        </p:nvSpPr>
        <p:spPr>
          <a:xfrm>
            <a:off x="825085" y="681835"/>
            <a:ext cx="13402929" cy="1166736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pPr>
              <a:lnSpc>
                <a:spcPts val="6000"/>
              </a:lnSpc>
            </a:pPr>
            <a:r>
              <a:rPr lang="it-IT" dirty="0">
                <a:solidFill>
                  <a:schemeClr val="bg1"/>
                </a:solidFill>
              </a:rPr>
              <a:t>NUOVO MODELLO GESTIONALE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la trasformazione</a:t>
            </a:r>
            <a:br>
              <a:rPr lang="it-IT" dirty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110" name="Prova inserimento testo"/>
          <p:cNvSpPr txBox="1">
            <a:spLocks noGrp="1"/>
          </p:cNvSpPr>
          <p:nvPr>
            <p:ph type="body" idx="4294967295"/>
          </p:nvPr>
        </p:nvSpPr>
        <p:spPr>
          <a:xfrm>
            <a:off x="6299824" y="2783186"/>
            <a:ext cx="12824849" cy="10515601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/>
              <a:t>Passare dall’attuale struttura verticale e gerarchizzata, fortemente burocratizzata e lenta nelle risposte, ad un </a:t>
            </a:r>
            <a:r>
              <a:rPr lang="it-IT" sz="3600" b="1" dirty="0"/>
              <a:t>NUOVO MODELLO ORGANIZZATIVO ALTAMENTE FLESSIBILE ED EFFICIENTE</a:t>
            </a:r>
            <a:r>
              <a:rPr lang="it-IT" sz="3600" dirty="0"/>
              <a:t>, in grado di semplificare le procedure e ridurre i tempi di intervento, privilegiando la collaborazione</a:t>
            </a:r>
          </a:p>
          <a:p>
            <a:endParaRPr lang="it-IT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/>
              <a:t>Superare le criticità della precedente metodologia di lavoro, prevalentemente orientata alla gestione di avvisi in back office, </a:t>
            </a:r>
            <a:r>
              <a:rPr lang="it-IT" sz="3600" b="1" dirty="0"/>
              <a:t>VERSO UN RUOLO PROATTIVO DELL’AGENZIA SUL TERRITORIO</a:t>
            </a:r>
            <a:r>
              <a:rPr lang="it-IT" sz="3600" dirty="0"/>
              <a:t>, finalizzato allo </a:t>
            </a:r>
            <a:r>
              <a:rPr lang="it-IT" sz="3600" dirty="0" err="1"/>
              <a:t>scouting</a:t>
            </a:r>
            <a:r>
              <a:rPr lang="it-IT" sz="3600" dirty="0"/>
              <a:t> di progetti, di potenziali imprenditori e investitori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  <a:endParaRPr dirty="0"/>
          </a:p>
        </p:txBody>
      </p:sp>
      <p:pic>
        <p:nvPicPr>
          <p:cNvPr id="108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289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38500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ttangolo"/>
          <p:cNvSpPr/>
          <p:nvPr/>
        </p:nvSpPr>
        <p:spPr>
          <a:xfrm>
            <a:off x="-36372" y="-3071"/>
            <a:ext cx="24456744" cy="4201630"/>
          </a:xfrm>
          <a:prstGeom prst="rect">
            <a:avLst/>
          </a:prstGeom>
          <a:gradFill>
            <a:gsLst>
              <a:gs pos="0">
                <a:schemeClr val="accent3">
                  <a:hueOff val="2234909"/>
                  <a:satOff val="24458"/>
                  <a:lumOff val="-31523"/>
                </a:schemeClr>
              </a:gs>
              <a:gs pos="100000">
                <a:schemeClr val="accent3">
                  <a:hueOff val="2869108"/>
                  <a:satOff val="33478"/>
                  <a:lumOff val="-2384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47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9220" indent="12700">
              <a:lnSpc>
                <a:spcPct val="77900"/>
              </a:lnSpc>
              <a:spcBef>
                <a:spcPts val="1600"/>
              </a:spcBef>
              <a:defRPr sz="5600"/>
            </a:lvl1pPr>
          </a:lstStyle>
          <a:p>
            <a:r>
              <a:rPr lang="it-IT" dirty="0"/>
              <a:t>IL NUOVO MODELLO GESTIONALE </a:t>
            </a:r>
            <a:br>
              <a:rPr lang="it-IT" dirty="0"/>
            </a:br>
            <a:r>
              <a:rPr lang="it-IT" dirty="0"/>
              <a:t>innalziamo la quantità e qualità dei servizi alle imprese e al territorio con:</a:t>
            </a:r>
            <a:endParaRPr dirty="0"/>
          </a:p>
        </p:txBody>
      </p:sp>
      <p:sp>
        <p:nvSpPr>
          <p:cNvPr id="148" name="La zia Bettina non s’è ancora alzata, e io approfitto di questo momento per registrare qui l’avventura accadutami ieri, e che meriterebbe proprio di esser descritta dalla penna di un Salgari. Iermattina, dunque, mentre tutti dormivano, fuggii da casa com"/>
          <p:cNvSpPr txBox="1">
            <a:spLocks noGrp="1"/>
          </p:cNvSpPr>
          <p:nvPr>
            <p:ph type="body" idx="1"/>
          </p:nvPr>
        </p:nvSpPr>
        <p:spPr>
          <a:xfrm>
            <a:off x="1269895" y="4794565"/>
            <a:ext cx="19322122" cy="832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NUOVA ORGANIZZAZIONE </a:t>
            </a:r>
          </a:p>
          <a:p>
            <a:pPr lvl="0"/>
            <a:endParaRPr lang="it-IT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dirty="0"/>
              <a:t>Una struttura flessibile definita in funzione delle attività pianificate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dirty="0"/>
              <a:t>Un lavoro per progetti in team interdisciplinari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dirty="0"/>
              <a:t>Una maggiore responsabilizzazione di tutto il personale</a:t>
            </a:r>
          </a:p>
          <a:p>
            <a:pPr lvl="0"/>
            <a:endParaRPr lang="it-IT" dirty="0"/>
          </a:p>
          <a:p>
            <a:pPr lvl="0"/>
            <a:r>
              <a:rPr lang="it-IT" dirty="0"/>
              <a:t>INVESTIMENTI NEL CAPITALE UMANO </a:t>
            </a:r>
          </a:p>
          <a:p>
            <a:pPr lvl="0"/>
            <a:endParaRPr lang="it-IT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dirty="0"/>
              <a:t>Rafforzamento delle competenze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dirty="0"/>
              <a:t>Valorizzazione delle diverse professionalità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dirty="0"/>
              <a:t>Creazione di una cultura aziendale del cambiamento</a:t>
            </a:r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pic>
        <p:nvPicPr>
          <p:cNvPr id="149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uppo"/>
          <p:cNvGrpSpPr/>
          <p:nvPr/>
        </p:nvGrpSpPr>
        <p:grpSpPr>
          <a:xfrm>
            <a:off x="424634" y="4839076"/>
            <a:ext cx="23534732" cy="7771133"/>
            <a:chOff x="0" y="0"/>
            <a:chExt cx="23534730" cy="7771132"/>
          </a:xfrm>
        </p:grpSpPr>
        <p:sp>
          <p:nvSpPr>
            <p:cNvPr id="118" name="Cerchio"/>
            <p:cNvSpPr/>
            <p:nvPr/>
          </p:nvSpPr>
          <p:spPr>
            <a:xfrm>
              <a:off x="0" y="0"/>
              <a:ext cx="7771133" cy="777113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hueOff val="2234909"/>
                    <a:satOff val="24458"/>
                    <a:lumOff val="-31523"/>
                  </a:schemeClr>
                </a:gs>
                <a:gs pos="100000">
                  <a:schemeClr val="accent3">
                    <a:hueOff val="2869108"/>
                    <a:satOff val="33478"/>
                    <a:lumOff val="-2384"/>
                  </a:schemeClr>
                </a:gs>
              </a:gsLst>
              <a:lin ang="20358946" scaled="0"/>
            </a:gradFill>
            <a:ln w="12700" cap="flat">
              <a:noFill/>
              <a:miter lim="400000"/>
            </a:ln>
            <a:effectLst>
              <a:outerShdw blurRad="635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82987" tIns="82987" rIns="82987" bIns="82987" numCol="1" anchor="ctr">
              <a:noAutofit/>
            </a:bodyPr>
            <a:lstStyle/>
            <a:p>
              <a:endParaRPr/>
            </a:p>
          </p:txBody>
        </p:sp>
        <p:sp>
          <p:nvSpPr>
            <p:cNvPr id="119" name="Cerchio"/>
            <p:cNvSpPr/>
            <p:nvPr/>
          </p:nvSpPr>
          <p:spPr>
            <a:xfrm>
              <a:off x="7881798" y="0"/>
              <a:ext cx="7771134" cy="777113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hueOff val="2234909"/>
                    <a:satOff val="24458"/>
                    <a:lumOff val="-31523"/>
                  </a:schemeClr>
                </a:gs>
                <a:gs pos="100000">
                  <a:schemeClr val="accent3">
                    <a:hueOff val="2869108"/>
                    <a:satOff val="33478"/>
                    <a:lumOff val="-2384"/>
                  </a:schemeClr>
                </a:gs>
              </a:gsLst>
              <a:lin ang="20358946" scaled="0"/>
            </a:gradFill>
            <a:ln w="12700" cap="flat">
              <a:noFill/>
              <a:miter lim="400000"/>
            </a:ln>
            <a:effectLst>
              <a:outerShdw blurRad="635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82987" tIns="82987" rIns="82987" bIns="82987" numCol="1" anchor="ctr">
              <a:noAutofit/>
            </a:bodyPr>
            <a:lstStyle/>
            <a:p>
              <a:endParaRPr/>
            </a:p>
          </p:txBody>
        </p:sp>
        <p:sp>
          <p:nvSpPr>
            <p:cNvPr id="120" name="Cerchio"/>
            <p:cNvSpPr/>
            <p:nvPr/>
          </p:nvSpPr>
          <p:spPr>
            <a:xfrm>
              <a:off x="15763598" y="0"/>
              <a:ext cx="7771133" cy="777113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hueOff val="2234909"/>
                    <a:satOff val="24458"/>
                    <a:lumOff val="-31523"/>
                  </a:schemeClr>
                </a:gs>
                <a:gs pos="100000">
                  <a:schemeClr val="accent3">
                    <a:hueOff val="2869108"/>
                    <a:satOff val="33478"/>
                    <a:lumOff val="-2384"/>
                  </a:schemeClr>
                </a:gs>
              </a:gsLst>
              <a:lin ang="20358946" scaled="0"/>
            </a:gradFill>
            <a:ln w="12700" cap="flat">
              <a:noFill/>
              <a:miter lim="400000"/>
            </a:ln>
            <a:effectLst>
              <a:outerShdw blurRad="635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82987" tIns="82987" rIns="82987" bIns="8298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22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r>
              <a:rPr lang="it-IT" dirty="0"/>
              <a:t>PIANO DI SEMPLIFICAZIONE</a:t>
            </a:r>
            <a:br>
              <a:rPr lang="it-IT" dirty="0"/>
            </a:br>
            <a:r>
              <a:rPr lang="it-IT" dirty="0"/>
              <a:t> </a:t>
            </a:r>
            <a:endParaRPr dirty="0"/>
          </a:p>
        </p:txBody>
      </p:sp>
      <p:pic>
        <p:nvPicPr>
          <p:cNvPr id="123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125" name="Spazio d’inserimento testo destinato a evidenziazioni brevi"/>
          <p:cNvSpPr txBox="1"/>
          <p:nvPr/>
        </p:nvSpPr>
        <p:spPr>
          <a:xfrm>
            <a:off x="9194800" y="6829514"/>
            <a:ext cx="6246214" cy="418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2987" tIns="82987" rIns="82987" bIns="82987" anchor="ctr">
            <a:spAutoFit/>
          </a:bodyPr>
          <a:lstStyle>
            <a:lvl1pPr algn="ctr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dirty="0"/>
              <a:t>Digitalizzazione delle procedure interne, monitoraggio delle attività automatizzato</a:t>
            </a:r>
          </a:p>
          <a:p>
            <a:endParaRPr lang="it-IT" sz="3600" dirty="0"/>
          </a:p>
          <a:p>
            <a:endParaRPr lang="it-IT" dirty="0"/>
          </a:p>
        </p:txBody>
      </p:sp>
      <p:sp>
        <p:nvSpPr>
          <p:cNvPr id="126" name="Spazio d’inserimento testo destinato a evidenziazioni brevi"/>
          <p:cNvSpPr txBox="1"/>
          <p:nvPr/>
        </p:nvSpPr>
        <p:spPr>
          <a:xfrm>
            <a:off x="1030050" y="6360155"/>
            <a:ext cx="6498028" cy="432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2987" tIns="82987" rIns="82987" bIns="82987" anchor="ctr">
            <a:spAutoFit/>
          </a:bodyPr>
          <a:lstStyle>
            <a:lvl1pPr algn="ctr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dirty="0"/>
              <a:t>Semplificazione organizzativa,  riduzione dei tempi di risposta e aumento della trasparenza</a:t>
            </a:r>
          </a:p>
          <a:p>
            <a:endParaRPr lang="it-IT" dirty="0"/>
          </a:p>
        </p:txBody>
      </p:sp>
      <p:sp>
        <p:nvSpPr>
          <p:cNvPr id="127" name="Spazio d’inserimento testo destinato a evidenziazioni brevi"/>
          <p:cNvSpPr txBox="1"/>
          <p:nvPr/>
        </p:nvSpPr>
        <p:spPr>
          <a:xfrm>
            <a:off x="17145000" y="7452761"/>
            <a:ext cx="6208949" cy="2937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2987" tIns="82987" rIns="82987" bIns="82987" anchor="ctr">
            <a:spAutoFit/>
          </a:bodyPr>
          <a:lstStyle>
            <a:lvl1pPr algn="ctr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dirty="0"/>
              <a:t>Digitalizzazione dei servizi alle imprese e al territorio</a:t>
            </a:r>
            <a:r>
              <a:rPr lang="it-IT" sz="3200" dirty="0"/>
              <a:t>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48301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ttangolo"/>
          <p:cNvSpPr/>
          <p:nvPr/>
        </p:nvSpPr>
        <p:spPr>
          <a:xfrm>
            <a:off x="-36372" y="-3071"/>
            <a:ext cx="24456744" cy="4201630"/>
          </a:xfrm>
          <a:prstGeom prst="rect">
            <a:avLst/>
          </a:prstGeom>
          <a:gradFill>
            <a:gsLst>
              <a:gs pos="0">
                <a:schemeClr val="accent3">
                  <a:hueOff val="2234909"/>
                  <a:satOff val="24458"/>
                  <a:lumOff val="-31523"/>
                </a:schemeClr>
              </a:gs>
              <a:gs pos="100000">
                <a:schemeClr val="accent3">
                  <a:hueOff val="2869108"/>
                  <a:satOff val="33478"/>
                  <a:lumOff val="-2384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 dirty="0"/>
          </a:p>
        </p:txBody>
      </p:sp>
      <p:pic>
        <p:nvPicPr>
          <p:cNvPr id="3" name="Immagine 2" descr="Immagine che contiene testo, interni, portatile, computer&#10;&#10;Descrizione generata automaticamente">
            <a:extLst>
              <a:ext uri="{FF2B5EF4-FFF2-40B4-BE49-F238E27FC236}">
                <a16:creationId xmlns:a16="http://schemas.microsoft.com/office/drawing/2014/main" id="{808BDD1D-A100-6642-931B-5BCEA952C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0" b="28080"/>
          <a:stretch/>
        </p:blipFill>
        <p:spPr>
          <a:xfrm>
            <a:off x="-46007" y="-60960"/>
            <a:ext cx="24430007" cy="4201630"/>
          </a:xfrm>
          <a:prstGeom prst="rect">
            <a:avLst/>
          </a:prstGeom>
        </p:spPr>
      </p:pic>
      <p:sp>
        <p:nvSpPr>
          <p:cNvPr id="15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9220" indent="12700">
              <a:lnSpc>
                <a:spcPct val="77900"/>
              </a:lnSpc>
              <a:spcBef>
                <a:spcPts val="1600"/>
              </a:spcBef>
              <a:defRPr sz="5600"/>
            </a:lvl1pPr>
          </a:lstStyle>
          <a:p>
            <a:r>
              <a:rPr lang="it-IT" dirty="0"/>
              <a:t>RIDUCIAMO I COSTI </a:t>
            </a:r>
            <a:br>
              <a:rPr lang="it-IT" dirty="0"/>
            </a:br>
            <a:r>
              <a:rPr lang="it-IT" dirty="0"/>
              <a:t>AUMENTIAMO I SERVIZI</a:t>
            </a:r>
            <a:endParaRPr dirty="0"/>
          </a:p>
        </p:txBody>
      </p:sp>
      <p:sp>
        <p:nvSpPr>
          <p:cNvPr id="153" name="La zia Bettina non s’è ancora alzata, e io approfitto di questo momento per registrare qui l’avventura accadutami ieri, e che meriterebbe proprio di esser descritta dalla penna di un Salgari. Iermattina, dunque, mentre tutti dormivano, fuggii da casa com"/>
          <p:cNvSpPr txBox="1">
            <a:spLocks noGrp="1"/>
          </p:cNvSpPr>
          <p:nvPr>
            <p:ph type="body" idx="1"/>
          </p:nvPr>
        </p:nvSpPr>
        <p:spPr>
          <a:xfrm>
            <a:off x="1269895" y="4794565"/>
            <a:ext cx="19322122" cy="7714585"/>
          </a:xfrm>
          <a:prstGeom prst="rect">
            <a:avLst/>
          </a:prstGeom>
        </p:spPr>
        <p:txBody>
          <a:bodyPr/>
          <a:lstStyle/>
          <a:p>
            <a:r>
              <a:rPr lang="it-IT" b="1" dirty="0"/>
              <a:t>NUOVO MODELLO GESTIONALE</a:t>
            </a:r>
          </a:p>
          <a:p>
            <a:r>
              <a:rPr lang="it-IT" b="1" dirty="0"/>
              <a:t> </a:t>
            </a:r>
          </a:p>
          <a:p>
            <a:pPr marL="685800" indent="-685800" algn="ctr">
              <a:buFont typeface="Wingdings" pitchFamily="2" charset="2"/>
              <a:buChar char="Ø"/>
            </a:pPr>
            <a:endParaRPr lang="it-IT" b="1" dirty="0"/>
          </a:p>
          <a:p>
            <a:pPr marL="685800" indent="-685800">
              <a:buFont typeface="Wingdings" pitchFamily="2" charset="2"/>
              <a:buChar char="Ø"/>
            </a:pPr>
            <a:r>
              <a:rPr lang="it-IT" b="1" dirty="0"/>
              <a:t>massimizza l’efficienza e l’efficacia </a:t>
            </a:r>
            <a:br>
              <a:rPr lang="it-IT" b="1" dirty="0"/>
            </a:br>
            <a:r>
              <a:rPr lang="it-IT" b="1" dirty="0"/>
              <a:t>dell’operatività dell’Agenzia</a:t>
            </a:r>
            <a:br>
              <a:rPr lang="it-IT" b="1" dirty="0"/>
            </a:br>
            <a:endParaRPr lang="it-IT" b="1" dirty="0"/>
          </a:p>
          <a:p>
            <a:pPr marL="685800" indent="-685800">
              <a:buFont typeface="Wingdings" pitchFamily="2" charset="2"/>
              <a:buChar char="Ø"/>
            </a:pPr>
            <a:r>
              <a:rPr lang="it-IT" b="1" dirty="0"/>
              <a:t>persegue un bilancio in cui si mantiene </a:t>
            </a:r>
            <a:br>
              <a:rPr lang="it-IT" b="1" dirty="0"/>
            </a:br>
            <a:r>
              <a:rPr lang="it-IT" b="1" dirty="0"/>
              <a:t>l’equilibrio economico e  finanziario</a:t>
            </a:r>
            <a:br>
              <a:rPr lang="it-IT" b="1" dirty="0"/>
            </a:br>
            <a:endParaRPr lang="it-IT" b="1" dirty="0"/>
          </a:p>
          <a:p>
            <a:pPr marL="685800" indent="-685800">
              <a:buFont typeface="Wingdings" pitchFamily="2" charset="2"/>
              <a:buChar char="Ø"/>
            </a:pPr>
            <a:r>
              <a:rPr lang="it-IT" b="1" dirty="0"/>
              <a:t>aumenta quantitativamente e qualitativamente </a:t>
            </a:r>
            <a:br>
              <a:rPr lang="it-IT" b="1" dirty="0"/>
            </a:br>
            <a:r>
              <a:rPr lang="it-IT" b="1" dirty="0"/>
              <a:t>i servizi alle imprese e al territorio</a:t>
            </a:r>
          </a:p>
          <a:p>
            <a:endParaRPr dirty="0"/>
          </a:p>
        </p:txBody>
      </p:sp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BB6DA90-C2C1-814C-8C9F-2E20BE12F5D1}"/>
              </a:ext>
            </a:extLst>
          </p:cNvPr>
          <p:cNvCxnSpPr/>
          <p:nvPr/>
        </p:nvCxnSpPr>
        <p:spPr>
          <a:xfrm>
            <a:off x="1269895" y="6662057"/>
            <a:ext cx="19674219" cy="0"/>
          </a:xfrm>
          <a:prstGeom prst="line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3BB4DF0-059A-0446-B18D-8BBD2EC4D94B}"/>
              </a:ext>
            </a:extLst>
          </p:cNvPr>
          <p:cNvCxnSpPr/>
          <p:nvPr/>
        </p:nvCxnSpPr>
        <p:spPr>
          <a:xfrm>
            <a:off x="1269895" y="8730342"/>
            <a:ext cx="19674219" cy="0"/>
          </a:xfrm>
          <a:prstGeom prst="line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774940F-9C83-F040-88C2-B3032453FC3B}"/>
              </a:ext>
            </a:extLst>
          </p:cNvPr>
          <p:cNvCxnSpPr/>
          <p:nvPr/>
        </p:nvCxnSpPr>
        <p:spPr>
          <a:xfrm>
            <a:off x="1269895" y="10798627"/>
            <a:ext cx="19674219" cy="0"/>
          </a:xfrm>
          <a:prstGeom prst="line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763229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magine" descr="Immagine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030436" y="2369035"/>
            <a:ext cx="18323128" cy="8977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object 6"/>
          <p:cNvSpPr txBox="1">
            <a:spLocks noGrp="1"/>
          </p:cNvSpPr>
          <p:nvPr>
            <p:ph type="title"/>
          </p:nvPr>
        </p:nvSpPr>
        <p:spPr>
          <a:xfrm>
            <a:off x="825085" y="681835"/>
            <a:ext cx="13402929" cy="1166736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pPr>
              <a:lnSpc>
                <a:spcPts val="6000"/>
              </a:lnSpc>
            </a:pPr>
            <a:r>
              <a:rPr lang="it-IT" dirty="0">
                <a:solidFill>
                  <a:schemeClr val="bg1"/>
                </a:solidFill>
              </a:rPr>
              <a:t>LE ATTIVITÀ</a:t>
            </a:r>
            <a:br>
              <a:rPr lang="it-IT" dirty="0">
                <a:solidFill>
                  <a:schemeClr val="bg1"/>
                </a:solidFill>
              </a:rPr>
            </a:br>
            <a:br>
              <a:rPr lang="it-IT" dirty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110" name="Prova inserimento testo"/>
          <p:cNvSpPr txBox="1">
            <a:spLocks noGrp="1"/>
          </p:cNvSpPr>
          <p:nvPr>
            <p:ph type="body" idx="4294967295"/>
          </p:nvPr>
        </p:nvSpPr>
        <p:spPr>
          <a:xfrm>
            <a:off x="6299824" y="2783186"/>
            <a:ext cx="12824849" cy="10515601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  <a:p>
            <a:pPr marL="12700" marR="1783714">
              <a:spcBef>
                <a:spcPts val="800"/>
              </a:spcBef>
            </a:pPr>
            <a:r>
              <a:rPr lang="it-IT" sz="5400" spc="-5" dirty="0">
                <a:solidFill>
                  <a:srgbClr val="5C5E5F"/>
                </a:solidFill>
                <a:latin typeface="Helvetica" pitchFamily="2" charset="0"/>
                <a:cs typeface="Helvetica Neue"/>
              </a:rPr>
              <a:t>Perseguiamo il rilancio della competitività regionale con un programma operativo pluriennale  e multidimensionale declinato in azioni che toccano tutti i settori e le dimensioni del sistema produttivo locale.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  <a:endParaRPr dirty="0"/>
          </a:p>
        </p:txBody>
      </p:sp>
      <p:pic>
        <p:nvPicPr>
          <p:cNvPr id="10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2289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 descr="Architetti che lavorano a un progetto">
            <a:extLst>
              <a:ext uri="{FF2B5EF4-FFF2-40B4-BE49-F238E27FC236}">
                <a16:creationId xmlns:a16="http://schemas.microsoft.com/office/drawing/2014/main" id="{7BD3FEB5-01C5-45E9-B818-7AB9ED4F6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DC9E0FB-D212-46A4-85E5-3C6D57B79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4360" y="702543"/>
            <a:ext cx="5078408" cy="8108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C627259-9EE6-42EA-A0A4-C2DA8E6F4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318" y="2523355"/>
            <a:ext cx="18326164" cy="897409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079E463-3C9E-47C6-AC4C-12C808F4CE8F}"/>
              </a:ext>
            </a:extLst>
          </p:cNvPr>
          <p:cNvSpPr txBox="1"/>
          <p:nvPr/>
        </p:nvSpPr>
        <p:spPr>
          <a:xfrm>
            <a:off x="6096000" y="3903345"/>
            <a:ext cx="12192000" cy="5078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2700" marR="1783714" lvl="0" indent="0" algn="l" defTabSz="1659751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0" cap="none" spc="-5" normalizeH="0" baseline="0" noProof="0" dirty="0">
                <a:ln>
                  <a:noFill/>
                </a:ln>
                <a:solidFill>
                  <a:srgbClr val="5C5E5F"/>
                </a:solidFill>
                <a:effectLst/>
                <a:uLnTx/>
                <a:uFillTx/>
                <a:latin typeface="Helvetica" pitchFamily="2" charset="0"/>
                <a:cs typeface="Helvetica Neue"/>
                <a:sym typeface="Helvetica Neue"/>
              </a:rPr>
              <a:t>Perseguiamo il rilancio della competitività regionale con un programma operativo pluriennale declinato in azioni che toccano tutti i settori e le dimensioni del sistema produttivo locale.</a:t>
            </a:r>
          </a:p>
        </p:txBody>
      </p:sp>
    </p:spTree>
    <p:extLst>
      <p:ext uri="{BB962C8B-B14F-4D97-AF65-F5344CB8AC3E}">
        <p14:creationId xmlns:p14="http://schemas.microsoft.com/office/powerpoint/2010/main" val="154544843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magine" descr="Immagine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56991" y="1703667"/>
            <a:ext cx="23270004" cy="1140179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z="5600"/>
            </a:pPr>
            <a:r>
              <a:rPr lang="it-IT" sz="5600" dirty="0"/>
              <a:t>PREMESSA: IL CONTESTO </a:t>
            </a:r>
            <a:br>
              <a:rPr lang="it-IT" sz="5600" dirty="0"/>
            </a:br>
            <a:r>
              <a:rPr lang="it-IT" sz="5600" dirty="0"/>
              <a:t>criticità e soluzioni</a:t>
            </a:r>
            <a:endParaRPr dirty="0"/>
          </a:p>
        </p:txBody>
      </p:sp>
      <p:sp>
        <p:nvSpPr>
          <p:cNvPr id="114" name="Doppio clic per modificare"/>
          <p:cNvSpPr txBox="1">
            <a:spLocks noGrp="1"/>
          </p:cNvSpPr>
          <p:nvPr>
            <p:ph type="body" idx="1"/>
          </p:nvPr>
        </p:nvSpPr>
        <p:spPr>
          <a:xfrm>
            <a:off x="1269895" y="4373701"/>
            <a:ext cx="19322122" cy="8135449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Complessità esterne - pandemia </a:t>
            </a:r>
          </a:p>
          <a:p>
            <a:r>
              <a:rPr lang="it-IT" dirty="0"/>
              <a:t>Complessità interne </a:t>
            </a:r>
          </a:p>
          <a:p>
            <a:endParaRPr lang="it-IT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b="1" dirty="0"/>
              <a:t>la relazione semestrale inviata il 30 settembre 2020 vedeva un </a:t>
            </a:r>
            <a:r>
              <a:rPr lang="it-IT" sz="3200" b="1" dirty="0" err="1"/>
              <a:t>forecast</a:t>
            </a:r>
            <a:r>
              <a:rPr lang="it-IT" sz="3200" b="1" dirty="0"/>
              <a:t> di chiusura negativa di 850 mila euro che sono stati recuperati </a:t>
            </a:r>
            <a:r>
              <a:rPr lang="it-IT" sz="3200" dirty="0"/>
              <a:t>nei tre mesi successivi </a:t>
            </a:r>
            <a:r>
              <a:rPr lang="it-IT" sz="3200" b="1" dirty="0"/>
              <a:t>dalla nuova </a:t>
            </a:r>
            <a:r>
              <a:rPr lang="it-IT" sz="3200" b="1" dirty="0" err="1"/>
              <a:t>governance</a:t>
            </a:r>
            <a:r>
              <a:rPr lang="it-IT" sz="3200" b="1" dirty="0"/>
              <a:t> </a:t>
            </a:r>
            <a:r>
              <a:rPr lang="it-IT" sz="3200" dirty="0"/>
              <a:t>attraverso la finalizzazione di convenzioni e nuove commesse</a:t>
            </a:r>
          </a:p>
          <a:p>
            <a:pPr lvl="0"/>
            <a:endParaRPr lang="it-IT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dirty="0"/>
              <a:t>la necessità di gestire nel contempo </a:t>
            </a:r>
            <a:r>
              <a:rPr lang="it-IT" sz="3200" b="1" dirty="0"/>
              <a:t>le sopraggiunte dimissioni del Direttore Generale</a:t>
            </a:r>
            <a:endParaRPr lang="it-IT" sz="3200" dirty="0"/>
          </a:p>
          <a:p>
            <a:pPr lvl="0"/>
            <a:endParaRPr lang="it-IT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b="1" dirty="0"/>
              <a:t>la sopravvenienza passiva dovuta alla contestazione di spese relative agli anni 2018 e 2019 da parte degli uffici regionali del Servizio Turismo</a:t>
            </a:r>
            <a:r>
              <a:rPr lang="it-IT" sz="3200" dirty="0"/>
              <a:t>. Il lavoro svolto ha consentito di fare emergere elementi fondati che fanno ritenere possibile il manifestarsi di una importante contrazione. </a:t>
            </a:r>
          </a:p>
          <a:p>
            <a:pPr lvl="0"/>
            <a:endParaRPr lang="it-IT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b="1" dirty="0"/>
              <a:t>la riduzione dell'importo previsto per il fondo programma 2020 di 280.00 euro. </a:t>
            </a:r>
            <a:r>
              <a:rPr lang="it-IT" sz="3200" dirty="0"/>
              <a:t>Il lavoro svolto ha consentito di recuperare ottimizzando le risorse</a:t>
            </a:r>
            <a:endParaRPr lang="it-IT" sz="3200" b="1" dirty="0"/>
          </a:p>
          <a:p>
            <a:endParaRPr dirty="0"/>
          </a:p>
        </p:txBody>
      </p:sp>
      <p:pic>
        <p:nvPicPr>
          <p:cNvPr id="115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Linea"/>
          <p:cNvSpPr/>
          <p:nvPr/>
        </p:nvSpPr>
        <p:spPr>
          <a:xfrm>
            <a:off x="1070448" y="4179509"/>
            <a:ext cx="22141310" cy="0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27F636-35DD-4F47-A818-CF9AFBD6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47" y="592935"/>
            <a:ext cx="14050607" cy="2345251"/>
          </a:xfrm>
        </p:spPr>
        <p:txBody>
          <a:bodyPr/>
          <a:lstStyle/>
          <a:p>
            <a:r>
              <a:rPr lang="it-IT" dirty="0"/>
              <a:t>PREMESSA: LA ROADMAP PER LA STESURA DEL PIANO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003A57-0B4B-E449-A08D-B146429F5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253" y="4633876"/>
            <a:ext cx="19285731" cy="7762979"/>
          </a:xfrm>
        </p:spPr>
        <p:txBody>
          <a:bodyPr/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sz="3200" dirty="0"/>
              <a:t>Analisi delle </a:t>
            </a:r>
            <a:r>
              <a:rPr lang="it-IT" sz="3200" b="1" dirty="0"/>
              <a:t>competenze riconosciute alla </a:t>
            </a:r>
            <a:r>
              <a:rPr lang="it-IT" sz="3200" b="1" dirty="0" err="1"/>
              <a:t>Societa</a:t>
            </a:r>
            <a:r>
              <a:rPr lang="it-IT" sz="3200" b="1" dirty="0"/>
              <a:t>̀ dalla Legge</a:t>
            </a:r>
            <a:r>
              <a:rPr lang="it-IT" sz="3200" dirty="0"/>
              <a:t> Regionale n.1 del 2009 e </a:t>
            </a:r>
            <a:r>
              <a:rPr lang="it-IT" sz="3200" b="1" dirty="0"/>
              <a:t>recepite nello Statuto </a:t>
            </a:r>
            <a:r>
              <a:rPr lang="it-IT" sz="3200" dirty="0"/>
              <a:t>di Sviluppumbria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it-IT" sz="32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sz="3200" dirty="0"/>
              <a:t>Recepimento delle </a:t>
            </a:r>
            <a:r>
              <a:rPr lang="it-IT" sz="3200" b="1" dirty="0"/>
              <a:t>linee guida pervenute dall’Assessorato allo Sviluppo Economico </a:t>
            </a:r>
            <a:r>
              <a:rPr lang="it-IT" sz="3200" dirty="0"/>
              <a:t>(Settembre 2020)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it-IT" sz="32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sz="3200" dirty="0"/>
              <a:t>Recepimento delle </a:t>
            </a:r>
            <a:r>
              <a:rPr lang="it-IT" sz="3200" b="1" dirty="0"/>
              <a:t>Linee di Indirizzo predisposte dall’Assessorato al Turismo</a:t>
            </a:r>
            <a:r>
              <a:rPr lang="it-IT" sz="3200" dirty="0"/>
              <a:t> e approvate dalla Regione Umbria (Gennaio 2021)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it-IT" sz="3200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sz="3200" dirty="0"/>
              <a:t>Confronto continuo e costante con i dirigenti degli assessorati di riferimento in merito agli atti amministrativi e alla copertura finanziaria degli </a:t>
            </a:r>
            <a:r>
              <a:rPr lang="it-IT" sz="3200" b="1" dirty="0"/>
              <a:t>affidamenti certi che l’Amministrazione Regionale ha affidato e prevede di affidare alla Società in qualità di agenzia in house </a:t>
            </a:r>
            <a:r>
              <a:rPr lang="it-IT" sz="3200" b="1" dirty="0" err="1"/>
              <a:t>providing</a:t>
            </a:r>
            <a:r>
              <a:rPr lang="it-IT" sz="3200" dirty="0"/>
              <a:t>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it-IT" sz="3200" b="1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it-IT" sz="3200" b="1" dirty="0"/>
              <a:t>Analisi e revisione dettagliata delle attività e dei costi a valere sul</a:t>
            </a:r>
            <a:r>
              <a:rPr lang="it-IT" sz="3200" dirty="0"/>
              <a:t> </a:t>
            </a:r>
            <a:r>
              <a:rPr lang="it-IT" sz="3200" b="1" dirty="0"/>
              <a:t>fondo programma 2021 per massimizzare i servizi erogati</a:t>
            </a:r>
            <a:endParaRPr lang="it-IT" sz="3200" dirty="0"/>
          </a:p>
          <a:p>
            <a:pPr lvl="0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51596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A738DA-AC9A-3F4A-8710-0CD9E5EB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PREMESSA: LA ROADMAP PER LA STESURA DEL PIANO (segue)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93CEBE-F1FB-9F41-9713-080A2E72B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4906" y="5099990"/>
            <a:ext cx="19322122" cy="7088318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dirty="0"/>
              <a:t>Analisi delle possibilità di </a:t>
            </a:r>
            <a:r>
              <a:rPr lang="it-IT" sz="3200" b="1" dirty="0"/>
              <a:t>sviluppo dei ricavi relativi ad </a:t>
            </a:r>
            <a:r>
              <a:rPr lang="it-IT" sz="3200" b="1" dirty="0" err="1"/>
              <a:t>attivita</a:t>
            </a:r>
            <a:r>
              <a:rPr lang="it-IT" sz="3200" b="1" dirty="0"/>
              <a:t>̀ non affidate dai soci</a:t>
            </a:r>
            <a:r>
              <a:rPr lang="it-IT" sz="3200" dirty="0"/>
              <a:t>  soprattutto nell’ambito della </a:t>
            </a:r>
            <a:r>
              <a:rPr lang="it-IT" sz="3200" b="1" dirty="0"/>
              <a:t>progettazione europea</a:t>
            </a:r>
          </a:p>
          <a:p>
            <a:pPr lvl="0"/>
            <a:r>
              <a:rPr lang="it-IT" sz="3200" dirty="0"/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dirty="0"/>
              <a:t> Analisi di </a:t>
            </a:r>
            <a:r>
              <a:rPr lang="it-IT" sz="3200" b="1" dirty="0"/>
              <a:t>sviluppo dei ricavi relativi alla valorizzazione del patrimonio immobiliare proprio dell’Agenzia </a:t>
            </a:r>
          </a:p>
          <a:p>
            <a:pPr lvl="0"/>
            <a:endParaRPr lang="it-IT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b="1" dirty="0"/>
              <a:t>Rinegoziazione di tutti i contratti in essere o a scadenza o rivedibili con i fornitori </a:t>
            </a:r>
            <a:r>
              <a:rPr lang="it-IT" sz="3200" dirty="0"/>
              <a:t>in merito ai costi fissi di struttura in attuazione della spending review senza compromettere il valore e la capacità dell’attività  della società ̀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it-IT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it-IT" sz="3200" dirty="0"/>
              <a:t> </a:t>
            </a:r>
            <a:r>
              <a:rPr lang="it-IT" sz="3200" b="1" dirty="0"/>
              <a:t>Valutazione e valorizzazione delle competenze e attitudini professionali del personale dipendente al fine di migliorarne la produttività a fronte dell’elevato costo del personale medesimo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7480454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B6168F-FE81-4A51-9A72-E765B5A60E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24456744" cy="4198559"/>
          </a:xfrm>
          <a:prstGeom prst="rect">
            <a:avLst/>
          </a:prstGeom>
        </p:spPr>
      </p:pic>
      <p:sp>
        <p:nvSpPr>
          <p:cNvPr id="153" name="La zia Bettina non s’è ancora alzata, e io approfitto di questo momento per registrare qui l’avventura accadutami ieri, e che meriterebbe proprio di esser descritta dalla penna di un Salgari. Iermattina, dunque, mentre tutti dormivano, fuggii da casa com"/>
          <p:cNvSpPr txBox="1">
            <a:spLocks noGrp="1"/>
          </p:cNvSpPr>
          <p:nvPr>
            <p:ph type="body" idx="1"/>
          </p:nvPr>
        </p:nvSpPr>
        <p:spPr>
          <a:xfrm>
            <a:off x="19782484" y="5087605"/>
            <a:ext cx="4024000" cy="5484142"/>
          </a:xfrm>
          <a:prstGeom prst="rect">
            <a:avLst/>
          </a:prstGeom>
        </p:spPr>
        <p:txBody>
          <a:bodyPr/>
          <a:lstStyle/>
          <a:p>
            <a:r>
              <a:rPr lang="it-IT" sz="3000" b="1" dirty="0">
                <a:solidFill>
                  <a:schemeClr val="tx1"/>
                </a:solidFill>
                <a:latin typeface="+mj-lt"/>
              </a:rPr>
              <a:t>83 Dipendenti</a:t>
            </a:r>
          </a:p>
          <a:p>
            <a:endParaRPr lang="it-IT" sz="3000" b="1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000" dirty="0">
                <a:solidFill>
                  <a:schemeClr val="tx1"/>
                </a:solidFill>
                <a:latin typeface="+mj-lt"/>
              </a:rPr>
              <a:t>Laureati 55 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000" dirty="0">
                <a:solidFill>
                  <a:schemeClr val="tx1"/>
                </a:solidFill>
                <a:latin typeface="+mj-lt"/>
              </a:rPr>
              <a:t>Diplomati 28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30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000" dirty="0">
                <a:solidFill>
                  <a:schemeClr val="tx1"/>
                </a:solidFill>
                <a:latin typeface="+mj-lt"/>
              </a:rPr>
              <a:t>Uomini  31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000" dirty="0">
                <a:solidFill>
                  <a:schemeClr val="tx1"/>
                </a:solidFill>
                <a:latin typeface="+mj-lt"/>
              </a:rPr>
              <a:t>Donne	52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30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000" dirty="0">
                <a:solidFill>
                  <a:schemeClr val="tx1"/>
                </a:solidFill>
                <a:latin typeface="+mj-lt"/>
              </a:rPr>
              <a:t>Quadri 	37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3000" dirty="0">
                <a:solidFill>
                  <a:schemeClr val="tx1"/>
                </a:solidFill>
                <a:latin typeface="+mj-lt"/>
              </a:rPr>
              <a:t>Impiegati 46</a:t>
            </a:r>
          </a:p>
          <a:p>
            <a:endParaRPr lang="it-IT" sz="3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CA71AA-A485-4420-8223-727D08FA3BC6}"/>
              </a:ext>
            </a:extLst>
          </p:cNvPr>
          <p:cNvSpPr txBox="1"/>
          <p:nvPr/>
        </p:nvSpPr>
        <p:spPr>
          <a:xfrm>
            <a:off x="11047825" y="5055521"/>
            <a:ext cx="6851101" cy="2475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Principali dati di patrimoniali</a:t>
            </a:r>
          </a:p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it-I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Totale attivo  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20 Mln euro  </a:t>
            </a:r>
            <a:endParaRPr kumimoji="0" lang="it-I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Capitale Sociale 5,8 Mln euro  </a:t>
            </a:r>
            <a:endParaRPr kumimoji="0" lang="it-I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Patrimonio netto</a:t>
            </a:r>
            <a:r>
              <a:rPr kumimoji="0" lang="it-I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 </a:t>
            </a:r>
            <a:r>
              <a:rPr kumimoji="0" lang="pl-PL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6,5 Mln euro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3E4D45-7138-4F0A-89D2-6C2080341CDA}"/>
              </a:ext>
            </a:extLst>
          </p:cNvPr>
          <p:cNvSpPr txBox="1"/>
          <p:nvPr/>
        </p:nvSpPr>
        <p:spPr>
          <a:xfrm>
            <a:off x="11047825" y="9378419"/>
            <a:ext cx="5069305" cy="2475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Sedi </a:t>
            </a:r>
          </a:p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it-I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Perugia 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it-I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Terni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it-I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Calibri"/>
              </a:rPr>
              <a:t>Foligno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214B0C-12E0-4CDE-B588-97ED7334ED6F}"/>
              </a:ext>
            </a:extLst>
          </p:cNvPr>
          <p:cNvSpPr txBox="1"/>
          <p:nvPr/>
        </p:nvSpPr>
        <p:spPr>
          <a:xfrm>
            <a:off x="1070447" y="5071563"/>
            <a:ext cx="9798038" cy="70617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Azionisti – Shareholders</a:t>
            </a:r>
          </a:p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Regione Umbria 92,30%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/>
              <a:t>Comune di Terni 2,43%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/>
              <a:t>Amministrazione Provinciale di Terni 2,23%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/>
              <a:t>Comune di Foligno 1,17%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Amministrazione Provinciale di Perugia 0,99%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Camera di Commercio dell’Umbria 0,36%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Comune di Umbertide 0,29% 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Comune di Città della Pieve 0,13% 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Comune di Castel Ritaldi 0,06% 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Comune di Montegabbione 0,02% </a:t>
            </a:r>
          </a:p>
          <a:p>
            <a:pPr marL="457200" marR="0" indent="-45720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dirty="0"/>
              <a:t>Comune di Narni 0,02%</a:t>
            </a:r>
          </a:p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6769E7E-545D-F145-A772-C26876DC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+mn-lt"/>
              </a:rPr>
              <a:t>CHI SIAMO: SVILUPPUMBRIA</a:t>
            </a:r>
            <a:br>
              <a:rPr lang="it-IT" dirty="0">
                <a:latin typeface="+mn-lt"/>
              </a:rPr>
            </a:br>
            <a:r>
              <a:rPr lang="it-IT" dirty="0">
                <a:latin typeface="+mn-lt"/>
                <a:ea typeface="Helvetica Neue Light" panose="02000403000000020004" pitchFamily="2" charset="0"/>
              </a:rPr>
              <a:t>SOCIETÀ IN HOUSE PROVIDING</a:t>
            </a:r>
          </a:p>
        </p:txBody>
      </p:sp>
    </p:spTree>
    <p:extLst>
      <p:ext uri="{BB962C8B-B14F-4D97-AF65-F5344CB8AC3E}">
        <p14:creationId xmlns:p14="http://schemas.microsoft.com/office/powerpoint/2010/main" val="17717237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37B91B-F07E-0042-9B35-17F1FFC4B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13" y="1763976"/>
            <a:ext cx="20853400" cy="113157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E966999-A12A-3A45-ADB8-E4F2CD33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RISCRIVIAMO LA STORIA</a:t>
            </a:r>
          </a:p>
        </p:txBody>
      </p:sp>
      <p:sp>
        <p:nvSpPr>
          <p:cNvPr id="52" name="Linea">
            <a:extLst>
              <a:ext uri="{FF2B5EF4-FFF2-40B4-BE49-F238E27FC236}">
                <a16:creationId xmlns:a16="http://schemas.microsoft.com/office/drawing/2014/main" id="{AF413F99-CDDF-EF4C-80E5-2CB26C630446}"/>
              </a:ext>
            </a:extLst>
          </p:cNvPr>
          <p:cNvSpPr/>
          <p:nvPr/>
        </p:nvSpPr>
        <p:spPr>
          <a:xfrm>
            <a:off x="1172244" y="2216893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D5FCE1FD-190B-7F46-9BF5-08469B691BEC}"/>
              </a:ext>
            </a:extLst>
          </p:cNvPr>
          <p:cNvSpPr txBox="1"/>
          <p:nvPr/>
        </p:nvSpPr>
        <p:spPr>
          <a:xfrm>
            <a:off x="18512091" y="5189723"/>
            <a:ext cx="3858322" cy="1152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pPr marL="0" marR="0" indent="0" algn="ctr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Nuova </a:t>
            </a:r>
            <a:br>
              <a:rPr kumimoji="0" lang="it-IT" sz="3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</a:br>
            <a:r>
              <a:rPr kumimoji="0" lang="it-IT" sz="32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governance</a:t>
            </a:r>
            <a:endParaRPr kumimoji="0" lang="it-IT" sz="3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6671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34D62-931B-0F42-86C5-6911839A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RIPARTIAMO DA QUI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BFF00E-9FF8-5C42-B428-65D056C8EE3E}"/>
              </a:ext>
            </a:extLst>
          </p:cNvPr>
          <p:cNvSpPr txBox="1"/>
          <p:nvPr/>
        </p:nvSpPr>
        <p:spPr>
          <a:xfrm>
            <a:off x="1427356" y="4465900"/>
            <a:ext cx="5977054" cy="2383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kumimoji="0" lang="it-IT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NUOVO RAPPORTO CON I NOSTRI AZIONISTI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3AD50A-06A2-AB45-B36E-5B728148B93D}"/>
              </a:ext>
            </a:extLst>
          </p:cNvPr>
          <p:cNvSpPr txBox="1"/>
          <p:nvPr/>
        </p:nvSpPr>
        <p:spPr>
          <a:xfrm>
            <a:off x="1427356" y="8876371"/>
            <a:ext cx="5977054" cy="4107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pPr lvl="0"/>
            <a:r>
              <a:rPr lang="it-IT" dirty="0">
                <a:solidFill>
                  <a:schemeClr val="bg1"/>
                </a:solidFill>
              </a:rPr>
              <a:t>Recepiamo gli indirizzi politici della Regione Umbria  e  li trasformiamo in attività a valore aggiunto per  imprese e territorio</a:t>
            </a:r>
          </a:p>
          <a:p>
            <a:pPr lvl="0"/>
            <a:endParaRPr lang="it-IT" dirty="0">
              <a:solidFill>
                <a:schemeClr val="bg1"/>
              </a:solidFill>
            </a:endParaRPr>
          </a:p>
          <a:p>
            <a:pPr lvl="0"/>
            <a:r>
              <a:rPr lang="it-IT" dirty="0">
                <a:solidFill>
                  <a:schemeClr val="bg1"/>
                </a:solidFill>
              </a:rPr>
              <a:t>Diventiamo un interlocutore recettivo e reattivo alle istanze degli Enti Locali</a:t>
            </a:r>
            <a:r>
              <a:rPr lang="it-IT" dirty="0"/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E33C04-B1CE-DC41-9DD0-7CCD5267BD5C}"/>
              </a:ext>
            </a:extLst>
          </p:cNvPr>
          <p:cNvSpPr txBox="1"/>
          <p:nvPr/>
        </p:nvSpPr>
        <p:spPr>
          <a:xfrm>
            <a:off x="8653346" y="8898673"/>
            <a:ext cx="5977054" cy="3122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kumimoji="0" lang="it-IT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NUOVA ORGANIZZAZIONE E VALORIZZAZIONE DEL PERSONALE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A4C3C2-D397-B34A-BFBB-7F72507E69F6}"/>
              </a:ext>
            </a:extLst>
          </p:cNvPr>
          <p:cNvSpPr txBox="1"/>
          <p:nvPr/>
        </p:nvSpPr>
        <p:spPr>
          <a:xfrm>
            <a:off x="8742556" y="4549698"/>
            <a:ext cx="5977054" cy="30914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Definiamo una nuova organizzazione, valorizzazione e responsabilizzazione   delle risorse umane interne (alto numero di laureati con profili qualificati) </a:t>
            </a:r>
          </a:p>
          <a:p>
            <a:endParaRPr kumimoji="0" lang="it-IT" sz="3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6B557E-FB8C-C342-9A66-6D4B6F65ACCF}"/>
              </a:ext>
            </a:extLst>
          </p:cNvPr>
          <p:cNvSpPr txBox="1"/>
          <p:nvPr/>
        </p:nvSpPr>
        <p:spPr>
          <a:xfrm>
            <a:off x="16035454" y="4465900"/>
            <a:ext cx="5977054" cy="3122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kumimoji="0" lang="it-IT" sz="4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Calibri"/>
              </a:rPr>
              <a:t>NUOVA SPECIALIZZAZIONE DELLE TRE SEDI REGIONALI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48FBD3-2C9D-C945-AACB-5D3DB122DFF5}"/>
              </a:ext>
            </a:extLst>
          </p:cNvPr>
          <p:cNvSpPr txBox="1"/>
          <p:nvPr/>
        </p:nvSpPr>
        <p:spPr>
          <a:xfrm>
            <a:off x="15968546" y="8876371"/>
            <a:ext cx="5977054" cy="456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Specializziamo le tre sedi di Sviluppumbria:  Perugia  hub centrale per i servizi alle imprese a valere su finanziamenti regionali, nazionali e europei a sede di Foligno </a:t>
            </a:r>
            <a:r>
              <a:rPr lang="it-IT" dirty="0" err="1">
                <a:solidFill>
                  <a:schemeClr val="bg1"/>
                </a:solidFill>
              </a:rPr>
              <a:t>hub</a:t>
            </a:r>
            <a:r>
              <a:rPr lang="it-IT" dirty="0">
                <a:solidFill>
                  <a:schemeClr val="bg1"/>
                </a:solidFill>
              </a:rPr>
              <a:t> per la transizione digitale e  Terni </a:t>
            </a:r>
            <a:r>
              <a:rPr lang="it-IT" dirty="0" err="1">
                <a:solidFill>
                  <a:schemeClr val="bg1"/>
                </a:solidFill>
              </a:rPr>
              <a:t>hub</a:t>
            </a:r>
            <a:r>
              <a:rPr lang="it-IT" dirty="0">
                <a:solidFill>
                  <a:schemeClr val="bg1"/>
                </a:solidFill>
              </a:rPr>
              <a:t> per la transizione sostenibile. </a:t>
            </a:r>
          </a:p>
          <a:p>
            <a:endParaRPr kumimoji="0" lang="it-IT" sz="3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5034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ttangolo"/>
          <p:cNvSpPr/>
          <p:nvPr/>
        </p:nvSpPr>
        <p:spPr>
          <a:xfrm>
            <a:off x="-36372" y="-3071"/>
            <a:ext cx="24456744" cy="4201630"/>
          </a:xfrm>
          <a:prstGeom prst="rect">
            <a:avLst/>
          </a:prstGeom>
          <a:gradFill>
            <a:gsLst>
              <a:gs pos="0">
                <a:schemeClr val="accent3">
                  <a:hueOff val="2234909"/>
                  <a:satOff val="24458"/>
                  <a:lumOff val="-31523"/>
                </a:schemeClr>
              </a:gs>
              <a:gs pos="100000">
                <a:schemeClr val="accent3">
                  <a:hueOff val="2869108"/>
                  <a:satOff val="33478"/>
                  <a:lumOff val="-2384"/>
                </a:schemeClr>
              </a:gs>
            </a:gsLst>
            <a:lin ang="18900000"/>
          </a:gradFill>
          <a:ln w="12700">
            <a:miter lim="400000"/>
          </a:ln>
        </p:spPr>
        <p:txBody>
          <a:bodyPr lIns="82987" tIns="82987" rIns="82987" bIns="82987" anchor="ctr"/>
          <a:lstStyle/>
          <a:p>
            <a:endParaRPr/>
          </a:p>
        </p:txBody>
      </p:sp>
      <p:sp>
        <p:nvSpPr>
          <p:cNvPr id="15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9220" indent="12700">
              <a:lnSpc>
                <a:spcPct val="77900"/>
              </a:lnSpc>
              <a:spcBef>
                <a:spcPts val="1600"/>
              </a:spcBef>
              <a:defRPr sz="5600"/>
            </a:lvl1pPr>
          </a:lstStyle>
          <a:p>
            <a:r>
              <a:rPr lang="it-IT" dirty="0"/>
              <a:t>LA NUOVA MISSION </a:t>
            </a:r>
            <a:endParaRPr dirty="0"/>
          </a:p>
        </p:txBody>
      </p:sp>
      <p:sp>
        <p:nvSpPr>
          <p:cNvPr id="153" name="La zia Bettina non s’è ancora alzata, e io approfitto di questo momento per registrare qui l’avventura accadutami ieri, e che meriterebbe proprio di esser descritta dalla penna di un Salgari. Iermattina, dunque, mentre tutti dormivano, fuggii da casa com"/>
          <p:cNvSpPr txBox="1">
            <a:spLocks noGrp="1"/>
          </p:cNvSpPr>
          <p:nvPr>
            <p:ph type="body" idx="1"/>
          </p:nvPr>
        </p:nvSpPr>
        <p:spPr>
          <a:xfrm>
            <a:off x="1269895" y="4924939"/>
            <a:ext cx="19623282" cy="754885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it-IT" sz="3600" dirty="0"/>
              <a:t>Per implementare il nuovo ruolo e diventare perno del rilancio economico dell’Umbria, </a:t>
            </a:r>
            <a:r>
              <a:rPr lang="it-IT" sz="3600" b="1" dirty="0"/>
              <a:t>Sviluppumbria ridefinisce la propria mission</a:t>
            </a:r>
            <a:r>
              <a:rPr lang="it-IT" sz="3600" dirty="0"/>
              <a:t>, </a:t>
            </a:r>
            <a:r>
              <a:rPr lang="it-IT" sz="3600" dirty="0" err="1"/>
              <a:t>gia</a:t>
            </a:r>
            <a:r>
              <a:rPr lang="it-IT" sz="3600" dirty="0"/>
              <a:t>̀ espressa con L.R. n.1/2009 e recepita nello Statuto della Società,  </a:t>
            </a:r>
            <a:r>
              <a:rPr lang="it-IT" sz="3600" b="1" dirty="0"/>
              <a:t>orientandola a favorire lo sviluppo economico regionale sostenendo le imprese e i territori nelle </a:t>
            </a:r>
            <a:r>
              <a:rPr lang="it-IT" sz="3600" b="1" dirty="0" err="1"/>
              <a:t>traiettore</a:t>
            </a:r>
            <a:r>
              <a:rPr lang="it-IT" sz="3600" b="1" dirty="0"/>
              <a:t> di: </a:t>
            </a:r>
          </a:p>
          <a:p>
            <a:pPr algn="just"/>
            <a:endParaRPr lang="it-IT" sz="3600" b="1" dirty="0"/>
          </a:p>
          <a:p>
            <a:pPr algn="ctr"/>
            <a:endParaRPr lang="it-IT" sz="3600" dirty="0"/>
          </a:p>
          <a:p>
            <a:pPr algn="ctr"/>
            <a:r>
              <a:rPr lang="it-IT" sz="4000" b="1" dirty="0"/>
              <a:t>INNOVAZIONE</a:t>
            </a:r>
          </a:p>
          <a:p>
            <a:pPr algn="ctr"/>
            <a:r>
              <a:rPr lang="it-IT" sz="4000" b="1" dirty="0"/>
              <a:t>INTERNAZIONALIZZAZIONE</a:t>
            </a:r>
          </a:p>
          <a:p>
            <a:pPr algn="ctr"/>
            <a:r>
              <a:rPr lang="it-IT" sz="4000" b="1" dirty="0"/>
              <a:t>ATTRAZIONE DEGLI INVESTIMENTI</a:t>
            </a:r>
          </a:p>
          <a:p>
            <a:pPr algn="ctr"/>
            <a:r>
              <a:rPr lang="it-IT" sz="4000" b="1" dirty="0"/>
              <a:t> PROMOZIONE DEL TURISMO</a:t>
            </a:r>
          </a:p>
          <a:p>
            <a:pPr algn="ctr"/>
            <a:r>
              <a:rPr lang="it-IT" sz="4000" b="1" dirty="0"/>
              <a:t>GESTIONE DEL PATRIMONIO IMMOBILIARE REGIONALE</a:t>
            </a:r>
          </a:p>
          <a:p>
            <a:pPr algn="ctr"/>
            <a:endParaRPr lang="it-IT" sz="40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19AE0E-C54E-4CDD-8E6A-7FDB6CE98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71"/>
            <a:ext cx="24456744" cy="44712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78C88D-6B12-4C0E-B376-C4F9EA11F829}"/>
              </a:ext>
            </a:extLst>
          </p:cNvPr>
          <p:cNvSpPr txBox="1"/>
          <p:nvPr/>
        </p:nvSpPr>
        <p:spPr>
          <a:xfrm>
            <a:off x="1193695" y="635440"/>
            <a:ext cx="17802831" cy="2014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987" tIns="82987" rIns="82987" bIns="82987" numCol="1" spcCol="38100" rtlCol="0" anchor="t">
            <a:spAutoFit/>
          </a:bodyPr>
          <a:lstStyle/>
          <a:p>
            <a:pPr marL="0" marR="0" indent="0" algn="l" defTabSz="1659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j-ea"/>
                <a:cs typeface="+mj-cs"/>
                <a:sym typeface="Calibri"/>
              </a:rPr>
              <a:t>LA NUOVA MISSION </a:t>
            </a:r>
          </a:p>
        </p:txBody>
      </p:sp>
    </p:spTree>
    <p:extLst>
      <p:ext uri="{BB962C8B-B14F-4D97-AF65-F5344CB8AC3E}">
        <p14:creationId xmlns:p14="http://schemas.microsoft.com/office/powerpoint/2010/main" val="14207741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r>
              <a:rPr lang="it-IT" dirty="0"/>
              <a:t>AL CENTRO DELLA NUOVA OPERATIVITÀ </a:t>
            </a:r>
            <a:br>
              <a:rPr lang="it-IT" dirty="0"/>
            </a:br>
            <a:r>
              <a:rPr lang="it-IT" dirty="0"/>
              <a:t> </a:t>
            </a:r>
            <a:endParaRPr dirty="0"/>
          </a:p>
        </p:txBody>
      </p:sp>
      <p:pic>
        <p:nvPicPr>
          <p:cNvPr id="123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288" y="702511"/>
            <a:ext cx="5080001" cy="80696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Linea"/>
          <p:cNvSpPr/>
          <p:nvPr/>
        </p:nvSpPr>
        <p:spPr>
          <a:xfrm>
            <a:off x="1172244" y="4179508"/>
            <a:ext cx="22039513" cy="1"/>
          </a:xfrm>
          <a:prstGeom prst="line">
            <a:avLst/>
          </a:prstGeom>
          <a:ln w="38100">
            <a:solidFill>
              <a:srgbClr val="535353"/>
            </a:solidFill>
          </a:ln>
        </p:spPr>
        <p:txBody>
          <a:bodyPr lIns="82987" tIns="82987" rIns="82987" bIns="82987"/>
          <a:lstStyle/>
          <a:p>
            <a:endParaRPr/>
          </a:p>
        </p:txBody>
      </p:sp>
      <p:sp>
        <p:nvSpPr>
          <p:cNvPr id="125" name="Spazio d’inserimento testo destinato a evidenziazioni brevi"/>
          <p:cNvSpPr txBox="1"/>
          <p:nvPr/>
        </p:nvSpPr>
        <p:spPr>
          <a:xfrm>
            <a:off x="9194800" y="6637152"/>
            <a:ext cx="6246214" cy="45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82987" tIns="82987" rIns="82987" bIns="82987" anchor="ctr">
            <a:spAutoFit/>
          </a:bodyPr>
          <a:lstStyle>
            <a:lvl1pPr algn="ctr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dirty="0"/>
              <a:t>IL TERRITORIO</a:t>
            </a:r>
          </a:p>
          <a:p>
            <a:endParaRPr lang="it-IT" sz="3600" dirty="0"/>
          </a:p>
          <a:p>
            <a:r>
              <a:rPr lang="it-IT" sz="3200" dirty="0"/>
              <a:t>Concertazione con gli attori pubblici e privati (comuni, università, associazioni, etc.), e </a:t>
            </a:r>
            <a:r>
              <a:rPr lang="it-IT" sz="3200" dirty="0" err="1"/>
              <a:t>scouting</a:t>
            </a:r>
            <a:r>
              <a:rPr lang="it-IT" sz="3200" dirty="0"/>
              <a:t> di potenziali investitori e innovatori</a:t>
            </a:r>
          </a:p>
          <a:p>
            <a:endParaRPr lang="it-IT" dirty="0"/>
          </a:p>
        </p:txBody>
      </p:sp>
      <p:sp>
        <p:nvSpPr>
          <p:cNvPr id="126" name="Spazio d’inserimento testo destinato a evidenziazioni brevi"/>
          <p:cNvSpPr txBox="1"/>
          <p:nvPr/>
        </p:nvSpPr>
        <p:spPr>
          <a:xfrm>
            <a:off x="1030050" y="6637152"/>
            <a:ext cx="6498028" cy="3768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2987" tIns="82987" rIns="82987" bIns="82987" anchor="ctr">
            <a:spAutoFit/>
          </a:bodyPr>
          <a:lstStyle>
            <a:lvl1pPr algn="ctr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dirty="0"/>
              <a:t>LE IMPRESE</a:t>
            </a:r>
          </a:p>
          <a:p>
            <a:endParaRPr lang="it-IT" dirty="0"/>
          </a:p>
          <a:p>
            <a:r>
              <a:rPr lang="it-IT" sz="3600" dirty="0"/>
              <a:t>che trovano nella nuova Sviluppumbria un punto di riferimento costante durante tutto il proprio sviluppo </a:t>
            </a:r>
            <a:endParaRPr sz="3600" dirty="0"/>
          </a:p>
        </p:txBody>
      </p:sp>
      <p:sp>
        <p:nvSpPr>
          <p:cNvPr id="127" name="Spazio d’inserimento testo destinato a evidenziazioni brevi"/>
          <p:cNvSpPr txBox="1"/>
          <p:nvPr/>
        </p:nvSpPr>
        <p:spPr>
          <a:xfrm>
            <a:off x="17145000" y="6637152"/>
            <a:ext cx="6208949" cy="45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82987" tIns="82987" rIns="82987" bIns="82987" anchor="ctr">
            <a:spAutoFit/>
          </a:bodyPr>
          <a:lstStyle>
            <a:lvl1pPr algn="ctr">
              <a:defRPr sz="4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it-IT" dirty="0"/>
              <a:t>L’EUROPA</a:t>
            </a:r>
          </a:p>
          <a:p>
            <a:endParaRPr lang="it-IT" sz="3600" dirty="0"/>
          </a:p>
          <a:p>
            <a:r>
              <a:rPr lang="it-IT" sz="3200" dirty="0"/>
              <a:t>Sviluppumbria identifica e promuove le opportunità di finanziamento e di partenariato anche a livello nazionale, europeo ed internazionale. 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2987" tIns="82987" rIns="82987" bIns="82987" numCol="1" spcCol="38100" rtlCol="0" anchor="ctr">
        <a:spAutoFit/>
      </a:bodyPr>
      <a:lstStyle>
        <a:defPPr marL="0" marR="0" indent="0" algn="l" defTabSz="1659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2987" tIns="82987" rIns="82987" bIns="82987" numCol="1" spcCol="38100" rtlCol="0" anchor="t">
        <a:spAutoFit/>
      </a:bodyPr>
      <a:lstStyle>
        <a:defPPr marL="0" marR="0" indent="0" algn="l" defTabSz="1659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2987" tIns="82987" rIns="82987" bIns="82987" numCol="1" spcCol="38100" rtlCol="0" anchor="ctr">
        <a:spAutoFit/>
      </a:bodyPr>
      <a:lstStyle>
        <a:defPPr marL="0" marR="0" indent="0" algn="l" defTabSz="1659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2987" tIns="82987" rIns="82987" bIns="82987" numCol="1" spcCol="38100" rtlCol="0" anchor="t">
        <a:spAutoFit/>
      </a:bodyPr>
      <a:lstStyle>
        <a:defPPr marL="0" marR="0" indent="0" algn="l" defTabSz="1659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Words>1386</Words>
  <Application>Microsoft Office PowerPoint</Application>
  <PresentationFormat>Personalizzato</PresentationFormat>
  <Paragraphs>178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Helvetica</vt:lpstr>
      <vt:lpstr>Helvetica Neue</vt:lpstr>
      <vt:lpstr>Helvetica Neue Light</vt:lpstr>
      <vt:lpstr>Helvetica Neue Medium</vt:lpstr>
      <vt:lpstr>Wingdings</vt:lpstr>
      <vt:lpstr>Office Theme</vt:lpstr>
      <vt:lpstr>Assemblea dei soci, 26 marzo 2021</vt:lpstr>
      <vt:lpstr>PREMESSA: IL CONTESTO  criticità e soluzioni</vt:lpstr>
      <vt:lpstr>PREMESSA: LA ROADMAP PER LA STESURA DEL PIANO</vt:lpstr>
      <vt:lpstr>PREMESSA: LA ROADMAP PER LA STESURA DEL PIANO (segue)</vt:lpstr>
      <vt:lpstr>CHI SIAMO: SVILUPPUMBRIA SOCIETÀ IN HOUSE PROVIDING</vt:lpstr>
      <vt:lpstr>RISCRIVIAMO LA STORIA</vt:lpstr>
      <vt:lpstr>RIPARTIAMO DA QUI </vt:lpstr>
      <vt:lpstr>LA NUOVA MISSION </vt:lpstr>
      <vt:lpstr>AL CENTRO DELLA NUOVA OPERATIVITÀ   </vt:lpstr>
      <vt:lpstr>I NUOVI VALORI </vt:lpstr>
      <vt:lpstr>LA NUOVA VISION</vt:lpstr>
      <vt:lpstr>GLI INDIRIZZI STRATEGICI </vt:lpstr>
      <vt:lpstr>GLI INDIRIZZI STRATEGICI (segue)</vt:lpstr>
      <vt:lpstr>LE ATTIVITÀ TRASVERSALI </vt:lpstr>
      <vt:lpstr>NUOVO MODELLO GESTIONALE la trasformazione </vt:lpstr>
      <vt:lpstr>IL NUOVO MODELLO GESTIONALE  innalziamo la quantità e qualità dei servizi alle imprese e al territorio con:</vt:lpstr>
      <vt:lpstr>PIANO DI SEMPLIFICAZIONE  </vt:lpstr>
      <vt:lpstr>RIDUCIAMO I COSTI  AUMENTIAMO I SERVIZI</vt:lpstr>
      <vt:lpstr>LE ATTIVITÀ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Piano Industriale 2021-2023</dc:title>
  <dc:creator>Susanna Picchio</dc:creator>
  <cp:lastModifiedBy>Utente</cp:lastModifiedBy>
  <cp:revision>91</cp:revision>
  <dcterms:modified xsi:type="dcterms:W3CDTF">2021-03-31T09:28:37Z</dcterms:modified>
</cp:coreProperties>
</file>