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79" r:id="rId3"/>
    <p:sldId id="258" r:id="rId4"/>
    <p:sldId id="264" r:id="rId5"/>
    <p:sldId id="265" r:id="rId6"/>
    <p:sldId id="282" r:id="rId7"/>
    <p:sldId id="268" r:id="rId8"/>
    <p:sldId id="271" r:id="rId9"/>
    <p:sldId id="281" r:id="rId10"/>
    <p:sldId id="259" r:id="rId11"/>
    <p:sldId id="263" r:id="rId12"/>
    <p:sldId id="260" r:id="rId13"/>
    <p:sldId id="273" r:id="rId14"/>
    <p:sldId id="276" r:id="rId15"/>
    <p:sldId id="274" r:id="rId16"/>
    <p:sldId id="275" r:id="rId17"/>
    <p:sldId id="261" r:id="rId18"/>
    <p:sldId id="277" r:id="rId19"/>
    <p:sldId id="278" r:id="rId20"/>
    <p:sldId id="286"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5F53"/>
    <a:srgbClr val="EAFCD4"/>
    <a:srgbClr val="D1FCC7"/>
    <a:srgbClr val="FBF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889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6197"/>
  </p:normalViewPr>
  <p:slideViewPr>
    <p:cSldViewPr snapToGrid="0" snapToObjects="1">
      <p:cViewPr varScale="1">
        <p:scale>
          <a:sx n="48" d="100"/>
          <a:sy n="48" d="100"/>
        </p:scale>
        <p:origin x="178" y="53"/>
      </p:cViewPr>
      <p:guideLst/>
    </p:cSldViewPr>
  </p:slideViewPr>
  <p:notesTextViewPr>
    <p:cViewPr>
      <p:scale>
        <a:sx n="1" d="1"/>
        <a:sy n="1" d="1"/>
      </p:scale>
      <p:origin x="0" y="0"/>
    </p:cViewPr>
  </p:notesTextViewPr>
  <p:notesViewPr>
    <p:cSldViewPr snapToGrid="0" snapToObjects="1">
      <p:cViewPr varScale="1">
        <p:scale>
          <a:sx n="87" d="100"/>
          <a:sy n="87" d="100"/>
        </p:scale>
        <p:origin x="3840" y="-2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59751" latinLnBrk="0">
      <a:defRPr sz="2000">
        <a:latin typeface="+mj-lt"/>
        <a:ea typeface="+mj-ea"/>
        <a:cs typeface="+mj-cs"/>
        <a:sym typeface="Calibri"/>
      </a:defRPr>
    </a:lvl1pPr>
    <a:lvl2pPr indent="228600" defTabSz="1659751" latinLnBrk="0">
      <a:defRPr sz="2000">
        <a:latin typeface="+mj-lt"/>
        <a:ea typeface="+mj-ea"/>
        <a:cs typeface="+mj-cs"/>
        <a:sym typeface="Calibri"/>
      </a:defRPr>
    </a:lvl2pPr>
    <a:lvl3pPr indent="457200" defTabSz="1659751" latinLnBrk="0">
      <a:defRPr sz="2000">
        <a:latin typeface="+mj-lt"/>
        <a:ea typeface="+mj-ea"/>
        <a:cs typeface="+mj-cs"/>
        <a:sym typeface="Calibri"/>
      </a:defRPr>
    </a:lvl3pPr>
    <a:lvl4pPr indent="685800" defTabSz="1659751" latinLnBrk="0">
      <a:defRPr sz="2000">
        <a:latin typeface="+mj-lt"/>
        <a:ea typeface="+mj-ea"/>
        <a:cs typeface="+mj-cs"/>
        <a:sym typeface="Calibri"/>
      </a:defRPr>
    </a:lvl4pPr>
    <a:lvl5pPr indent="914400" defTabSz="1659751" latinLnBrk="0">
      <a:defRPr sz="2000">
        <a:latin typeface="+mj-lt"/>
        <a:ea typeface="+mj-ea"/>
        <a:cs typeface="+mj-cs"/>
        <a:sym typeface="Calibri"/>
      </a:defRPr>
    </a:lvl5pPr>
    <a:lvl6pPr indent="1143000" defTabSz="1659751" latinLnBrk="0">
      <a:defRPr sz="2000">
        <a:latin typeface="+mj-lt"/>
        <a:ea typeface="+mj-ea"/>
        <a:cs typeface="+mj-cs"/>
        <a:sym typeface="Calibri"/>
      </a:defRPr>
    </a:lvl6pPr>
    <a:lvl7pPr indent="1371600" defTabSz="1659751" latinLnBrk="0">
      <a:defRPr sz="2000">
        <a:latin typeface="+mj-lt"/>
        <a:ea typeface="+mj-ea"/>
        <a:cs typeface="+mj-cs"/>
        <a:sym typeface="Calibri"/>
      </a:defRPr>
    </a:lvl7pPr>
    <a:lvl8pPr indent="1600200" defTabSz="1659751" latinLnBrk="0">
      <a:defRPr sz="2000">
        <a:latin typeface="+mj-lt"/>
        <a:ea typeface="+mj-ea"/>
        <a:cs typeface="+mj-cs"/>
        <a:sym typeface="Calibri"/>
      </a:defRPr>
    </a:lvl8pPr>
    <a:lvl9pPr indent="1828800" defTabSz="1659751" latinLnBrk="0">
      <a:defRPr sz="20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91965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Al centro dell’</a:t>
            </a:r>
            <a:r>
              <a:rPr lang="it-IT" sz="2000" dirty="0" err="1">
                <a:effectLst/>
                <a:latin typeface="+mj-lt"/>
                <a:ea typeface="+mj-ea"/>
                <a:cs typeface="+mj-cs"/>
                <a:sym typeface="Calibri"/>
              </a:rPr>
              <a:t>operativita</a:t>
            </a:r>
            <a:r>
              <a:rPr lang="it-IT" sz="2000" dirty="0">
                <a:effectLst/>
                <a:latin typeface="+mj-lt"/>
                <a:ea typeface="+mj-ea"/>
                <a:cs typeface="+mj-cs"/>
                <a:sym typeface="Calibri"/>
              </a:rPr>
              <a:t>̀ dell’agenzia ci sono quindi  le </a:t>
            </a:r>
            <a:r>
              <a:rPr lang="it-IT" sz="2000" b="1" dirty="0">
                <a:effectLst/>
                <a:latin typeface="+mj-lt"/>
                <a:ea typeface="+mj-ea"/>
                <a:cs typeface="+mj-cs"/>
                <a:sym typeface="Calibri"/>
              </a:rPr>
              <a:t>IMPRESE</a:t>
            </a:r>
            <a:r>
              <a:rPr lang="it-IT" sz="2000" dirty="0">
                <a:effectLst/>
                <a:latin typeface="+mj-lt"/>
                <a:ea typeface="+mj-ea"/>
                <a:cs typeface="+mj-cs"/>
                <a:sym typeface="Calibri"/>
              </a:rPr>
              <a:t>, autentico motore di sviluppo di tutti i settori economici del territorio, che possono trovare nella nuova Sviluppumbria un punto di riferimento costante durante tutto il proprio sviluppo: dalla loro nascita (con misure dirette al sostegno alla creazione d’impresa e alle start up), alla loro crescita (con misure dirette al sostegno all’innovazione, al trasferimento tecnologico, allo scaling up, alla crescita occupazionale, all’attrazione di investimenti e all’internazionalizzazione) fino al sostegno all’aggregazione in filiere produttive e cluster. </a:t>
            </a:r>
          </a:p>
          <a:p>
            <a:r>
              <a:rPr lang="it-IT" sz="2000" dirty="0">
                <a:effectLst/>
                <a:latin typeface="+mj-lt"/>
                <a:ea typeface="+mj-ea"/>
                <a:cs typeface="+mj-cs"/>
                <a:sym typeface="Calibri"/>
              </a:rPr>
              <a:t>Al centro dell’operatività dell’agenzia c’è anche il </a:t>
            </a:r>
            <a:r>
              <a:rPr lang="it-IT" sz="2000" b="1" dirty="0">
                <a:effectLst/>
                <a:latin typeface="+mj-lt"/>
                <a:ea typeface="+mj-ea"/>
                <a:cs typeface="+mj-cs"/>
                <a:sym typeface="Calibri"/>
              </a:rPr>
              <a:t>TERRITORIO, </a:t>
            </a:r>
            <a:r>
              <a:rPr lang="it-IT" sz="2000" b="0" dirty="0">
                <a:effectLst/>
                <a:latin typeface="+mj-lt"/>
                <a:ea typeface="+mj-ea"/>
                <a:cs typeface="+mj-cs"/>
                <a:sym typeface="Calibri"/>
              </a:rPr>
              <a:t>tutti gli </a:t>
            </a:r>
            <a:r>
              <a:rPr lang="it-IT" sz="2000" dirty="0">
                <a:effectLst/>
                <a:latin typeface="+mj-lt"/>
                <a:ea typeface="+mj-ea"/>
                <a:cs typeface="+mj-cs"/>
                <a:sym typeface="Calibri"/>
              </a:rPr>
              <a:t> attori pubblici e privati regionali che giocano un ruolo nello sviluppo locale (comuni, università, associazioni, </a:t>
            </a:r>
            <a:r>
              <a:rPr lang="it-IT" sz="2000" dirty="0" err="1">
                <a:effectLst/>
                <a:latin typeface="+mj-lt"/>
                <a:ea typeface="+mj-ea"/>
                <a:cs typeface="+mj-cs"/>
                <a:sym typeface="Calibri"/>
              </a:rPr>
              <a:t>etc</a:t>
            </a:r>
            <a:r>
              <a:rPr lang="it-IT" sz="2000" dirty="0">
                <a:effectLst/>
                <a:latin typeface="+mj-lt"/>
                <a:ea typeface="+mj-ea"/>
                <a:cs typeface="+mj-cs"/>
                <a:sym typeface="Calibri"/>
              </a:rPr>
              <a:t>) con cui Sviluppumbria dialoga e collabora così come con i potenziali investitori e innovatori di cui Sviluppumbria fa scouting fuori e dentro il territorio, cercando di fare emergere risorse e talenti. </a:t>
            </a:r>
          </a:p>
          <a:p>
            <a:r>
              <a:rPr lang="it-IT" sz="2000" dirty="0">
                <a:effectLst/>
                <a:latin typeface="+mj-lt"/>
                <a:ea typeface="+mj-ea"/>
                <a:cs typeface="+mj-cs"/>
                <a:sym typeface="Calibri"/>
              </a:rPr>
              <a:t> </a:t>
            </a:r>
          </a:p>
          <a:p>
            <a:r>
              <a:rPr lang="it-IT" sz="2000" dirty="0">
                <a:effectLst/>
                <a:latin typeface="+mj-lt"/>
                <a:ea typeface="+mj-ea"/>
                <a:cs typeface="+mj-cs"/>
                <a:sym typeface="Calibri"/>
              </a:rPr>
              <a:t>Al centro dell’operatività dell’</a:t>
            </a:r>
            <a:r>
              <a:rPr lang="it-IT" sz="2000" b="1" dirty="0">
                <a:effectLst/>
                <a:latin typeface="+mj-lt"/>
                <a:ea typeface="+mj-ea"/>
                <a:cs typeface="+mj-cs"/>
                <a:sym typeface="Calibri"/>
              </a:rPr>
              <a:t>agenzia</a:t>
            </a:r>
            <a:r>
              <a:rPr lang="it-IT" sz="2000" dirty="0">
                <a:effectLst/>
                <a:latin typeface="+mj-lt"/>
                <a:ea typeface="+mj-ea"/>
                <a:cs typeface="+mj-cs"/>
                <a:sym typeface="Calibri"/>
              </a:rPr>
              <a:t> c’è infine non solo la dimensione locale ma anche quella nazionale e soprattutto quella </a:t>
            </a:r>
            <a:r>
              <a:rPr lang="it-IT" sz="2000" b="1" dirty="0">
                <a:effectLst/>
                <a:latin typeface="+mj-lt"/>
                <a:ea typeface="+mj-ea"/>
                <a:cs typeface="+mj-cs"/>
                <a:sym typeface="Calibri"/>
              </a:rPr>
              <a:t>EUROPEA ED INTERNAZIONALE</a:t>
            </a:r>
            <a:r>
              <a:rPr lang="it-IT" sz="2000" dirty="0">
                <a:effectLst/>
                <a:latin typeface="+mj-lt"/>
                <a:ea typeface="+mj-ea"/>
                <a:cs typeface="+mj-cs"/>
                <a:sym typeface="Calibri"/>
              </a:rPr>
              <a:t>. Sviluppumbria, in coerenza con le politiche programmatiche della Regione Umbria,  rafforza così  la sua capacità di offrire servizi alle imprese e al  territorio promuovendo le opportunità di finanziamento e di partenariato anche a livello nazionale, europeo ed internazionale. </a:t>
            </a:r>
          </a:p>
          <a:p>
            <a:endParaRPr lang="it-IT" dirty="0"/>
          </a:p>
        </p:txBody>
      </p:sp>
    </p:spTree>
    <p:extLst>
      <p:ext uri="{BB962C8B-B14F-4D97-AF65-F5344CB8AC3E}">
        <p14:creationId xmlns:p14="http://schemas.microsoft.com/office/powerpoint/2010/main" val="121903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L’Agenzia punta quindi al continuo miglioramento dei servizi erogati e focalizza di conseguenza il</a:t>
            </a:r>
            <a:r>
              <a:rPr lang="it-IT" sz="2000" b="1" dirty="0">
                <a:effectLst/>
                <a:latin typeface="+mj-lt"/>
                <a:ea typeface="+mj-ea"/>
                <a:cs typeface="+mj-cs"/>
                <a:sym typeface="Calibri"/>
              </a:rPr>
              <a:t> </a:t>
            </a:r>
            <a:r>
              <a:rPr lang="it-IT" sz="2000" dirty="0">
                <a:effectLst/>
                <a:latin typeface="+mj-lt"/>
                <a:ea typeface="+mj-ea"/>
                <a:cs typeface="+mj-cs"/>
                <a:sym typeface="Calibri"/>
              </a:rPr>
              <a:t>sistema valoriale aziendale portando in primo piano: </a:t>
            </a:r>
          </a:p>
          <a:p>
            <a:pPr lvl="0"/>
            <a:r>
              <a:rPr lang="it-IT" sz="2000" b="1" dirty="0">
                <a:effectLst/>
                <a:latin typeface="+mj-lt"/>
                <a:ea typeface="+mj-ea"/>
                <a:cs typeface="+mj-cs"/>
                <a:sym typeface="Calibri"/>
              </a:rPr>
              <a:t>L’ ASCOLTO DELLE ISTANZE DEL TERRITORIO </a:t>
            </a:r>
            <a:r>
              <a:rPr lang="it-IT" sz="2000" dirty="0">
                <a:effectLst/>
                <a:latin typeface="+mj-lt"/>
                <a:ea typeface="+mj-ea"/>
                <a:cs typeface="+mj-cs"/>
                <a:sym typeface="Calibri"/>
              </a:rPr>
              <a:t>mediante il rilancio della collaborazione con tutti i player locali  (anche con modalità innovative </a:t>
            </a:r>
            <a:r>
              <a:rPr lang="it-IT" sz="2000" dirty="0" err="1">
                <a:effectLst/>
                <a:latin typeface="+mj-lt"/>
                <a:ea typeface="+mj-ea"/>
                <a:cs typeface="+mj-cs"/>
                <a:sym typeface="Calibri"/>
              </a:rPr>
              <a:t>v.edi</a:t>
            </a:r>
            <a:r>
              <a:rPr lang="it-IT" sz="2000" dirty="0">
                <a:effectLst/>
                <a:latin typeface="+mj-lt"/>
                <a:ea typeface="+mj-ea"/>
                <a:cs typeface="+mj-cs"/>
                <a:sym typeface="Calibri"/>
              </a:rPr>
              <a:t> ad es. accordo con l’Università sul trasferimento tecnologico, vedi ad  es. il rilancio dei rapporti diretti con i comuni -audizioni in commissioni consiliari nei comuni di Perugia, Terni, Narni, Deruta)</a:t>
            </a:r>
          </a:p>
          <a:p>
            <a:pPr lvl="0"/>
            <a:r>
              <a:rPr lang="it-IT" sz="2000" b="1" dirty="0">
                <a:effectLst/>
                <a:latin typeface="+mj-lt"/>
                <a:ea typeface="+mj-ea"/>
                <a:cs typeface="+mj-cs"/>
                <a:sym typeface="Calibri"/>
              </a:rPr>
              <a:t>IL NETWORKING: </a:t>
            </a:r>
            <a:r>
              <a:rPr lang="it-IT" sz="2000" dirty="0">
                <a:effectLst/>
                <a:latin typeface="+mj-lt"/>
                <a:ea typeface="+mj-ea"/>
                <a:cs typeface="+mj-cs"/>
                <a:sym typeface="Calibri"/>
              </a:rPr>
              <a:t>facilitazione e creazione di reti tra imprese, agenzie regionali e nazionali, università, centri di ricerca e istituzioni</a:t>
            </a:r>
          </a:p>
          <a:p>
            <a:pPr lvl="0"/>
            <a:r>
              <a:rPr lang="it-IT" sz="2000" b="1" dirty="0">
                <a:effectLst/>
                <a:latin typeface="+mj-lt"/>
                <a:ea typeface="+mj-ea"/>
                <a:cs typeface="+mj-cs"/>
                <a:sym typeface="Calibri"/>
              </a:rPr>
              <a:t>LA CO-PROGETTAZIONE </a:t>
            </a:r>
            <a:r>
              <a:rPr lang="it-IT" sz="2000" dirty="0">
                <a:effectLst/>
                <a:latin typeface="+mj-lt"/>
                <a:ea typeface="+mj-ea"/>
                <a:cs typeface="+mj-cs"/>
                <a:sym typeface="Calibri"/>
              </a:rPr>
              <a:t>di </a:t>
            </a:r>
            <a:r>
              <a:rPr lang="it-IT" sz="2000" dirty="0" err="1">
                <a:effectLst/>
                <a:latin typeface="+mj-lt"/>
                <a:ea typeface="+mj-ea"/>
                <a:cs typeface="+mj-cs"/>
                <a:sym typeface="Calibri"/>
              </a:rPr>
              <a:t>attivita</a:t>
            </a:r>
            <a:r>
              <a:rPr lang="it-IT" sz="2000" dirty="0">
                <a:effectLst/>
                <a:latin typeface="+mj-lt"/>
                <a:ea typeface="+mj-ea"/>
                <a:cs typeface="+mj-cs"/>
                <a:sym typeface="Calibri"/>
              </a:rPr>
              <a:t>̀ e servizi con gli stakeholder </a:t>
            </a:r>
          </a:p>
          <a:p>
            <a:r>
              <a:rPr lang="it-IT" sz="2000" dirty="0">
                <a:effectLst/>
                <a:latin typeface="+mj-lt"/>
                <a:ea typeface="+mj-ea"/>
                <a:cs typeface="+mj-cs"/>
                <a:sym typeface="Calibri"/>
              </a:rPr>
              <a:t>Questo sistema valoriale ispira il nuovo ruolo proattivo demandato a Sviluppumbria dall’amministrazione regionale e consente di recepire le istanze territoriali al fine di definire con la Regione gli strumenti e soluzioni più adatte a rispondere a tali esigenze. </a:t>
            </a:r>
          </a:p>
          <a:p>
            <a:endParaRPr lang="it-IT" dirty="0"/>
          </a:p>
        </p:txBody>
      </p:sp>
    </p:spTree>
    <p:extLst>
      <p:ext uri="{BB962C8B-B14F-4D97-AF65-F5344CB8AC3E}">
        <p14:creationId xmlns:p14="http://schemas.microsoft.com/office/powerpoint/2010/main" val="219822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Nel medio periodo l’agenzia orienta quindi le sue attività per riposizionarsi come </a:t>
            </a:r>
          </a:p>
          <a:p>
            <a:r>
              <a:rPr lang="it-IT" sz="2000" b="1" dirty="0">
                <a:effectLst/>
                <a:latin typeface="+mj-lt"/>
                <a:ea typeface="+mj-ea"/>
                <a:cs typeface="+mj-cs"/>
                <a:sym typeface="Calibri"/>
              </a:rPr>
              <a:t>SVILUPPUMBRIA EUROPEA </a:t>
            </a:r>
            <a:r>
              <a:rPr lang="it-IT" sz="2000" dirty="0">
                <a:effectLst/>
                <a:latin typeface="+mj-lt"/>
                <a:ea typeface="+mj-ea"/>
                <a:cs typeface="+mj-cs"/>
                <a:sym typeface="Calibri"/>
              </a:rPr>
              <a:t>- rafforzamento della capacità dell’Agenzia di intercettare </a:t>
            </a:r>
            <a:r>
              <a:rPr lang="it-IT" sz="2000" b="1" dirty="0">
                <a:effectLst/>
                <a:latin typeface="+mj-lt"/>
                <a:ea typeface="+mj-ea"/>
                <a:cs typeface="+mj-cs"/>
                <a:sym typeface="Calibri"/>
              </a:rPr>
              <a:t>fondi europei </a:t>
            </a:r>
            <a:r>
              <a:rPr lang="it-IT" sz="2000" dirty="0">
                <a:effectLst/>
                <a:latin typeface="+mj-lt"/>
                <a:ea typeface="+mj-ea"/>
                <a:cs typeface="+mj-cs"/>
                <a:sym typeface="Calibri"/>
              </a:rPr>
              <a:t>diretti e sviluppare nuovi </a:t>
            </a:r>
            <a:r>
              <a:rPr lang="it-IT" sz="2000" b="1" dirty="0">
                <a:effectLst/>
                <a:latin typeface="+mj-lt"/>
                <a:ea typeface="+mj-ea"/>
                <a:cs typeface="+mj-cs"/>
                <a:sym typeface="Calibri"/>
              </a:rPr>
              <a:t>progetti internazionali </a:t>
            </a:r>
            <a:r>
              <a:rPr lang="it-IT" sz="2000" dirty="0">
                <a:effectLst/>
                <a:latin typeface="+mj-lt"/>
                <a:ea typeface="+mj-ea"/>
                <a:cs typeface="+mj-cs"/>
                <a:sym typeface="Calibri"/>
              </a:rPr>
              <a:t>in </a:t>
            </a:r>
            <a:r>
              <a:rPr lang="it-IT" sz="2000" dirty="0" err="1">
                <a:effectLst/>
                <a:latin typeface="+mj-lt"/>
                <a:ea typeface="+mj-ea"/>
                <a:cs typeface="+mj-cs"/>
                <a:sym typeface="Calibri"/>
              </a:rPr>
              <a:t>qualita</a:t>
            </a:r>
            <a:r>
              <a:rPr lang="it-IT" sz="2000" dirty="0">
                <a:effectLst/>
                <a:latin typeface="+mj-lt"/>
                <a:ea typeface="+mj-ea"/>
                <a:cs typeface="+mj-cs"/>
                <a:sym typeface="Calibri"/>
              </a:rPr>
              <a:t>̀ di capofila o partner a partire dalla strutturazione di una task force interna dedicata e con l’adeguata valorizzazione dell’ufficio locale di Bruxelles. Inoltre, mediante l’attivazione di un nuovo progetto denominato “Sportello Europa” da implementare in stretto raccordo con l’amministrazione regionale, l’expertise dell’Agenzia </a:t>
            </a:r>
            <a:r>
              <a:rPr lang="it-IT" sz="2000" dirty="0" err="1">
                <a:effectLst/>
                <a:latin typeface="+mj-lt"/>
                <a:ea typeface="+mj-ea"/>
                <a:cs typeface="+mj-cs"/>
                <a:sym typeface="Calibri"/>
              </a:rPr>
              <a:t>sara</a:t>
            </a:r>
            <a:r>
              <a:rPr lang="it-IT" sz="2000" dirty="0">
                <a:effectLst/>
                <a:latin typeface="+mj-lt"/>
                <a:ea typeface="+mj-ea"/>
                <a:cs typeface="+mj-cs"/>
                <a:sym typeface="Calibri"/>
              </a:rPr>
              <a:t>̀ messa a disposizione di comuni, imprese e cittadini interessati. </a:t>
            </a:r>
          </a:p>
          <a:p>
            <a:r>
              <a:rPr lang="it-IT" sz="2000" b="1" dirty="0">
                <a:effectLst/>
                <a:latin typeface="+mj-lt"/>
                <a:ea typeface="+mj-ea"/>
                <a:cs typeface="+mj-cs"/>
                <a:sym typeface="Calibri"/>
              </a:rPr>
              <a:t>SVILUPPUMBRIA DIGITALE </a:t>
            </a:r>
            <a:r>
              <a:rPr lang="it-IT" sz="2000" dirty="0">
                <a:effectLst/>
                <a:latin typeface="+mj-lt"/>
                <a:ea typeface="+mj-ea"/>
                <a:cs typeface="+mj-cs"/>
                <a:sym typeface="Calibri"/>
              </a:rPr>
              <a:t>- promozione della </a:t>
            </a:r>
            <a:r>
              <a:rPr lang="it-IT" sz="2000" b="1" dirty="0">
                <a:effectLst/>
                <a:latin typeface="+mj-lt"/>
                <a:ea typeface="+mj-ea"/>
                <a:cs typeface="+mj-cs"/>
                <a:sym typeface="Calibri"/>
              </a:rPr>
              <a:t>digitalizzazione </a:t>
            </a:r>
            <a:r>
              <a:rPr lang="it-IT" sz="2000" dirty="0">
                <a:effectLst/>
                <a:latin typeface="+mj-lt"/>
                <a:ea typeface="+mj-ea"/>
                <a:cs typeface="+mj-cs"/>
                <a:sym typeface="Calibri"/>
              </a:rPr>
              <a:t>intesa (verso l’esterno) quale accompagnamento delle imprese alla transizione digitale con la creazione di un centro di competenze sul tema presso la sede di e (verso l’interno) quale smaterializzazione e digitalizzazione delle procedure aziendali </a:t>
            </a:r>
          </a:p>
          <a:p>
            <a:r>
              <a:rPr lang="it-IT" sz="2000" b="1" dirty="0">
                <a:effectLst/>
                <a:latin typeface="+mj-lt"/>
                <a:ea typeface="+mj-ea"/>
                <a:cs typeface="+mj-cs"/>
                <a:sym typeface="Calibri"/>
              </a:rPr>
              <a:t>SVILUPPUMBRIA SOSTENIBILE </a:t>
            </a:r>
            <a:r>
              <a:rPr lang="it-IT" sz="2000" dirty="0">
                <a:effectLst/>
                <a:latin typeface="+mj-lt"/>
                <a:ea typeface="+mj-ea"/>
                <a:cs typeface="+mj-cs"/>
                <a:sym typeface="Calibri"/>
              </a:rPr>
              <a:t>- orientamento alla </a:t>
            </a:r>
            <a:r>
              <a:rPr lang="it-IT" sz="2000" b="1" dirty="0" err="1">
                <a:effectLst/>
                <a:latin typeface="+mj-lt"/>
                <a:ea typeface="+mj-ea"/>
                <a:cs typeface="+mj-cs"/>
                <a:sym typeface="Calibri"/>
              </a:rPr>
              <a:t>sostenibilita</a:t>
            </a:r>
            <a:r>
              <a:rPr lang="it-IT" sz="2000" b="1" dirty="0">
                <a:effectLst/>
                <a:latin typeface="+mj-lt"/>
                <a:ea typeface="+mj-ea"/>
                <a:cs typeface="+mj-cs"/>
                <a:sym typeface="Calibri"/>
              </a:rPr>
              <a:t>̀ </a:t>
            </a:r>
            <a:r>
              <a:rPr lang="it-IT" sz="2000" dirty="0">
                <a:effectLst/>
                <a:latin typeface="+mj-lt"/>
                <a:ea typeface="+mj-ea"/>
                <a:cs typeface="+mj-cs"/>
                <a:sym typeface="Calibri"/>
              </a:rPr>
              <a:t>intesa quale </a:t>
            </a:r>
            <a:r>
              <a:rPr lang="it-IT" sz="2000" dirty="0" err="1">
                <a:effectLst/>
                <a:latin typeface="+mj-lt"/>
                <a:ea typeface="+mj-ea"/>
                <a:cs typeface="+mj-cs"/>
                <a:sym typeface="Calibri"/>
              </a:rPr>
              <a:t>sostenibilita</a:t>
            </a:r>
            <a:r>
              <a:rPr lang="it-IT" sz="2000" dirty="0">
                <a:effectLst/>
                <a:latin typeface="+mj-lt"/>
                <a:ea typeface="+mj-ea"/>
                <a:cs typeface="+mj-cs"/>
                <a:sym typeface="Calibri"/>
              </a:rPr>
              <a:t>̀ ambientale e sociale, </a:t>
            </a:r>
            <a:r>
              <a:rPr lang="it-IT" sz="2000" b="1" dirty="0">
                <a:effectLst/>
                <a:latin typeface="+mj-lt"/>
                <a:ea typeface="+mj-ea"/>
                <a:cs typeface="+mj-cs"/>
                <a:sym typeface="Calibri"/>
              </a:rPr>
              <a:t>con particolare attenzione al supporto alle imprese nella transizione all’economia circolare e alla green economy</a:t>
            </a:r>
            <a:r>
              <a:rPr lang="it-IT" sz="2000" dirty="0">
                <a:effectLst/>
                <a:latin typeface="+mj-lt"/>
                <a:ea typeface="+mj-ea"/>
                <a:cs typeface="+mj-cs"/>
                <a:sym typeface="Calibri"/>
              </a:rPr>
              <a:t> anche attraverso la creazione di un centro di competenze sul tema presso la sede di Terni dove sviluppare un osservatorio che  contribuisca alla definizione delle strategie regionali per rendere </a:t>
            </a:r>
            <a:r>
              <a:rPr lang="it-IT" sz="2000" dirty="0" err="1">
                <a:effectLst/>
                <a:latin typeface="+mj-lt"/>
                <a:ea typeface="+mj-ea"/>
                <a:cs typeface="+mj-cs"/>
                <a:sym typeface="Calibri"/>
              </a:rPr>
              <a:t>piu</a:t>
            </a:r>
            <a:r>
              <a:rPr lang="it-IT" sz="2000" dirty="0">
                <a:effectLst/>
                <a:latin typeface="+mj-lt"/>
                <a:ea typeface="+mj-ea"/>
                <a:cs typeface="+mj-cs"/>
                <a:sym typeface="Calibri"/>
              </a:rPr>
              <a:t>̀ efficaci le attività di accelerazione e incubazione per le start-up, gli spin-off e le PMI innovative</a:t>
            </a:r>
          </a:p>
          <a:p>
            <a:endParaRPr lang="it-IT" dirty="0"/>
          </a:p>
        </p:txBody>
      </p:sp>
    </p:spTree>
    <p:extLst>
      <p:ext uri="{BB962C8B-B14F-4D97-AF65-F5344CB8AC3E}">
        <p14:creationId xmlns:p14="http://schemas.microsoft.com/office/powerpoint/2010/main" val="2148949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b="1" dirty="0">
                <a:effectLst/>
                <a:latin typeface="+mj-lt"/>
                <a:ea typeface="+mj-ea"/>
                <a:cs typeface="+mj-cs"/>
                <a:sym typeface="Calibri"/>
              </a:rPr>
              <a:t>Nel triennio l’agenzia </a:t>
            </a:r>
            <a:r>
              <a:rPr lang="it-IT" sz="2000" b="1" dirty="0" err="1">
                <a:effectLst/>
                <a:latin typeface="+mj-lt"/>
                <a:ea typeface="+mj-ea"/>
                <a:cs typeface="+mj-cs"/>
                <a:sym typeface="Calibri"/>
              </a:rPr>
              <a:t>sara</a:t>
            </a:r>
            <a:r>
              <a:rPr lang="it-IT" sz="2000" b="1" dirty="0">
                <a:effectLst/>
                <a:latin typeface="+mj-lt"/>
                <a:ea typeface="+mj-ea"/>
                <a:cs typeface="+mj-cs"/>
                <a:sym typeface="Calibri"/>
              </a:rPr>
              <a:t>̀ orientata al rilancio della </a:t>
            </a:r>
            <a:r>
              <a:rPr lang="it-IT" sz="2000" b="1" dirty="0" err="1">
                <a:effectLst/>
                <a:latin typeface="+mj-lt"/>
                <a:ea typeface="+mj-ea"/>
                <a:cs typeface="+mj-cs"/>
                <a:sym typeface="Calibri"/>
              </a:rPr>
              <a:t>competitivita</a:t>
            </a:r>
            <a:r>
              <a:rPr lang="it-IT" sz="2000" b="1" dirty="0">
                <a:effectLst/>
                <a:latin typeface="+mj-lt"/>
                <a:ea typeface="+mj-ea"/>
                <a:cs typeface="+mj-cs"/>
                <a:sym typeface="Calibri"/>
              </a:rPr>
              <a:t>̀ del sistema economico locale rafforzandone, come già evidenziato, le capacità di INNOVAZIONE</a:t>
            </a:r>
            <a:r>
              <a:rPr lang="it-IT" sz="2000" dirty="0">
                <a:effectLst/>
                <a:latin typeface="+mj-lt"/>
                <a:ea typeface="+mj-ea"/>
                <a:cs typeface="+mj-cs"/>
                <a:sym typeface="Calibri"/>
              </a:rPr>
              <a:t>, </a:t>
            </a:r>
            <a:r>
              <a:rPr lang="it-IT" sz="2000" b="1" dirty="0">
                <a:effectLst/>
                <a:latin typeface="+mj-lt"/>
                <a:ea typeface="+mj-ea"/>
                <a:cs typeface="+mj-cs"/>
                <a:sym typeface="Calibri"/>
              </a:rPr>
              <a:t>INTERNAZIONALIZZAZIONE </a:t>
            </a:r>
            <a:r>
              <a:rPr lang="it-IT" sz="2000" dirty="0">
                <a:effectLst/>
                <a:latin typeface="+mj-lt"/>
                <a:ea typeface="+mj-ea"/>
                <a:cs typeface="+mj-cs"/>
                <a:sym typeface="Calibri"/>
              </a:rPr>
              <a:t>E </a:t>
            </a:r>
            <a:r>
              <a:rPr lang="it-IT" sz="2000" b="1" dirty="0">
                <a:effectLst/>
                <a:latin typeface="+mj-lt"/>
                <a:ea typeface="+mj-ea"/>
                <a:cs typeface="+mj-cs"/>
                <a:sym typeface="Calibri"/>
              </a:rPr>
              <a:t>ATTRAZIONE DI INVESTIMENTI </a:t>
            </a:r>
            <a:r>
              <a:rPr lang="it-IT" sz="2000" dirty="0">
                <a:effectLst/>
                <a:latin typeface="+mj-lt"/>
                <a:ea typeface="+mj-ea"/>
                <a:cs typeface="+mj-cs"/>
                <a:sym typeface="Calibri"/>
              </a:rPr>
              <a:t>  mediante </a:t>
            </a:r>
            <a:r>
              <a:rPr lang="it-IT" sz="2000" dirty="0" err="1">
                <a:effectLst/>
                <a:latin typeface="+mj-lt"/>
                <a:ea typeface="+mj-ea"/>
                <a:cs typeface="+mj-cs"/>
                <a:sym typeface="Calibri"/>
              </a:rPr>
              <a:t>attivita</a:t>
            </a:r>
            <a:r>
              <a:rPr lang="it-IT" sz="2000" dirty="0">
                <a:effectLst/>
                <a:latin typeface="+mj-lt"/>
                <a:ea typeface="+mj-ea"/>
                <a:cs typeface="+mj-cs"/>
                <a:sym typeface="Calibri"/>
              </a:rPr>
              <a:t>̀ di: </a:t>
            </a:r>
          </a:p>
          <a:p>
            <a:pPr lvl="0"/>
            <a:r>
              <a:rPr lang="it-IT" sz="2000" dirty="0">
                <a:effectLst/>
                <a:latin typeface="+mj-lt"/>
                <a:ea typeface="+mj-ea"/>
                <a:cs typeface="+mj-cs"/>
                <a:sym typeface="Calibri"/>
              </a:rPr>
              <a:t>1. sostegno all’</a:t>
            </a:r>
            <a:r>
              <a:rPr lang="it-IT" sz="2000" b="1" dirty="0">
                <a:effectLst/>
                <a:latin typeface="+mj-lt"/>
                <a:ea typeface="+mj-ea"/>
                <a:cs typeface="+mj-cs"/>
                <a:sym typeface="Calibri"/>
              </a:rPr>
              <a:t>innovazione </a:t>
            </a:r>
            <a:r>
              <a:rPr lang="it-IT" sz="2000" dirty="0">
                <a:effectLst/>
                <a:latin typeface="+mj-lt"/>
                <a:ea typeface="+mj-ea"/>
                <a:cs typeface="+mj-cs"/>
                <a:sym typeface="Calibri"/>
              </a:rPr>
              <a:t>e al </a:t>
            </a:r>
            <a:r>
              <a:rPr lang="it-IT" sz="2000" b="1" dirty="0">
                <a:effectLst/>
                <a:latin typeface="+mj-lt"/>
                <a:ea typeface="+mj-ea"/>
                <a:cs typeface="+mj-cs"/>
                <a:sym typeface="Calibri"/>
              </a:rPr>
              <a:t>trasferimento tecnologico: </a:t>
            </a:r>
            <a:r>
              <a:rPr lang="it-IT" sz="2000" dirty="0">
                <a:effectLst/>
                <a:latin typeface="+mj-lt"/>
                <a:ea typeface="+mj-ea"/>
                <a:cs typeface="+mj-cs"/>
                <a:sym typeface="Calibri"/>
              </a:rPr>
              <a:t> supporto alle imprese nella gestione dei processi di ricerca e sviluppo, trasferimento tecnologico, incubazione e accelerazione d’impresa. </a:t>
            </a:r>
          </a:p>
          <a:p>
            <a:pPr lvl="0"/>
            <a:r>
              <a:rPr lang="it-IT" sz="2000" dirty="0">
                <a:effectLst/>
                <a:latin typeface="+mj-lt"/>
                <a:ea typeface="+mj-ea"/>
                <a:cs typeface="+mj-cs"/>
                <a:sym typeface="Calibri"/>
              </a:rPr>
              <a:t>2. supporto </a:t>
            </a:r>
            <a:r>
              <a:rPr lang="it-IT" sz="2000" b="1" dirty="0">
                <a:effectLst/>
                <a:latin typeface="+mj-lt"/>
                <a:ea typeface="+mj-ea"/>
                <a:cs typeface="+mj-cs"/>
                <a:sym typeface="Calibri"/>
              </a:rPr>
              <a:t>all’internazionalizzazione d’impresa:</a:t>
            </a:r>
            <a:r>
              <a:rPr lang="it-IT" sz="2000" dirty="0">
                <a:effectLst/>
                <a:latin typeface="+mj-lt"/>
                <a:ea typeface="+mj-ea"/>
                <a:cs typeface="+mj-cs"/>
                <a:sym typeface="Calibri"/>
              </a:rPr>
              <a:t> la gestione di nuovi bandi a valere sul POR-FESR,  progettazione di azioni innovative per la promozione all’estero delle imprese anche in forma integrata e digitalizzata, attività informative sulle opportunità di finanziamento e sostegno all’export in ambito nazionale ed europeo, assistenza tecnica alle imprese per sviluppare partenariati commerciali e tecnologici nell’ambito di reti europee ed internazionali (Enterprise Europe Network)</a:t>
            </a:r>
          </a:p>
          <a:p>
            <a:pPr lvl="0"/>
            <a:r>
              <a:rPr lang="it-IT" sz="2000" b="1" dirty="0">
                <a:effectLst/>
                <a:latin typeface="+mj-lt"/>
                <a:ea typeface="+mj-ea"/>
                <a:cs typeface="+mj-cs"/>
                <a:sym typeface="Calibri"/>
              </a:rPr>
              <a:t>3. promozione e marketing del territorio </a:t>
            </a:r>
            <a:r>
              <a:rPr lang="it-IT" sz="2000" dirty="0">
                <a:effectLst/>
                <a:latin typeface="+mj-lt"/>
                <a:ea typeface="+mj-ea"/>
                <a:cs typeface="+mj-cs"/>
                <a:sym typeface="Calibri"/>
              </a:rPr>
              <a:t>per attrarre investimenti e talenti in Umbria definendo </a:t>
            </a:r>
            <a:r>
              <a:rPr lang="it-IT" sz="2000" dirty="0" err="1">
                <a:effectLst/>
                <a:latin typeface="+mj-lt"/>
                <a:ea typeface="+mj-ea"/>
                <a:cs typeface="+mj-cs"/>
                <a:sym typeface="Calibri"/>
              </a:rPr>
              <a:t>opportunita</a:t>
            </a:r>
            <a:r>
              <a:rPr lang="it-IT" sz="2000" dirty="0">
                <a:effectLst/>
                <a:latin typeface="+mj-lt"/>
                <a:ea typeface="+mj-ea"/>
                <a:cs typeface="+mj-cs"/>
                <a:sym typeface="Calibri"/>
              </a:rPr>
              <a:t>̀ e pacchetti localizzativi da promuovere a livello nazionale e internazionale, anche mediante </a:t>
            </a:r>
            <a:r>
              <a:rPr lang="it-IT" sz="2000" dirty="0" err="1">
                <a:effectLst/>
                <a:latin typeface="+mj-lt"/>
                <a:ea typeface="+mj-ea"/>
                <a:cs typeface="+mj-cs"/>
                <a:sym typeface="Calibri"/>
              </a:rPr>
              <a:t>attivita</a:t>
            </a:r>
            <a:r>
              <a:rPr lang="it-IT" sz="2000" dirty="0">
                <a:effectLst/>
                <a:latin typeface="+mj-lt"/>
                <a:ea typeface="+mj-ea"/>
                <a:cs typeface="+mj-cs"/>
                <a:sym typeface="Calibri"/>
              </a:rPr>
              <a:t>̀ informative da realizzare on line con l’attivazione e gestione di un portale dedicato (</a:t>
            </a:r>
            <a:r>
              <a:rPr lang="it-IT" sz="2000" dirty="0" err="1">
                <a:effectLst/>
                <a:latin typeface="+mj-lt"/>
                <a:ea typeface="+mj-ea"/>
                <a:cs typeface="+mj-cs"/>
                <a:sym typeface="Calibri"/>
              </a:rPr>
              <a:t>Investumbria</a:t>
            </a:r>
            <a:r>
              <a:rPr lang="it-IT" sz="2000" dirty="0">
                <a:effectLst/>
                <a:latin typeface="+mj-lt"/>
                <a:ea typeface="+mj-ea"/>
                <a:cs typeface="+mj-cs"/>
                <a:sym typeface="Calibri"/>
              </a:rPr>
              <a:t>) </a:t>
            </a:r>
          </a:p>
          <a:p>
            <a:endParaRPr lang="it-IT" dirty="0"/>
          </a:p>
        </p:txBody>
      </p:sp>
    </p:spTree>
    <p:extLst>
      <p:ext uri="{BB962C8B-B14F-4D97-AF65-F5344CB8AC3E}">
        <p14:creationId xmlns:p14="http://schemas.microsoft.com/office/powerpoint/2010/main" val="301030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1659751" eaLnBrk="1" fontAlgn="auto" latinLnBrk="0" hangingPunct="1">
              <a:lnSpc>
                <a:spcPct val="100000"/>
              </a:lnSpc>
              <a:spcBef>
                <a:spcPts val="0"/>
              </a:spcBef>
              <a:spcAft>
                <a:spcPts val="0"/>
              </a:spcAft>
              <a:buClrTx/>
              <a:buSzTx/>
              <a:buFontTx/>
              <a:buNone/>
              <a:tabLst/>
              <a:defRPr/>
            </a:pPr>
            <a:r>
              <a:rPr lang="it-IT" sz="2000" b="1" dirty="0">
                <a:effectLst/>
                <a:latin typeface="+mj-lt"/>
                <a:ea typeface="+mj-ea"/>
                <a:cs typeface="+mj-cs"/>
                <a:sym typeface="Calibri"/>
              </a:rPr>
              <a:t>Nel triennio l’agenzia </a:t>
            </a:r>
            <a:r>
              <a:rPr lang="it-IT" sz="2000" b="1" dirty="0" err="1">
                <a:effectLst/>
                <a:latin typeface="+mj-lt"/>
                <a:ea typeface="+mj-ea"/>
                <a:cs typeface="+mj-cs"/>
                <a:sym typeface="Calibri"/>
              </a:rPr>
              <a:t>sara</a:t>
            </a:r>
            <a:r>
              <a:rPr lang="it-IT" sz="2000" b="1" dirty="0">
                <a:effectLst/>
                <a:latin typeface="+mj-lt"/>
                <a:ea typeface="+mj-ea"/>
                <a:cs typeface="+mj-cs"/>
                <a:sym typeface="Calibri"/>
              </a:rPr>
              <a:t>̀ orientata al rilancio della </a:t>
            </a:r>
            <a:r>
              <a:rPr lang="it-IT" sz="2000" b="1" dirty="0" err="1">
                <a:effectLst/>
                <a:latin typeface="+mj-lt"/>
                <a:ea typeface="+mj-ea"/>
                <a:cs typeface="+mj-cs"/>
                <a:sym typeface="Calibri"/>
              </a:rPr>
              <a:t>competitivita</a:t>
            </a:r>
            <a:r>
              <a:rPr lang="it-IT" sz="2000" b="1" dirty="0">
                <a:effectLst/>
                <a:latin typeface="+mj-lt"/>
                <a:ea typeface="+mj-ea"/>
                <a:cs typeface="+mj-cs"/>
                <a:sym typeface="Calibri"/>
              </a:rPr>
              <a:t>̀ del sistema economico locale anche </a:t>
            </a:r>
            <a:r>
              <a:rPr lang="it-IT" sz="2000" dirty="0">
                <a:effectLst/>
                <a:latin typeface="+mj-lt"/>
                <a:ea typeface="+mj-ea"/>
                <a:cs typeface="+mj-cs"/>
                <a:sym typeface="Calibri"/>
              </a:rPr>
              <a:t>mediante </a:t>
            </a:r>
            <a:r>
              <a:rPr lang="it-IT" sz="2000" dirty="0" err="1">
                <a:effectLst/>
                <a:latin typeface="+mj-lt"/>
                <a:ea typeface="+mj-ea"/>
                <a:cs typeface="+mj-cs"/>
                <a:sym typeface="Calibri"/>
              </a:rPr>
              <a:t>attivita</a:t>
            </a:r>
            <a:r>
              <a:rPr lang="it-IT" sz="2000" dirty="0">
                <a:effectLst/>
                <a:latin typeface="+mj-lt"/>
                <a:ea typeface="+mj-ea"/>
                <a:cs typeface="+mj-cs"/>
                <a:sym typeface="Calibri"/>
              </a:rPr>
              <a:t>̀ di: </a:t>
            </a:r>
          </a:p>
          <a:p>
            <a:pPr lvl="0"/>
            <a:r>
              <a:rPr lang="it-IT" sz="2000" b="0" dirty="0">
                <a:effectLst/>
                <a:latin typeface="+mj-lt"/>
                <a:ea typeface="+mj-ea"/>
                <a:cs typeface="+mj-cs"/>
                <a:sym typeface="Calibri"/>
              </a:rPr>
              <a:t>promozione turistica e costruzione dell’offerta territoriale, garantendo adeguato supporto all’Assessorato al Turismo per le specifiche attività che questo affida a Sviluppumbria in tale ambito.   </a:t>
            </a:r>
          </a:p>
          <a:p>
            <a:pPr lvl="0"/>
            <a:r>
              <a:rPr lang="it-IT" sz="2000" b="0" dirty="0">
                <a:effectLst/>
                <a:latin typeface="+mj-lt"/>
                <a:ea typeface="+mj-ea"/>
                <a:cs typeface="+mj-cs"/>
                <a:sym typeface="Calibri"/>
              </a:rPr>
              <a:t>gestione e valorizzazione del patrimonio immobiliare regionale mediante l’ implementazione e co-progettazione di iniziative finalizzate allo sviluppo economico locale </a:t>
            </a:r>
          </a:p>
          <a:p>
            <a:pPr lvl="0"/>
            <a:r>
              <a:rPr lang="it-IT" sz="2000" b="0" dirty="0">
                <a:effectLst/>
                <a:latin typeface="+mj-lt"/>
                <a:ea typeface="+mj-ea"/>
                <a:cs typeface="+mj-cs"/>
                <a:sym typeface="Calibri"/>
              </a:rPr>
              <a:t>gestione delle partecipate strategiche e progetti in networking con le società partecipate finalizzati allo sviluppo economico regionale </a:t>
            </a:r>
          </a:p>
          <a:p>
            <a:pPr marL="0" marR="0" lvl="0" indent="0" defTabSz="1659751" eaLnBrk="1" fontAlgn="auto" latinLnBrk="0" hangingPunct="1">
              <a:lnSpc>
                <a:spcPct val="100000"/>
              </a:lnSpc>
              <a:spcBef>
                <a:spcPts val="0"/>
              </a:spcBef>
              <a:spcAft>
                <a:spcPts val="0"/>
              </a:spcAft>
              <a:buClrTx/>
              <a:buSzTx/>
              <a:buFontTx/>
              <a:buNone/>
              <a:tabLst/>
              <a:defRPr/>
            </a:pPr>
            <a:endParaRPr lang="it-IT" sz="2000" b="0" dirty="0">
              <a:effectLst/>
              <a:latin typeface="+mj-lt"/>
              <a:ea typeface="+mj-ea"/>
              <a:cs typeface="+mj-cs"/>
              <a:sym typeface="Calibri"/>
            </a:endParaRPr>
          </a:p>
          <a:p>
            <a:endParaRPr lang="it-IT" sz="2000" dirty="0">
              <a:effectLst/>
              <a:latin typeface="+mj-lt"/>
              <a:ea typeface="+mj-ea"/>
              <a:cs typeface="+mj-cs"/>
              <a:sym typeface="Calibri"/>
            </a:endParaRPr>
          </a:p>
        </p:txBody>
      </p:sp>
    </p:spTree>
    <p:extLst>
      <p:ext uri="{BB962C8B-B14F-4D97-AF65-F5344CB8AC3E}">
        <p14:creationId xmlns:p14="http://schemas.microsoft.com/office/powerpoint/2010/main" val="3115809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1659751" eaLnBrk="1" fontAlgn="auto" latinLnBrk="0" hangingPunct="1">
              <a:lnSpc>
                <a:spcPct val="100000"/>
              </a:lnSpc>
              <a:spcBef>
                <a:spcPts val="0"/>
              </a:spcBef>
              <a:spcAft>
                <a:spcPts val="0"/>
              </a:spcAft>
              <a:buClrTx/>
              <a:buSzTx/>
              <a:buFontTx/>
              <a:buNone/>
              <a:tabLst/>
              <a:defRPr/>
            </a:pPr>
            <a:r>
              <a:rPr lang="it-IT" sz="2000" dirty="0">
                <a:effectLst/>
                <a:latin typeface="+mj-lt"/>
                <a:ea typeface="+mj-ea"/>
                <a:cs typeface="+mj-cs"/>
                <a:sym typeface="Calibri"/>
              </a:rPr>
              <a:t>Nel triennio si rafforzeranno le competenze dell’Agenzia afferenti alle RELAZIONI ESTERNE e di questo vi parlerà poi nel dettaglio la Dott.ssa Sereni che illustrerà brevemente gli aspetti salienti della nuova strategica di  COMUNICAZIONE voluta dalla nuova governance, una svolta imposta sia dai rapidi e profondi cambiamenti indotti dalla svolta digitale accelerata dall’emergenza sanitaria, sia e soprattutto dalla necessità di riposizionare la brand </a:t>
            </a:r>
            <a:r>
              <a:rPr lang="it-IT" sz="2000" dirty="0" err="1">
                <a:effectLst/>
                <a:latin typeface="+mj-lt"/>
                <a:ea typeface="+mj-ea"/>
                <a:cs typeface="+mj-cs"/>
                <a:sym typeface="Calibri"/>
              </a:rPr>
              <a:t>reputation</a:t>
            </a:r>
            <a:r>
              <a:rPr lang="it-IT" sz="2000" dirty="0">
                <a:effectLst/>
                <a:latin typeface="+mj-lt"/>
                <a:ea typeface="+mj-ea"/>
                <a:cs typeface="+mj-cs"/>
                <a:sym typeface="Calibri"/>
              </a:rPr>
              <a:t> di Sviluppumbria. </a:t>
            </a:r>
          </a:p>
          <a:p>
            <a:pPr marL="0" marR="0" lvl="0" indent="0" defTabSz="1659751" eaLnBrk="1" fontAlgn="auto" latinLnBrk="0" hangingPunct="1">
              <a:lnSpc>
                <a:spcPct val="100000"/>
              </a:lnSpc>
              <a:spcBef>
                <a:spcPts val="0"/>
              </a:spcBef>
              <a:spcAft>
                <a:spcPts val="0"/>
              </a:spcAft>
              <a:buClrTx/>
              <a:buSzTx/>
              <a:buFontTx/>
              <a:buNone/>
              <a:tabLst/>
              <a:defRPr/>
            </a:pPr>
            <a:r>
              <a:rPr lang="it-IT" sz="2000" dirty="0">
                <a:effectLst/>
                <a:latin typeface="+mj-lt"/>
                <a:ea typeface="+mj-ea"/>
                <a:cs typeface="+mj-cs"/>
                <a:sym typeface="Calibri"/>
              </a:rPr>
              <a:t>Una strategia che passa anche per  rilancio delle attività di NETWORKING non solo, come abbiamo già visto, in ambito regionale ma anche nazionale e internazionale.  Saranno determinanti in questo ultimo senso anche le attività connesse alla COOPERAZIONE EUROPEA, i nuovi partenariati internazionali con le priorità settoriali e geografiche che saranno individuate dalla Regione per la  promozione del sistema economico umbro e la valorizzazione della rete degli Umbri all’estero.  </a:t>
            </a:r>
          </a:p>
          <a:p>
            <a:endParaRPr lang="it-IT" dirty="0"/>
          </a:p>
        </p:txBody>
      </p:sp>
    </p:spTree>
    <p:extLst>
      <p:ext uri="{BB962C8B-B14F-4D97-AF65-F5344CB8AC3E}">
        <p14:creationId xmlns:p14="http://schemas.microsoft.com/office/powerpoint/2010/main" val="243866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Il riposizionamento dell’agenzia comporta un’operazione di adeguamento della struttura e dell’approccio metodologico professionale che deve: </a:t>
            </a:r>
          </a:p>
          <a:p>
            <a:r>
              <a:rPr lang="it-IT" sz="2000" dirty="0">
                <a:effectLst/>
                <a:latin typeface="+mj-lt"/>
                <a:ea typeface="+mj-ea"/>
                <a:cs typeface="+mj-cs"/>
                <a:sym typeface="Calibri"/>
              </a:rPr>
              <a:t>• passare dall’attuale struttura verticale e gerarchica, fortemente burocratizzata, ad un </a:t>
            </a:r>
            <a:r>
              <a:rPr lang="it-IT" sz="2000" b="1" dirty="0">
                <a:effectLst/>
                <a:latin typeface="+mj-lt"/>
                <a:ea typeface="+mj-ea"/>
                <a:cs typeface="+mj-cs"/>
                <a:sym typeface="Calibri"/>
              </a:rPr>
              <a:t>nuovo modello organizzativo altamente flessibile ed efficiente, in grado di semplificare le procedure, ridurre i tempi di intervento, privilegiare la collaborazione interna ed il lavoro in rete</a:t>
            </a:r>
            <a:r>
              <a:rPr lang="it-IT" sz="2000" dirty="0">
                <a:effectLst/>
                <a:latin typeface="+mj-lt"/>
                <a:ea typeface="+mj-ea"/>
                <a:cs typeface="+mj-cs"/>
                <a:sym typeface="Calibri"/>
              </a:rPr>
              <a:t>;  </a:t>
            </a:r>
          </a:p>
          <a:p>
            <a:r>
              <a:rPr lang="it-IT" sz="2000" dirty="0">
                <a:effectLst/>
                <a:latin typeface="+mj-lt"/>
                <a:ea typeface="+mj-ea"/>
                <a:cs typeface="+mj-cs"/>
                <a:sym typeface="Calibri"/>
              </a:rPr>
              <a:t>• superare le principali </a:t>
            </a:r>
            <a:r>
              <a:rPr lang="it-IT" sz="2000" dirty="0" err="1">
                <a:effectLst/>
                <a:latin typeface="+mj-lt"/>
                <a:ea typeface="+mj-ea"/>
                <a:cs typeface="+mj-cs"/>
                <a:sym typeface="Calibri"/>
              </a:rPr>
              <a:t>criticita</a:t>
            </a:r>
            <a:r>
              <a:rPr lang="it-IT" sz="2000" dirty="0">
                <a:effectLst/>
                <a:latin typeface="+mj-lt"/>
                <a:ea typeface="+mj-ea"/>
                <a:cs typeface="+mj-cs"/>
                <a:sym typeface="Calibri"/>
              </a:rPr>
              <a:t>̀ che contraddistinguono una metodologia di lavoro “on desk” prevalentemente orientata alla gestione di avvisi in back office sia migliorando la capacità di dare risposte chiare, efficaci e rapide ai beneficiari dei contributi pubblici sia mediante un nuovo approccio che privilegi </a:t>
            </a:r>
            <a:r>
              <a:rPr lang="it-IT" sz="2000" b="1" dirty="0">
                <a:effectLst/>
                <a:latin typeface="+mj-lt"/>
                <a:ea typeface="+mj-ea"/>
                <a:cs typeface="+mj-cs"/>
                <a:sym typeface="Calibri"/>
              </a:rPr>
              <a:t>un ruolo proattivo dell’agenzia “on </a:t>
            </a:r>
            <a:r>
              <a:rPr lang="it-IT" sz="2000" b="1" dirty="0" err="1">
                <a:effectLst/>
                <a:latin typeface="+mj-lt"/>
                <a:ea typeface="+mj-ea"/>
                <a:cs typeface="+mj-cs"/>
                <a:sym typeface="Calibri"/>
              </a:rPr>
              <a:t>field</a:t>
            </a:r>
            <a:r>
              <a:rPr lang="it-IT" sz="2000" b="1" dirty="0">
                <a:effectLst/>
                <a:latin typeface="+mj-lt"/>
                <a:ea typeface="+mj-ea"/>
                <a:cs typeface="+mj-cs"/>
                <a:sym typeface="Calibri"/>
              </a:rPr>
              <a:t>”, sul territorio, finalizzato allo </a:t>
            </a:r>
            <a:r>
              <a:rPr lang="it-IT" sz="2000" b="1" dirty="0" err="1">
                <a:effectLst/>
                <a:latin typeface="+mj-lt"/>
                <a:ea typeface="+mj-ea"/>
                <a:cs typeface="+mj-cs"/>
                <a:sym typeface="Calibri"/>
              </a:rPr>
              <a:t>scouting</a:t>
            </a:r>
            <a:r>
              <a:rPr lang="it-IT" sz="2000" b="1" dirty="0">
                <a:effectLst/>
                <a:latin typeface="+mj-lt"/>
                <a:ea typeface="+mj-ea"/>
                <a:cs typeface="+mj-cs"/>
                <a:sym typeface="Calibri"/>
              </a:rPr>
              <a:t> di progetti, di potenziali imprenditori e di investitori. </a:t>
            </a:r>
            <a:endParaRPr lang="it-IT" sz="2000" dirty="0">
              <a:effectLst/>
              <a:latin typeface="+mj-lt"/>
              <a:ea typeface="+mj-ea"/>
              <a:cs typeface="+mj-cs"/>
              <a:sym typeface="Calibri"/>
            </a:endParaRPr>
          </a:p>
          <a:p>
            <a:endParaRPr lang="it-IT" dirty="0"/>
          </a:p>
        </p:txBody>
      </p:sp>
    </p:spTree>
    <p:extLst>
      <p:ext uri="{BB962C8B-B14F-4D97-AF65-F5344CB8AC3E}">
        <p14:creationId xmlns:p14="http://schemas.microsoft.com/office/powerpoint/2010/main" val="72368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Il cambiamento del modello gestionale è uno dei passaggi più importanti della nuova visione strategica dell’Agenzia che vuole così innovare la modalità di rapportarsi sia al suo interno, innovando il modello gestionale, sia al suo esterno nella tenuta delle relazioni con gli stakeholder prevedendo</a:t>
            </a:r>
            <a:r>
              <a:rPr lang="it-IT" sz="2000" b="1" dirty="0">
                <a:effectLst/>
                <a:latin typeface="+mj-lt"/>
                <a:ea typeface="+mj-ea"/>
                <a:cs typeface="+mj-cs"/>
                <a:sym typeface="Calibri"/>
              </a:rPr>
              <a:t>: </a:t>
            </a:r>
            <a:endParaRPr lang="it-IT" sz="2000" dirty="0">
              <a:effectLst/>
              <a:latin typeface="+mj-lt"/>
              <a:ea typeface="+mj-ea"/>
              <a:cs typeface="+mj-cs"/>
              <a:sym typeface="Calibri"/>
            </a:endParaRPr>
          </a:p>
          <a:p>
            <a:r>
              <a:rPr lang="it-IT" sz="2000" dirty="0">
                <a:effectLst/>
                <a:latin typeface="+mj-lt"/>
                <a:ea typeface="+mj-ea"/>
                <a:cs typeface="+mj-cs"/>
                <a:sym typeface="Calibri"/>
              </a:rPr>
              <a:t>        • una </a:t>
            </a:r>
            <a:r>
              <a:rPr lang="it-IT" sz="2000" b="1" dirty="0">
                <a:effectLst/>
                <a:latin typeface="+mj-lt"/>
                <a:ea typeface="+mj-ea"/>
                <a:cs typeface="+mj-cs"/>
                <a:sym typeface="Calibri"/>
              </a:rPr>
              <a:t>struttura organizzativa flessibile </a:t>
            </a:r>
            <a:r>
              <a:rPr lang="it-IT" sz="2000" dirty="0">
                <a:effectLst/>
                <a:latin typeface="+mj-lt"/>
                <a:ea typeface="+mj-ea"/>
                <a:cs typeface="+mj-cs"/>
                <a:sym typeface="Calibri"/>
              </a:rPr>
              <a:t>definita in funzione delle </a:t>
            </a:r>
            <a:r>
              <a:rPr lang="it-IT" sz="2000" dirty="0" err="1">
                <a:effectLst/>
                <a:latin typeface="+mj-lt"/>
                <a:ea typeface="+mj-ea"/>
                <a:cs typeface="+mj-cs"/>
                <a:sym typeface="Calibri"/>
              </a:rPr>
              <a:t>attivita</a:t>
            </a:r>
            <a:r>
              <a:rPr lang="it-IT" sz="2000" dirty="0">
                <a:effectLst/>
                <a:latin typeface="+mj-lt"/>
                <a:ea typeface="+mj-ea"/>
                <a:cs typeface="+mj-cs"/>
                <a:sym typeface="Calibri"/>
              </a:rPr>
              <a:t>̀ pianificate; </a:t>
            </a:r>
          </a:p>
          <a:p>
            <a:pPr marL="342900" lvl="0" indent="-342900">
              <a:buFont typeface="Arial" panose="020B0604020202020204" pitchFamily="34" charset="0"/>
              <a:buChar char="•"/>
            </a:pPr>
            <a:r>
              <a:rPr lang="it-IT" sz="2000" dirty="0">
                <a:effectLst/>
                <a:latin typeface="+mj-lt"/>
                <a:ea typeface="+mj-ea"/>
                <a:cs typeface="+mj-cs"/>
                <a:sym typeface="Calibri"/>
              </a:rPr>
              <a:t>un </a:t>
            </a:r>
            <a:r>
              <a:rPr lang="it-IT" sz="2000" b="1" dirty="0">
                <a:effectLst/>
                <a:latin typeface="+mj-lt"/>
                <a:ea typeface="+mj-ea"/>
                <a:cs typeface="+mj-cs"/>
                <a:sym typeface="Calibri"/>
              </a:rPr>
              <a:t>lavoro per progetti </a:t>
            </a:r>
            <a:r>
              <a:rPr lang="it-IT" sz="2000" dirty="0">
                <a:effectLst/>
                <a:latin typeface="+mj-lt"/>
                <a:ea typeface="+mj-ea"/>
                <a:cs typeface="+mj-cs"/>
                <a:sym typeface="Calibri"/>
              </a:rPr>
              <a:t>in team interdisciplinari; </a:t>
            </a:r>
          </a:p>
          <a:p>
            <a:pPr marL="342900" lvl="0" indent="-342900">
              <a:buFont typeface="Arial" panose="020B0604020202020204" pitchFamily="34" charset="0"/>
              <a:buChar char="•"/>
            </a:pPr>
            <a:r>
              <a:rPr lang="it-IT" sz="2000" dirty="0">
                <a:effectLst/>
                <a:latin typeface="+mj-lt"/>
                <a:ea typeface="+mj-ea"/>
                <a:cs typeface="+mj-cs"/>
                <a:sym typeface="Calibri"/>
              </a:rPr>
              <a:t>una </a:t>
            </a:r>
            <a:r>
              <a:rPr lang="it-IT" sz="2000" b="1" dirty="0">
                <a:effectLst/>
                <a:latin typeface="+mj-lt"/>
                <a:ea typeface="+mj-ea"/>
                <a:cs typeface="+mj-cs"/>
                <a:sym typeface="Calibri"/>
              </a:rPr>
              <a:t>maggiore responsabilizzazione </a:t>
            </a:r>
            <a:r>
              <a:rPr lang="it-IT" sz="2000" dirty="0">
                <a:effectLst/>
                <a:latin typeface="+mj-lt"/>
                <a:ea typeface="+mj-ea"/>
                <a:cs typeface="+mj-cs"/>
                <a:sym typeface="Calibri"/>
              </a:rPr>
              <a:t>di tutto il personale. </a:t>
            </a:r>
          </a:p>
          <a:p>
            <a:pPr marL="342900" lvl="0" indent="-342900">
              <a:buFont typeface="Arial" panose="020B0604020202020204" pitchFamily="34" charset="0"/>
              <a:buChar char="•"/>
            </a:pPr>
            <a:endParaRPr lang="it-IT" sz="2000" dirty="0">
              <a:effectLst/>
              <a:latin typeface="+mj-lt"/>
              <a:ea typeface="+mj-ea"/>
              <a:cs typeface="+mj-cs"/>
              <a:sym typeface="Calibri"/>
            </a:endParaRPr>
          </a:p>
          <a:p>
            <a:r>
              <a:rPr lang="it-IT" sz="2000" dirty="0">
                <a:effectLst/>
                <a:latin typeface="+mj-lt"/>
                <a:ea typeface="+mj-ea"/>
                <a:cs typeface="+mj-cs"/>
                <a:sym typeface="Calibri"/>
              </a:rPr>
              <a:t>Per consentire l’efficienza e l’efficacia del modello e innalzare la quantità e  </a:t>
            </a:r>
            <a:r>
              <a:rPr lang="it-IT" sz="2000" dirty="0" err="1">
                <a:effectLst/>
                <a:latin typeface="+mj-lt"/>
                <a:ea typeface="+mj-ea"/>
                <a:cs typeface="+mj-cs"/>
                <a:sym typeface="Calibri"/>
              </a:rPr>
              <a:t>qualita</a:t>
            </a:r>
            <a:r>
              <a:rPr lang="it-IT" sz="2000" dirty="0">
                <a:effectLst/>
                <a:latin typeface="+mj-lt"/>
                <a:ea typeface="+mj-ea"/>
                <a:cs typeface="+mj-cs"/>
                <a:sym typeface="Calibri"/>
              </a:rPr>
              <a:t>̀ dei servizi alle imprese e al territorio sono previsti investimenti nel capitale umano finalizzati a : </a:t>
            </a:r>
          </a:p>
          <a:p>
            <a:pPr lvl="0"/>
            <a:r>
              <a:rPr lang="it-IT" sz="2000" dirty="0">
                <a:effectLst/>
                <a:latin typeface="+mj-lt"/>
                <a:ea typeface="+mj-ea"/>
                <a:cs typeface="+mj-cs"/>
                <a:sym typeface="Calibri"/>
              </a:rPr>
              <a:t>- creare e rafforzare </a:t>
            </a:r>
            <a:r>
              <a:rPr lang="it-IT" sz="2000" b="1" dirty="0">
                <a:effectLst/>
                <a:latin typeface="+mj-lt"/>
                <a:ea typeface="+mj-ea"/>
                <a:cs typeface="+mj-cs"/>
                <a:sym typeface="Calibri"/>
              </a:rPr>
              <a:t>le competenze </a:t>
            </a:r>
            <a:r>
              <a:rPr lang="it-IT" sz="2000" dirty="0">
                <a:effectLst/>
                <a:latin typeface="+mj-lt"/>
                <a:ea typeface="+mj-ea"/>
                <a:cs typeface="+mj-cs"/>
                <a:sym typeface="Calibri"/>
              </a:rPr>
              <a:t>distintive  funzionalmente al perseguimento dei  nuovi obiettivi programmatici  prevedendo formazione anche su temi di frontiera come trasferimento tecnologico, sviluppo della </a:t>
            </a:r>
            <a:r>
              <a:rPr lang="it-IT" sz="2000" dirty="0" err="1">
                <a:effectLst/>
                <a:latin typeface="+mj-lt"/>
                <a:ea typeface="+mj-ea"/>
                <a:cs typeface="+mj-cs"/>
                <a:sym typeface="Calibri"/>
              </a:rPr>
              <a:t>proprieta</a:t>
            </a:r>
            <a:r>
              <a:rPr lang="it-IT" sz="2000" dirty="0">
                <a:effectLst/>
                <a:latin typeface="+mj-lt"/>
                <a:ea typeface="+mj-ea"/>
                <a:cs typeface="+mj-cs"/>
                <a:sym typeface="Calibri"/>
              </a:rPr>
              <a:t>̀ intellettuale, passaggio generazionale, green deal, comunicazione, digitalizzazione, progettazione europea e internazionale; </a:t>
            </a:r>
          </a:p>
          <a:p>
            <a:pPr marL="342900" lvl="0" indent="-342900">
              <a:buFontTx/>
              <a:buChar char="-"/>
            </a:pPr>
            <a:r>
              <a:rPr lang="it-IT" sz="2000" dirty="0">
                <a:effectLst/>
                <a:latin typeface="+mj-lt"/>
                <a:ea typeface="+mj-ea"/>
                <a:cs typeface="+mj-cs"/>
                <a:sym typeface="Calibri"/>
              </a:rPr>
              <a:t>valorizzare le </a:t>
            </a:r>
            <a:r>
              <a:rPr lang="it-IT" sz="2000" b="1" dirty="0">
                <a:effectLst/>
                <a:latin typeface="+mj-lt"/>
                <a:ea typeface="+mj-ea"/>
                <a:cs typeface="+mj-cs"/>
                <a:sym typeface="Calibri"/>
              </a:rPr>
              <a:t>diverse </a:t>
            </a:r>
            <a:r>
              <a:rPr lang="it-IT" sz="2000" b="1" dirty="0" err="1">
                <a:effectLst/>
                <a:latin typeface="+mj-lt"/>
                <a:ea typeface="+mj-ea"/>
                <a:cs typeface="+mj-cs"/>
                <a:sym typeface="Calibri"/>
              </a:rPr>
              <a:t>professionalita</a:t>
            </a:r>
            <a:r>
              <a:rPr lang="it-IT" sz="2000" b="1" dirty="0">
                <a:effectLst/>
                <a:latin typeface="+mj-lt"/>
                <a:ea typeface="+mj-ea"/>
                <a:cs typeface="+mj-cs"/>
                <a:sym typeface="Calibri"/>
              </a:rPr>
              <a:t>̀  e </a:t>
            </a:r>
          </a:p>
          <a:p>
            <a:pPr marL="342900" lvl="0" indent="-342900">
              <a:buFontTx/>
              <a:buChar char="-"/>
            </a:pPr>
            <a:r>
              <a:rPr lang="it-IT" sz="2000" dirty="0">
                <a:effectLst/>
                <a:latin typeface="+mj-lt"/>
                <a:ea typeface="+mj-ea"/>
                <a:cs typeface="+mj-cs"/>
                <a:sym typeface="Calibri"/>
              </a:rPr>
              <a:t> creare  una cultura aziendale del cambiamento </a:t>
            </a:r>
          </a:p>
          <a:p>
            <a:endParaRPr lang="it-IT" sz="2000" dirty="0">
              <a:effectLst/>
              <a:latin typeface="+mj-lt"/>
              <a:ea typeface="+mj-ea"/>
              <a:cs typeface="+mj-cs"/>
              <a:sym typeface="Calibri"/>
            </a:endParaRPr>
          </a:p>
        </p:txBody>
      </p:sp>
    </p:spTree>
    <p:extLst>
      <p:ext uri="{BB962C8B-B14F-4D97-AF65-F5344CB8AC3E}">
        <p14:creationId xmlns:p14="http://schemas.microsoft.com/office/powerpoint/2010/main" val="180390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1659751" eaLnBrk="1" fontAlgn="auto" latinLnBrk="0" hangingPunct="1">
              <a:lnSpc>
                <a:spcPct val="100000"/>
              </a:lnSpc>
              <a:spcBef>
                <a:spcPts val="0"/>
              </a:spcBef>
              <a:spcAft>
                <a:spcPts val="0"/>
              </a:spcAft>
              <a:buClrTx/>
              <a:buSzTx/>
              <a:buFontTx/>
              <a:buNone/>
              <a:tabLst/>
              <a:defRPr/>
            </a:pPr>
            <a:r>
              <a:rPr lang="it-IT" sz="2000" dirty="0">
                <a:effectLst/>
                <a:latin typeface="+mj-lt"/>
                <a:ea typeface="+mj-ea"/>
                <a:cs typeface="+mj-cs"/>
                <a:sym typeface="Calibri"/>
              </a:rPr>
              <a:t>La </a:t>
            </a:r>
            <a:r>
              <a:rPr lang="it-IT" sz="2000" b="1" dirty="0">
                <a:effectLst/>
                <a:latin typeface="+mj-lt"/>
                <a:ea typeface="+mj-ea"/>
                <a:cs typeface="+mj-cs"/>
                <a:sym typeface="Calibri"/>
              </a:rPr>
              <a:t>riduzione della burocratizzazione </a:t>
            </a:r>
            <a:r>
              <a:rPr lang="it-IT" sz="2000" dirty="0">
                <a:effectLst/>
                <a:latin typeface="+mj-lt"/>
                <a:ea typeface="+mj-ea"/>
                <a:cs typeface="+mj-cs"/>
                <a:sym typeface="Calibri"/>
              </a:rPr>
              <a:t>e l’incentivazione dell’</a:t>
            </a:r>
            <a:r>
              <a:rPr lang="it-IT" sz="2000" b="1" dirty="0">
                <a:effectLst/>
                <a:latin typeface="+mj-lt"/>
                <a:ea typeface="+mj-ea"/>
                <a:cs typeface="+mj-cs"/>
                <a:sym typeface="Calibri"/>
              </a:rPr>
              <a:t>efficienza professionale </a:t>
            </a:r>
            <a:r>
              <a:rPr lang="it-IT" sz="2000" dirty="0">
                <a:effectLst/>
                <a:latin typeface="+mj-lt"/>
                <a:ea typeface="+mj-ea"/>
                <a:cs typeface="+mj-cs"/>
                <a:sym typeface="Calibri"/>
              </a:rPr>
              <a:t>sono obiettivi perseguiti tramite la </a:t>
            </a:r>
            <a:r>
              <a:rPr lang="it-IT" sz="2000" b="1" dirty="0">
                <a:effectLst/>
                <a:latin typeface="+mj-lt"/>
                <a:ea typeface="+mj-ea"/>
                <a:cs typeface="+mj-cs"/>
                <a:sym typeface="Calibri"/>
              </a:rPr>
              <a:t>semplificazione organizzativa e </a:t>
            </a:r>
            <a:r>
              <a:rPr lang="it-IT" sz="2000" dirty="0">
                <a:effectLst/>
                <a:latin typeface="+mj-lt"/>
                <a:ea typeface="+mj-ea"/>
                <a:cs typeface="+mj-cs"/>
                <a:sym typeface="Calibri"/>
              </a:rPr>
              <a:t>la </a:t>
            </a:r>
            <a:r>
              <a:rPr lang="it-IT" sz="2000" b="1" dirty="0">
                <a:effectLst/>
                <a:latin typeface="+mj-lt"/>
                <a:ea typeface="+mj-ea"/>
                <a:cs typeface="+mj-cs"/>
                <a:sym typeface="Calibri"/>
              </a:rPr>
              <a:t>digitalizzazione </a:t>
            </a:r>
            <a:r>
              <a:rPr lang="it-IT" sz="2000" dirty="0">
                <a:effectLst/>
                <a:latin typeface="+mj-lt"/>
                <a:ea typeface="+mj-ea"/>
                <a:cs typeface="+mj-cs"/>
                <a:sym typeface="Calibri"/>
              </a:rPr>
              <a:t>delle procedure interne. Questo anche e soprattutto al fine di ridurre i tempi di risposta dell’Agenzia che devono essere anche misurabili e trasparenti verso gli utenti. La </a:t>
            </a:r>
            <a:r>
              <a:rPr lang="it-IT" sz="2000" b="1" dirty="0">
                <a:effectLst/>
                <a:latin typeface="+mj-lt"/>
                <a:ea typeface="+mj-ea"/>
                <a:cs typeface="+mj-cs"/>
                <a:sym typeface="Calibri"/>
              </a:rPr>
              <a:t>gestione digitale di tutte le procedure aziendali </a:t>
            </a:r>
            <a:r>
              <a:rPr lang="it-IT" sz="2000" dirty="0">
                <a:effectLst/>
                <a:latin typeface="+mj-lt"/>
                <a:ea typeface="+mj-ea"/>
                <a:cs typeface="+mj-cs"/>
                <a:sym typeface="Calibri"/>
              </a:rPr>
              <a:t>è un postulato del rinnovamento organizzativo e professionale in corso. L’Agenzia mira ad essere connessa agli strumenti digitali regionali, primo tra tutti il Front End Unico, spazio virtuale indispensabile per l’erogazione di servizi in rete al pari dei tradizionali sportelli. </a:t>
            </a:r>
          </a:p>
          <a:p>
            <a:endParaRPr lang="it-IT" dirty="0"/>
          </a:p>
        </p:txBody>
      </p:sp>
    </p:spTree>
    <p:extLst>
      <p:ext uri="{BB962C8B-B14F-4D97-AF65-F5344CB8AC3E}">
        <p14:creationId xmlns:p14="http://schemas.microsoft.com/office/powerpoint/2010/main" val="91590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Il nuovo modello gestionale di Sviluppumbria è  funzionale a perseguire uno degli obiettivi principali della nuova governance: ridurre i costi senza  diminuire, anzi aumentando quantità e qualità dei servizi.</a:t>
            </a:r>
          </a:p>
          <a:p>
            <a:endParaRPr lang="it-IT" sz="2000" dirty="0">
              <a:effectLst/>
              <a:latin typeface="+mj-lt"/>
              <a:ea typeface="+mj-ea"/>
              <a:cs typeface="+mj-cs"/>
              <a:sym typeface="Calibri"/>
            </a:endParaRPr>
          </a:p>
          <a:p>
            <a:r>
              <a:rPr lang="it-IT" sz="2000" dirty="0">
                <a:effectLst/>
                <a:latin typeface="+mj-lt"/>
                <a:ea typeface="+mj-ea"/>
                <a:cs typeface="+mj-cs"/>
                <a:sym typeface="Calibri"/>
              </a:rPr>
              <a:t> Per raggiungere questo scopo l’operatività della Società è orientata a massimare l’ efficienza e efficacia per produrre impatti misurabili , perseguendo un bilancio in cui, da un lato,  si mantiene l’equilibrio economico e finanziario e, dall’altro, si risponde alle esigenze delle imprese e del territorio migliorando la qualità e quantità dei servizi erogati. </a:t>
            </a:r>
            <a:endParaRPr lang="it-IT" dirty="0"/>
          </a:p>
        </p:txBody>
      </p:sp>
    </p:spTree>
    <p:extLst>
      <p:ext uri="{BB962C8B-B14F-4D97-AF65-F5344CB8AC3E}">
        <p14:creationId xmlns:p14="http://schemas.microsoft.com/office/powerpoint/2010/main" val="352293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Passiamo ora ad illustrare i contenuti salienti della proposta di piano industriale triennale 2021-2023 e di piano annuale 2021 che presentiamo oggi qui in assemblea dei soci per la vostra approvazione finale. </a:t>
            </a:r>
          </a:p>
          <a:p>
            <a:r>
              <a:rPr lang="it-IT" sz="2000" dirty="0">
                <a:effectLst/>
                <a:latin typeface="+mj-lt"/>
                <a:ea typeface="+mj-ea"/>
                <a:cs typeface="+mj-cs"/>
                <a:sym typeface="Calibri"/>
              </a:rPr>
              <a:t> </a:t>
            </a:r>
          </a:p>
          <a:p>
            <a:r>
              <a:rPr lang="it-IT" sz="2000" dirty="0">
                <a:effectLst/>
                <a:latin typeface="+mj-lt"/>
                <a:ea typeface="+mj-ea"/>
                <a:cs typeface="+mj-cs"/>
                <a:sym typeface="Calibri"/>
              </a:rPr>
              <a:t>Vi anticipo che sarà una presentazione suddivisa in quattro  momenti. Inizierò io stessa con l’illustrarvi il piano di riposizionamento strategico della società sotteso a tutto il piano industriale, a cui la nuova Governance è stata chiamata dalla Regione Umbria. Un lavoro che come vedremo ha comportato un ponderato ed importante lavoro di ridefinizione della mission, della </a:t>
            </a:r>
            <a:r>
              <a:rPr lang="it-IT" sz="2000" dirty="0" err="1">
                <a:effectLst/>
                <a:latin typeface="+mj-lt"/>
                <a:ea typeface="+mj-ea"/>
                <a:cs typeface="+mj-cs"/>
                <a:sym typeface="Calibri"/>
              </a:rPr>
              <a:t>vision</a:t>
            </a:r>
            <a:r>
              <a:rPr lang="it-IT" sz="2000" dirty="0">
                <a:effectLst/>
                <a:latin typeface="+mj-lt"/>
                <a:ea typeface="+mj-ea"/>
                <a:cs typeface="+mj-cs"/>
                <a:sym typeface="Calibri"/>
              </a:rPr>
              <a:t>, dei valori, degli indirizzi strategici e del modello gestionale dell’Agenzia. </a:t>
            </a:r>
            <a:r>
              <a:rPr lang="it-IT" dirty="0"/>
              <a:t>S</a:t>
            </a:r>
            <a:r>
              <a:rPr lang="it-IT" sz="2000" dirty="0">
                <a:effectLst/>
                <a:latin typeface="+mj-lt"/>
                <a:ea typeface="+mj-ea"/>
                <a:cs typeface="+mj-cs"/>
                <a:sym typeface="Calibri"/>
              </a:rPr>
              <a:t>eguirà una </a:t>
            </a:r>
            <a:r>
              <a:rPr lang="it-IT" sz="2000" b="1" dirty="0">
                <a:effectLst/>
                <a:latin typeface="+mj-lt"/>
                <a:ea typeface="+mj-ea"/>
                <a:cs typeface="+mj-cs"/>
                <a:sym typeface="Calibri"/>
              </a:rPr>
              <a:t>parte di dettaglio relativa alle attività e ai progetti programmati per il triennio 21-23 e in parte già avviati per il 2021, compreso un focus sulle azioni di comunicazione</a:t>
            </a:r>
            <a:r>
              <a:rPr lang="it-IT" b="1" dirty="0"/>
              <a:t>. </a:t>
            </a:r>
            <a:r>
              <a:rPr lang="it-IT" sz="2000" dirty="0">
                <a:effectLst/>
                <a:latin typeface="+mj-lt"/>
                <a:ea typeface="+mj-ea"/>
                <a:cs typeface="+mj-cs"/>
                <a:sym typeface="Calibri"/>
              </a:rPr>
              <a:t>Ultimo, ma non ultimo, </a:t>
            </a:r>
            <a:r>
              <a:rPr lang="it-IT" sz="2000" b="1" dirty="0">
                <a:effectLst/>
                <a:latin typeface="+mj-lt"/>
                <a:ea typeface="+mj-ea"/>
                <a:cs typeface="+mj-cs"/>
                <a:sym typeface="Calibri"/>
              </a:rPr>
              <a:t>la parte di dettaglio relativa al budget economico finanziario</a:t>
            </a:r>
            <a:endParaRPr lang="it-IT" b="1" dirty="0"/>
          </a:p>
          <a:p>
            <a:endParaRPr lang="it-IT" sz="2000" b="1" dirty="0">
              <a:effectLst/>
              <a:latin typeface="+mj-lt"/>
              <a:ea typeface="+mj-ea"/>
              <a:cs typeface="+mj-cs"/>
              <a:sym typeface="Calibri"/>
            </a:endParaRPr>
          </a:p>
          <a:p>
            <a:endParaRPr lang="it-IT" b="1" dirty="0"/>
          </a:p>
          <a:p>
            <a:r>
              <a:rPr lang="it-IT" sz="2000" dirty="0">
                <a:effectLst/>
                <a:latin typeface="+mj-lt"/>
                <a:ea typeface="+mj-ea"/>
                <a:cs typeface="+mj-cs"/>
                <a:sym typeface="Calibri"/>
              </a:rPr>
              <a:t> Sarà cura del dott. Marini illustrarvela ed evidenziare quelle attività che in questi ultimi mesi ci sono già state affidate o che sono in via di affidamento da parte della Regione Umbria, riconfermando ambiti in cui il ruolo dell’Agenzia non era scontato e anche identificando ambiti nuovi.  Alla Dott.ssa Sereni poi il compito di illustrarvi </a:t>
            </a:r>
            <a:r>
              <a:rPr lang="it-IT" sz="2000" b="1" dirty="0">
                <a:effectLst/>
                <a:latin typeface="+mj-lt"/>
                <a:ea typeface="+mj-ea"/>
                <a:cs typeface="+mj-cs"/>
                <a:sym typeface="Calibri"/>
              </a:rPr>
              <a:t>la nuova attività di comunicazione e  relazioni esterne di Sviluppumbria</a:t>
            </a:r>
            <a:r>
              <a:rPr lang="it-IT" sz="2000" dirty="0">
                <a:effectLst/>
                <a:latin typeface="+mj-lt"/>
                <a:ea typeface="+mj-ea"/>
                <a:cs typeface="+mj-cs"/>
                <a:sym typeface="Calibri"/>
              </a:rPr>
              <a:t>, che ho fortemente voluto rilanciare per ricostruire la brand </a:t>
            </a:r>
            <a:r>
              <a:rPr lang="it-IT" sz="2000" dirty="0" err="1">
                <a:effectLst/>
                <a:latin typeface="+mj-lt"/>
                <a:ea typeface="+mj-ea"/>
                <a:cs typeface="+mj-cs"/>
                <a:sym typeface="Calibri"/>
              </a:rPr>
              <a:t>reputation</a:t>
            </a:r>
            <a:r>
              <a:rPr lang="it-IT" sz="2000" dirty="0">
                <a:effectLst/>
                <a:latin typeface="+mj-lt"/>
                <a:ea typeface="+mj-ea"/>
                <a:cs typeface="+mj-cs"/>
                <a:sym typeface="Calibri"/>
              </a:rPr>
              <a:t> dell’Agenzia e farla così percepire vicina e utile alle imprese e al territorio. che sarà illustrata dal dott. Broccoletti  </a:t>
            </a:r>
          </a:p>
          <a:p>
            <a:endParaRPr lang="it-IT" dirty="0"/>
          </a:p>
        </p:txBody>
      </p:sp>
    </p:spTree>
    <p:extLst>
      <p:ext uri="{BB962C8B-B14F-4D97-AF65-F5344CB8AC3E}">
        <p14:creationId xmlns:p14="http://schemas.microsoft.com/office/powerpoint/2010/main" val="1199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Tutto questo si declina per il triennio 2021 -2023 in un’articolata serie di progetti e iniziative, alcune già avviate con successo nel corrente anno 2021. Di questa pluralità di interventi vi darà ora una sintesi il Dott. Marini che illustrerà le principali azioni descritte nel piano triennale ed annuale. </a:t>
            </a:r>
          </a:p>
        </p:txBody>
      </p:sp>
    </p:spTree>
    <p:extLst>
      <p:ext uri="{BB962C8B-B14F-4D97-AF65-F5344CB8AC3E}">
        <p14:creationId xmlns:p14="http://schemas.microsoft.com/office/powerpoint/2010/main" val="315718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Permettetemi però, prima ancora di illustrare il piano industriale, di evidenziare il contesto nel quale il piano è stato ideato e progettato nei mesi successivi alla mia nomina di Amministratore Unico di Sviluppumbria. Un contesto di notevole difficoltà dovuto non solo alle note </a:t>
            </a:r>
            <a:r>
              <a:rPr lang="it-IT" sz="2000" b="1" dirty="0" err="1">
                <a:effectLst/>
                <a:latin typeface="+mj-lt"/>
                <a:ea typeface="+mj-ea"/>
                <a:cs typeface="+mj-cs"/>
                <a:sym typeface="Calibri"/>
              </a:rPr>
              <a:t>complessita</a:t>
            </a:r>
            <a:r>
              <a:rPr lang="it-IT" sz="2000" b="1" dirty="0">
                <a:effectLst/>
                <a:latin typeface="+mj-lt"/>
                <a:ea typeface="+mj-ea"/>
                <a:cs typeface="+mj-cs"/>
                <a:sym typeface="Calibri"/>
              </a:rPr>
              <a:t>̀ esterne </a:t>
            </a:r>
            <a:r>
              <a:rPr lang="it-IT" sz="2000" dirty="0">
                <a:effectLst/>
                <a:latin typeface="+mj-lt"/>
                <a:ea typeface="+mj-ea"/>
                <a:cs typeface="+mj-cs"/>
                <a:sym typeface="Calibri"/>
              </a:rPr>
              <a:t>–  prima fra tutte la pandemia e le sue ricadute socioeconomiche ed operative -  ma anche ad alcune significative </a:t>
            </a:r>
            <a:r>
              <a:rPr lang="it-IT" sz="2000" b="1" dirty="0" err="1">
                <a:effectLst/>
                <a:latin typeface="+mj-lt"/>
                <a:ea typeface="+mj-ea"/>
                <a:cs typeface="+mj-cs"/>
                <a:sym typeface="Calibri"/>
              </a:rPr>
              <a:t>complessita</a:t>
            </a:r>
            <a:r>
              <a:rPr lang="it-IT" sz="2000" b="1" dirty="0">
                <a:effectLst/>
                <a:latin typeface="+mj-lt"/>
                <a:ea typeface="+mj-ea"/>
                <a:cs typeface="+mj-cs"/>
                <a:sym typeface="Calibri"/>
              </a:rPr>
              <a:t>̀ interne </a:t>
            </a:r>
            <a:r>
              <a:rPr lang="it-IT" sz="2000" dirty="0">
                <a:effectLst/>
                <a:latin typeface="+mj-lt"/>
                <a:ea typeface="+mj-ea"/>
                <a:cs typeface="+mj-cs"/>
                <a:sym typeface="Calibri"/>
              </a:rPr>
              <a:t>all’azienda fra cui deve essere ricordato : </a:t>
            </a:r>
          </a:p>
          <a:p>
            <a:pPr lvl="0"/>
            <a:r>
              <a:rPr lang="it-IT" sz="2000" dirty="0">
                <a:effectLst/>
                <a:latin typeface="+mj-lt"/>
                <a:ea typeface="+mj-ea"/>
                <a:cs typeface="+mj-cs"/>
                <a:sym typeface="Calibri"/>
              </a:rPr>
              <a:t> 1.la constatazione che la relazione semestrale inviata il 30 settembre 2020 vedeva un forecast di chiusura negativa di 850 mila euro. 850.000 euro che sono stati recuperati nella </a:t>
            </a:r>
            <a:r>
              <a:rPr lang="it-IT" dirty="0"/>
              <a:t>TOTALITÀ </a:t>
            </a:r>
            <a:r>
              <a:rPr lang="it-IT" sz="2000" dirty="0">
                <a:effectLst/>
                <a:latin typeface="+mj-lt"/>
                <a:ea typeface="+mj-ea"/>
                <a:cs typeface="+mj-cs"/>
                <a:sym typeface="Calibri"/>
              </a:rPr>
              <a:t>nei tre mesi successivi  dalla nuova governance attraverso la finalizzazione di convenzioni e nuove commesse. </a:t>
            </a:r>
          </a:p>
          <a:p>
            <a:pPr lvl="0"/>
            <a:r>
              <a:rPr lang="it-IT" dirty="0"/>
              <a:t>2. </a:t>
            </a:r>
            <a:r>
              <a:rPr lang="it-IT" sz="2000" dirty="0">
                <a:effectLst/>
                <a:latin typeface="+mj-lt"/>
                <a:ea typeface="+mj-ea"/>
                <a:cs typeface="+mj-cs"/>
                <a:sym typeface="Calibri"/>
              </a:rPr>
              <a:t>la necessità di gestire nel contempo le sopraggiunte dimissioni del Direttore Generale, con conseguente evidente aggravio del lavoro in capo all’Amministratore Unico  </a:t>
            </a:r>
          </a:p>
          <a:p>
            <a:pPr lvl="0"/>
            <a:r>
              <a:rPr lang="it-IT" dirty="0"/>
              <a:t>3. </a:t>
            </a:r>
            <a:r>
              <a:rPr lang="it-IT" sz="2000" dirty="0">
                <a:effectLst/>
                <a:latin typeface="+mj-lt"/>
                <a:ea typeface="+mj-ea"/>
                <a:cs typeface="+mj-cs"/>
                <a:sym typeface="Calibri"/>
              </a:rPr>
              <a:t>una sopravvenienza passiva dovuta alla contestazione di spese relative agli anni 2018 e 2019 da parte degli uffici regionali del Servizio Turismo. Anche in questo caso il lavoro svolto ha consentito di fare emergere elementi fondati che fanno ritenere possibile il manifestarsi di una importante contrazione </a:t>
            </a:r>
          </a:p>
          <a:p>
            <a:pPr lvl="0"/>
            <a:r>
              <a:rPr lang="it-IT" sz="2000" dirty="0">
                <a:effectLst/>
                <a:latin typeface="+mj-lt"/>
                <a:ea typeface="+mj-ea"/>
                <a:cs typeface="+mj-cs"/>
                <a:sym typeface="Calibri"/>
              </a:rPr>
              <a:t>4. La riduzione dell'importo previsto per il fondo programma 2020 di 280.00 euro, anche questo interamente recuperato ottimizzando le risorse rafforzando nel contempo i servizi erogati. </a:t>
            </a:r>
          </a:p>
          <a:p>
            <a:endParaRPr lang="it-IT" dirty="0"/>
          </a:p>
        </p:txBody>
      </p:sp>
    </p:spTree>
    <p:extLst>
      <p:ext uri="{BB962C8B-B14F-4D97-AF65-F5344CB8AC3E}">
        <p14:creationId xmlns:p14="http://schemas.microsoft.com/office/powerpoint/2010/main" val="45277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G</a:t>
            </a:r>
            <a:r>
              <a:rPr lang="it-IT" sz="2000" dirty="0">
                <a:effectLst/>
                <a:latin typeface="+mj-lt"/>
                <a:ea typeface="+mj-ea"/>
                <a:cs typeface="+mj-cs"/>
                <a:sym typeface="Calibri"/>
              </a:rPr>
              <a:t>li elementi di valutazione che hanno portato alla stesura del nuovo piano industriale triennale sono stati i seguenti: </a:t>
            </a:r>
          </a:p>
          <a:p>
            <a:pPr lvl="0"/>
            <a:r>
              <a:rPr lang="it-IT" sz="2000" dirty="0">
                <a:effectLst/>
                <a:latin typeface="+mj-lt"/>
                <a:ea typeface="+mj-ea"/>
                <a:cs typeface="+mj-cs"/>
                <a:sym typeface="Calibri"/>
              </a:rPr>
              <a:t>1. Analisi delle </a:t>
            </a:r>
            <a:r>
              <a:rPr lang="it-IT" sz="2000" b="1" dirty="0">
                <a:effectLst/>
                <a:latin typeface="+mj-lt"/>
                <a:ea typeface="+mj-ea"/>
                <a:cs typeface="+mj-cs"/>
                <a:sym typeface="Calibri"/>
              </a:rPr>
              <a:t>competenze riconosciute alla </a:t>
            </a:r>
            <a:r>
              <a:rPr lang="it-IT" sz="2000" b="1" dirty="0" err="1">
                <a:effectLst/>
                <a:latin typeface="+mj-lt"/>
                <a:ea typeface="+mj-ea"/>
                <a:cs typeface="+mj-cs"/>
                <a:sym typeface="Calibri"/>
              </a:rPr>
              <a:t>Societa</a:t>
            </a:r>
            <a:r>
              <a:rPr lang="it-IT" sz="2000" b="1" dirty="0">
                <a:effectLst/>
                <a:latin typeface="+mj-lt"/>
                <a:ea typeface="+mj-ea"/>
                <a:cs typeface="+mj-cs"/>
                <a:sym typeface="Calibri"/>
              </a:rPr>
              <a:t>̀ dalla Legge</a:t>
            </a:r>
            <a:r>
              <a:rPr lang="it-IT" sz="2000" dirty="0">
                <a:effectLst/>
                <a:latin typeface="+mj-lt"/>
                <a:ea typeface="+mj-ea"/>
                <a:cs typeface="+mj-cs"/>
                <a:sym typeface="Calibri"/>
              </a:rPr>
              <a:t> Regionale n.1 del 2009 e </a:t>
            </a:r>
            <a:r>
              <a:rPr lang="it-IT" sz="2000" b="1" dirty="0">
                <a:effectLst/>
                <a:latin typeface="+mj-lt"/>
                <a:ea typeface="+mj-ea"/>
                <a:cs typeface="+mj-cs"/>
                <a:sym typeface="Calibri"/>
              </a:rPr>
              <a:t>recepite nello Statuto </a:t>
            </a:r>
            <a:r>
              <a:rPr lang="it-IT" sz="2000" dirty="0">
                <a:effectLst/>
                <a:latin typeface="+mj-lt"/>
                <a:ea typeface="+mj-ea"/>
                <a:cs typeface="+mj-cs"/>
                <a:sym typeface="Calibri"/>
              </a:rPr>
              <a:t>di Sviluppumbria al fine di muoversi esclusivamente nel merito degli ambiti d’azione previsti per la </a:t>
            </a:r>
            <a:r>
              <a:rPr lang="it-IT" sz="2000" dirty="0" err="1">
                <a:effectLst/>
                <a:latin typeface="+mj-lt"/>
                <a:ea typeface="+mj-ea"/>
                <a:cs typeface="+mj-cs"/>
                <a:sym typeface="Calibri"/>
              </a:rPr>
              <a:t>societa</a:t>
            </a:r>
            <a:r>
              <a:rPr lang="it-IT" sz="2000" dirty="0">
                <a:effectLst/>
                <a:latin typeface="+mj-lt"/>
                <a:ea typeface="+mj-ea"/>
                <a:cs typeface="+mj-cs"/>
                <a:sym typeface="Calibri"/>
              </a:rPr>
              <a:t>̀</a:t>
            </a:r>
          </a:p>
          <a:p>
            <a:pPr lvl="0"/>
            <a:r>
              <a:rPr lang="it-IT" sz="2000" dirty="0">
                <a:effectLst/>
                <a:latin typeface="+mj-lt"/>
                <a:ea typeface="+mj-ea"/>
                <a:cs typeface="+mj-cs"/>
                <a:sym typeface="Calibri"/>
              </a:rPr>
              <a:t>2. Recepimento delle </a:t>
            </a:r>
            <a:r>
              <a:rPr lang="it-IT" sz="2000" b="1" dirty="0">
                <a:effectLst/>
                <a:latin typeface="+mj-lt"/>
                <a:ea typeface="+mj-ea"/>
                <a:cs typeface="+mj-cs"/>
                <a:sym typeface="Calibri"/>
              </a:rPr>
              <a:t>linee guida pervenute nel settembre 2020  dall’Assessorato allo sviluppo economico</a:t>
            </a:r>
            <a:r>
              <a:rPr lang="it-IT" sz="2000" dirty="0">
                <a:effectLst/>
                <a:latin typeface="+mj-lt"/>
                <a:ea typeface="+mj-ea"/>
                <a:cs typeface="+mj-cs"/>
                <a:sym typeface="Calibri"/>
              </a:rPr>
              <a:t> che </a:t>
            </a:r>
            <a:r>
              <a:rPr lang="it-IT" sz="2000" dirty="0" err="1">
                <a:effectLst/>
                <a:latin typeface="+mj-lt"/>
                <a:ea typeface="+mj-ea"/>
                <a:cs typeface="+mj-cs"/>
                <a:sym typeface="Calibri"/>
              </a:rPr>
              <a:t>aaffidano</a:t>
            </a:r>
            <a:r>
              <a:rPr lang="it-IT" sz="2000" dirty="0">
                <a:effectLst/>
                <a:latin typeface="+mj-lt"/>
                <a:ea typeface="+mj-ea"/>
                <a:cs typeface="+mj-cs"/>
                <a:sym typeface="Calibri"/>
              </a:rPr>
              <a:t> a Sviluppumbria un ruolo sempre </a:t>
            </a:r>
            <a:r>
              <a:rPr lang="it-IT" sz="2000" dirty="0" err="1">
                <a:effectLst/>
                <a:latin typeface="+mj-lt"/>
                <a:ea typeface="+mj-ea"/>
                <a:cs typeface="+mj-cs"/>
                <a:sym typeface="Calibri"/>
              </a:rPr>
              <a:t>piu</a:t>
            </a:r>
            <a:r>
              <a:rPr lang="it-IT" sz="2000" dirty="0">
                <a:effectLst/>
                <a:latin typeface="+mj-lt"/>
                <a:ea typeface="+mj-ea"/>
                <a:cs typeface="+mj-cs"/>
                <a:sym typeface="Calibri"/>
              </a:rPr>
              <a:t>̀ attivo nei servizi di assistenza alle imprese e nelle </a:t>
            </a:r>
            <a:r>
              <a:rPr lang="it-IT" sz="2000" dirty="0" err="1">
                <a:effectLst/>
                <a:latin typeface="+mj-lt"/>
                <a:ea typeface="+mj-ea"/>
                <a:cs typeface="+mj-cs"/>
                <a:sym typeface="Calibri"/>
              </a:rPr>
              <a:t>attivita</a:t>
            </a:r>
            <a:r>
              <a:rPr lang="it-IT" sz="2000" dirty="0">
                <a:effectLst/>
                <a:latin typeface="+mj-lt"/>
                <a:ea typeface="+mj-ea"/>
                <a:cs typeface="+mj-cs"/>
                <a:sym typeface="Calibri"/>
              </a:rPr>
              <a:t>̀ regionali di stimolo al rilancio del sistema produttivo locale.  </a:t>
            </a:r>
          </a:p>
          <a:p>
            <a:pPr lvl="0"/>
            <a:r>
              <a:rPr lang="it-IT" sz="2000" dirty="0">
                <a:effectLst/>
                <a:latin typeface="+mj-lt"/>
                <a:ea typeface="+mj-ea"/>
                <a:cs typeface="+mj-cs"/>
                <a:sym typeface="Calibri"/>
              </a:rPr>
              <a:t>3. Recepimento delle </a:t>
            </a:r>
            <a:r>
              <a:rPr lang="it-IT" sz="2000" b="1" dirty="0">
                <a:effectLst/>
                <a:latin typeface="+mj-lt"/>
                <a:ea typeface="+mj-ea"/>
                <a:cs typeface="+mj-cs"/>
                <a:sym typeface="Calibri"/>
              </a:rPr>
              <a:t>Linee di Indirizzo predisposte dall’Assessorato al turismo a gennaio 2021 </a:t>
            </a:r>
            <a:r>
              <a:rPr lang="it-IT" sz="2000" dirty="0">
                <a:effectLst/>
                <a:latin typeface="+mj-lt"/>
                <a:ea typeface="+mj-ea"/>
                <a:cs typeface="+mj-cs"/>
                <a:sym typeface="Calibri"/>
              </a:rPr>
              <a:t> e approvate dalla Regione Umbria che prevedono di affidare a Sviluppumbria azioni connesse alla promozione turistica regionale. </a:t>
            </a:r>
          </a:p>
          <a:p>
            <a:pPr lvl="0"/>
            <a:r>
              <a:rPr lang="it-IT" sz="2000" dirty="0">
                <a:effectLst/>
                <a:latin typeface="+mj-lt"/>
                <a:ea typeface="+mj-ea"/>
                <a:cs typeface="+mj-cs"/>
                <a:sym typeface="Calibri"/>
              </a:rPr>
              <a:t> 4. Confronto costante e continuo con i dirigenti degli assessorati di riferimento in merito agli atti amministrativi e alla copertura finanziaria degli </a:t>
            </a:r>
            <a:r>
              <a:rPr lang="it-IT" sz="2000" b="1" dirty="0">
                <a:effectLst/>
                <a:latin typeface="+mj-lt"/>
                <a:ea typeface="+mj-ea"/>
                <a:cs typeface="+mj-cs"/>
                <a:sym typeface="Calibri"/>
              </a:rPr>
              <a:t>affidamenti certi che l’Amministrazione regionale ha affidato e prevede di affidare alla </a:t>
            </a:r>
            <a:r>
              <a:rPr lang="it-IT" sz="2000" b="1" dirty="0" err="1">
                <a:effectLst/>
                <a:latin typeface="+mj-lt"/>
                <a:ea typeface="+mj-ea"/>
                <a:cs typeface="+mj-cs"/>
                <a:sym typeface="Calibri"/>
              </a:rPr>
              <a:t>Societa</a:t>
            </a:r>
            <a:r>
              <a:rPr lang="it-IT" sz="2000" b="1" dirty="0">
                <a:effectLst/>
                <a:latin typeface="+mj-lt"/>
                <a:ea typeface="+mj-ea"/>
                <a:cs typeface="+mj-cs"/>
                <a:sym typeface="Calibri"/>
              </a:rPr>
              <a:t>̀, in </a:t>
            </a:r>
            <a:r>
              <a:rPr lang="it-IT" sz="2000" b="1" dirty="0" err="1">
                <a:effectLst/>
                <a:latin typeface="+mj-lt"/>
                <a:ea typeface="+mj-ea"/>
                <a:cs typeface="+mj-cs"/>
                <a:sym typeface="Calibri"/>
              </a:rPr>
              <a:t>qualita</a:t>
            </a:r>
            <a:r>
              <a:rPr lang="it-IT" sz="2000" b="1" dirty="0">
                <a:effectLst/>
                <a:latin typeface="+mj-lt"/>
                <a:ea typeface="+mj-ea"/>
                <a:cs typeface="+mj-cs"/>
                <a:sym typeface="Calibri"/>
              </a:rPr>
              <a:t>̀ di agenzia in house </a:t>
            </a:r>
            <a:r>
              <a:rPr lang="it-IT" sz="2000" b="1" dirty="0" err="1">
                <a:effectLst/>
                <a:latin typeface="+mj-lt"/>
                <a:ea typeface="+mj-ea"/>
                <a:cs typeface="+mj-cs"/>
                <a:sym typeface="Calibri"/>
              </a:rPr>
              <a:t>providing</a:t>
            </a:r>
            <a:r>
              <a:rPr lang="it-IT" sz="2000" dirty="0">
                <a:effectLst/>
                <a:latin typeface="+mj-lt"/>
                <a:ea typeface="+mj-ea"/>
                <a:cs typeface="+mj-cs"/>
                <a:sym typeface="Calibri"/>
              </a:rPr>
              <a:t> la quale, in </a:t>
            </a:r>
            <a:r>
              <a:rPr lang="it-IT" sz="2000" dirty="0" err="1">
                <a:effectLst/>
                <a:latin typeface="+mj-lt"/>
                <a:ea typeface="+mj-ea"/>
                <a:cs typeface="+mj-cs"/>
                <a:sym typeface="Calibri"/>
              </a:rPr>
              <a:t>conformita</a:t>
            </a:r>
            <a:r>
              <a:rPr lang="it-IT" sz="2000" dirty="0">
                <a:effectLst/>
                <a:latin typeface="+mj-lt"/>
                <a:ea typeface="+mj-ea"/>
                <a:cs typeface="+mj-cs"/>
                <a:sym typeface="Calibri"/>
              </a:rPr>
              <a:t>̀ con la normativa vigente, deve sviluppare almeno l’80% dei propri ricavi da affidamenti provenienti della Regione e altri Enti soci e per il restante 20% da </a:t>
            </a:r>
            <a:r>
              <a:rPr lang="it-IT" sz="2000" dirty="0" err="1">
                <a:effectLst/>
                <a:latin typeface="+mj-lt"/>
                <a:ea typeface="+mj-ea"/>
                <a:cs typeface="+mj-cs"/>
                <a:sym typeface="Calibri"/>
              </a:rPr>
              <a:t>attivita</a:t>
            </a:r>
            <a:r>
              <a:rPr lang="it-IT" sz="2000" dirty="0">
                <a:effectLst/>
                <a:latin typeface="+mj-lt"/>
                <a:ea typeface="+mj-ea"/>
                <a:cs typeface="+mj-cs"/>
                <a:sym typeface="Calibri"/>
              </a:rPr>
              <a:t>̀ sul mercato. </a:t>
            </a:r>
          </a:p>
          <a:p>
            <a:pPr lvl="0"/>
            <a:r>
              <a:rPr lang="it-IT" sz="2000" b="1" dirty="0">
                <a:effectLst/>
                <a:latin typeface="+mj-lt"/>
                <a:ea typeface="+mj-ea"/>
                <a:cs typeface="+mj-cs"/>
                <a:sym typeface="Calibri"/>
              </a:rPr>
              <a:t>5. Analisi e revisione dettagliata delle </a:t>
            </a:r>
            <a:r>
              <a:rPr lang="it-IT" sz="2000" b="1" dirty="0" err="1">
                <a:effectLst/>
                <a:latin typeface="+mj-lt"/>
                <a:ea typeface="+mj-ea"/>
                <a:cs typeface="+mj-cs"/>
                <a:sym typeface="Calibri"/>
              </a:rPr>
              <a:t>attivita</a:t>
            </a:r>
            <a:r>
              <a:rPr lang="it-IT" sz="2000" b="1" dirty="0">
                <a:effectLst/>
                <a:latin typeface="+mj-lt"/>
                <a:ea typeface="+mj-ea"/>
                <a:cs typeface="+mj-cs"/>
                <a:sym typeface="Calibri"/>
              </a:rPr>
              <a:t>̀ e dei costi a valere sul</a:t>
            </a:r>
            <a:r>
              <a:rPr lang="it-IT" sz="2000" dirty="0">
                <a:effectLst/>
                <a:latin typeface="+mj-lt"/>
                <a:ea typeface="+mj-ea"/>
                <a:cs typeface="+mj-cs"/>
                <a:sym typeface="Calibri"/>
              </a:rPr>
              <a:t> </a:t>
            </a:r>
            <a:r>
              <a:rPr lang="it-IT" sz="2000" b="1" dirty="0">
                <a:effectLst/>
                <a:latin typeface="+mj-lt"/>
                <a:ea typeface="+mj-ea"/>
                <a:cs typeface="+mj-cs"/>
                <a:sym typeface="Calibri"/>
              </a:rPr>
              <a:t>fondo programma 2021 </a:t>
            </a:r>
            <a:r>
              <a:rPr lang="it-IT" sz="2000" dirty="0">
                <a:effectLst/>
                <a:latin typeface="+mj-lt"/>
                <a:ea typeface="+mj-ea"/>
                <a:cs typeface="+mj-cs"/>
                <a:sym typeface="Calibri"/>
              </a:rPr>
              <a:t>per poter ideare ed attuare nuove </a:t>
            </a:r>
            <a:r>
              <a:rPr lang="it-IT" sz="2000" dirty="0" err="1">
                <a:effectLst/>
                <a:latin typeface="+mj-lt"/>
                <a:ea typeface="+mj-ea"/>
                <a:cs typeface="+mj-cs"/>
                <a:sym typeface="Calibri"/>
              </a:rPr>
              <a:t>progettualita</a:t>
            </a:r>
            <a:r>
              <a:rPr lang="it-IT" sz="2000" dirty="0">
                <a:effectLst/>
                <a:latin typeface="+mj-lt"/>
                <a:ea typeface="+mj-ea"/>
                <a:cs typeface="+mj-cs"/>
                <a:sym typeface="Calibri"/>
              </a:rPr>
              <a:t>̀ strategiche in </a:t>
            </a:r>
            <a:r>
              <a:rPr lang="it-IT" sz="2000" dirty="0" err="1">
                <a:effectLst/>
                <a:latin typeface="+mj-lt"/>
                <a:ea typeface="+mj-ea"/>
                <a:cs typeface="+mj-cs"/>
                <a:sym typeface="Calibri"/>
              </a:rPr>
              <a:t>conformita</a:t>
            </a:r>
            <a:r>
              <a:rPr lang="it-IT" sz="2000" dirty="0">
                <a:effectLst/>
                <a:latin typeface="+mj-lt"/>
                <a:ea typeface="+mj-ea"/>
                <a:cs typeface="+mj-cs"/>
                <a:sym typeface="Calibri"/>
              </a:rPr>
              <a:t>̀ alle linee guida ricevute, ottimizzando le risorse e massimizzando i servizi alle imprese e al territorio.  </a:t>
            </a:r>
          </a:p>
          <a:p>
            <a:endParaRPr lang="it-IT" dirty="0"/>
          </a:p>
        </p:txBody>
      </p:sp>
    </p:spTree>
    <p:extLst>
      <p:ext uri="{BB962C8B-B14F-4D97-AF65-F5344CB8AC3E}">
        <p14:creationId xmlns:p14="http://schemas.microsoft.com/office/powerpoint/2010/main" val="171007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lvl="0"/>
            <a:r>
              <a:rPr lang="it-IT" sz="2000" b="1" dirty="0">
                <a:effectLst/>
                <a:latin typeface="+mj-lt"/>
                <a:ea typeface="+mj-ea"/>
                <a:cs typeface="+mj-cs"/>
                <a:sym typeface="Calibri"/>
              </a:rPr>
              <a:t>(segue) </a:t>
            </a:r>
          </a:p>
          <a:p>
            <a:pPr lvl="0"/>
            <a:r>
              <a:rPr lang="it-IT" sz="2000" b="1" dirty="0">
                <a:effectLst/>
                <a:latin typeface="+mj-lt"/>
                <a:ea typeface="+mj-ea"/>
                <a:cs typeface="+mj-cs"/>
                <a:sym typeface="Calibri"/>
              </a:rPr>
              <a:t>6. Analisi delle </a:t>
            </a:r>
            <a:r>
              <a:rPr lang="it-IT" sz="2000" b="1" dirty="0" err="1">
                <a:effectLst/>
                <a:latin typeface="+mj-lt"/>
                <a:ea typeface="+mj-ea"/>
                <a:cs typeface="+mj-cs"/>
                <a:sym typeface="Calibri"/>
              </a:rPr>
              <a:t>possibilita</a:t>
            </a:r>
            <a:r>
              <a:rPr lang="it-IT" sz="2000" b="1" dirty="0">
                <a:effectLst/>
                <a:latin typeface="+mj-lt"/>
                <a:ea typeface="+mj-ea"/>
                <a:cs typeface="+mj-cs"/>
                <a:sym typeface="Calibri"/>
              </a:rPr>
              <a:t>̀ di sviluppo dei ricavi relativi ad </a:t>
            </a:r>
            <a:r>
              <a:rPr lang="it-IT" sz="2000" b="1" dirty="0" err="1">
                <a:effectLst/>
                <a:latin typeface="+mj-lt"/>
                <a:ea typeface="+mj-ea"/>
                <a:cs typeface="+mj-cs"/>
                <a:sym typeface="Calibri"/>
              </a:rPr>
              <a:t>attivita</a:t>
            </a:r>
            <a:r>
              <a:rPr lang="it-IT" sz="2000" b="1" dirty="0">
                <a:effectLst/>
                <a:latin typeface="+mj-lt"/>
                <a:ea typeface="+mj-ea"/>
                <a:cs typeface="+mj-cs"/>
                <a:sym typeface="Calibri"/>
              </a:rPr>
              <a:t>̀ non affidate dai soci</a:t>
            </a:r>
            <a:r>
              <a:rPr lang="it-IT" sz="2000" dirty="0">
                <a:effectLst/>
                <a:latin typeface="+mj-lt"/>
                <a:ea typeface="+mj-ea"/>
                <a:cs typeface="+mj-cs"/>
                <a:sym typeface="Calibri"/>
              </a:rPr>
              <a:t> (non oltre il 20%) soprattutto cercando di individuare nuove call e progetti relativamente alla presente e futura programmazione europea. </a:t>
            </a:r>
          </a:p>
          <a:p>
            <a:pPr lvl="0"/>
            <a:r>
              <a:rPr lang="it-IT" sz="2000" dirty="0">
                <a:effectLst/>
                <a:latin typeface="+mj-lt"/>
                <a:ea typeface="+mj-ea"/>
                <a:cs typeface="+mj-cs"/>
                <a:sym typeface="Calibri"/>
              </a:rPr>
              <a:t>7. </a:t>
            </a:r>
            <a:r>
              <a:rPr lang="it-IT" sz="2000" b="1" dirty="0">
                <a:effectLst/>
                <a:latin typeface="+mj-lt"/>
                <a:ea typeface="+mj-ea"/>
                <a:cs typeface="+mj-cs"/>
                <a:sym typeface="Calibri"/>
              </a:rPr>
              <a:t>Analisi di sviluppo dei ricavi relativi alla valorizzazione del patrimonio immobiliare proprio dell’Agenzia </a:t>
            </a:r>
            <a:endParaRPr lang="it-IT" sz="2000" dirty="0">
              <a:effectLst/>
              <a:latin typeface="+mj-lt"/>
              <a:ea typeface="+mj-ea"/>
              <a:cs typeface="+mj-cs"/>
              <a:sym typeface="Calibri"/>
            </a:endParaRPr>
          </a:p>
          <a:p>
            <a:pPr lvl="0"/>
            <a:r>
              <a:rPr lang="it-IT" sz="2000" b="1" dirty="0">
                <a:effectLst/>
                <a:latin typeface="+mj-lt"/>
                <a:ea typeface="+mj-ea"/>
                <a:cs typeface="+mj-cs"/>
                <a:sym typeface="Calibri"/>
              </a:rPr>
              <a:t>8. Rinegoziazione di tutti i contratti in essere o a scadenza o rivedibili con i fornitori in merito ai costi fissi di struttura in attuazione della spending review senza che sia compromesso il valore e la capacità dell’</a:t>
            </a:r>
            <a:r>
              <a:rPr lang="it-IT" sz="2000" b="1" dirty="0" err="1">
                <a:effectLst/>
                <a:latin typeface="+mj-lt"/>
                <a:ea typeface="+mj-ea"/>
                <a:cs typeface="+mj-cs"/>
                <a:sym typeface="Calibri"/>
              </a:rPr>
              <a:t>attivita</a:t>
            </a:r>
            <a:r>
              <a:rPr lang="it-IT" sz="2000" b="1" dirty="0">
                <a:effectLst/>
                <a:latin typeface="+mj-lt"/>
                <a:ea typeface="+mj-ea"/>
                <a:cs typeface="+mj-cs"/>
                <a:sym typeface="Calibri"/>
              </a:rPr>
              <a:t>̀ della </a:t>
            </a:r>
            <a:r>
              <a:rPr lang="it-IT" sz="2000" b="1" dirty="0" err="1">
                <a:effectLst/>
                <a:latin typeface="+mj-lt"/>
                <a:ea typeface="+mj-ea"/>
                <a:cs typeface="+mj-cs"/>
                <a:sym typeface="Calibri"/>
              </a:rPr>
              <a:t>societa</a:t>
            </a:r>
            <a:r>
              <a:rPr lang="it-IT" sz="2000" b="1" dirty="0">
                <a:effectLst/>
                <a:latin typeface="+mj-lt"/>
                <a:ea typeface="+mj-ea"/>
                <a:cs typeface="+mj-cs"/>
                <a:sym typeface="Calibri"/>
              </a:rPr>
              <a:t>̀ </a:t>
            </a:r>
            <a:endParaRPr lang="it-IT" sz="2000" dirty="0">
              <a:effectLst/>
              <a:latin typeface="+mj-lt"/>
              <a:ea typeface="+mj-ea"/>
              <a:cs typeface="+mj-cs"/>
              <a:sym typeface="Calibri"/>
            </a:endParaRPr>
          </a:p>
          <a:p>
            <a:r>
              <a:rPr lang="it-IT" sz="2000" dirty="0">
                <a:effectLst/>
                <a:latin typeface="+mj-lt"/>
                <a:ea typeface="+mj-ea"/>
                <a:cs typeface="+mj-cs"/>
                <a:sym typeface="Calibri"/>
              </a:rPr>
              <a:t> 8. </a:t>
            </a:r>
            <a:r>
              <a:rPr lang="it-IT" sz="2000" b="1" dirty="0">
                <a:effectLst/>
                <a:latin typeface="+mj-lt"/>
                <a:ea typeface="+mj-ea"/>
                <a:cs typeface="+mj-cs"/>
                <a:sym typeface="Calibri"/>
              </a:rPr>
              <a:t>Valutazione delle competenze specifiche del personale dei dipendenti al fine di migliorarne la </a:t>
            </a:r>
            <a:r>
              <a:rPr lang="it-IT" sz="2000" b="1" dirty="0" err="1">
                <a:effectLst/>
                <a:latin typeface="+mj-lt"/>
                <a:ea typeface="+mj-ea"/>
                <a:cs typeface="+mj-cs"/>
                <a:sym typeface="Calibri"/>
              </a:rPr>
              <a:t>produttivita</a:t>
            </a:r>
            <a:r>
              <a:rPr lang="it-IT" sz="2000" b="1" dirty="0">
                <a:effectLst/>
                <a:latin typeface="+mj-lt"/>
                <a:ea typeface="+mj-ea"/>
                <a:cs typeface="+mj-cs"/>
                <a:sym typeface="Calibri"/>
              </a:rPr>
              <a:t>̀ a fronte della constatazione dell’elevato costo del personale </a:t>
            </a:r>
            <a:r>
              <a:rPr lang="it-IT" sz="2000" dirty="0">
                <a:effectLst/>
                <a:latin typeface="+mj-lt"/>
                <a:ea typeface="+mj-ea"/>
                <a:cs typeface="+mj-cs"/>
                <a:sym typeface="Calibri"/>
              </a:rPr>
              <a:t>dovuto a: N. dei dipendenti (83, come vedremo fra poco) risultante dall’incorporazione di numerose </a:t>
            </a:r>
            <a:r>
              <a:rPr lang="it-IT" sz="2000" dirty="0" err="1">
                <a:effectLst/>
                <a:latin typeface="+mj-lt"/>
                <a:ea typeface="+mj-ea"/>
                <a:cs typeface="+mj-cs"/>
                <a:sym typeface="Calibri"/>
              </a:rPr>
              <a:t>societa</a:t>
            </a:r>
            <a:r>
              <a:rPr lang="it-IT" sz="2000" dirty="0">
                <a:effectLst/>
                <a:latin typeface="+mj-lt"/>
                <a:ea typeface="+mj-ea"/>
                <a:cs typeface="+mj-cs"/>
                <a:sym typeface="Calibri"/>
              </a:rPr>
              <a:t>̀ partecipate regionali nel corso degli anni precedenti; </a:t>
            </a:r>
            <a:r>
              <a:rPr lang="it-IT" dirty="0"/>
              <a:t>alto costo </a:t>
            </a:r>
            <a:r>
              <a:rPr lang="it-IT" sz="2000" dirty="0">
                <a:effectLst/>
                <a:latin typeface="+mj-lt"/>
                <a:ea typeface="+mj-ea"/>
                <a:cs typeface="+mj-cs"/>
                <a:sym typeface="Calibri"/>
              </a:rPr>
              <a:t>dovuto anche alla presenza di numerosi inquadramenti di elevato livello</a:t>
            </a:r>
            <a:r>
              <a:rPr lang="it-IT" dirty="0"/>
              <a:t>. Si è quindi intrapresa un azione di </a:t>
            </a:r>
            <a:r>
              <a:rPr lang="it-IT" sz="2000" dirty="0">
                <a:effectLst/>
                <a:latin typeface="+mj-lt"/>
                <a:ea typeface="+mj-ea"/>
                <a:cs typeface="+mj-cs"/>
                <a:sym typeface="Calibri"/>
              </a:rPr>
              <a:t>valorizzazione  delle attitudini professionali di ciascuno </a:t>
            </a:r>
            <a:r>
              <a:rPr lang="it-IT" dirty="0"/>
              <a:t>per </a:t>
            </a:r>
            <a:r>
              <a:rPr lang="it-IT" sz="2000" dirty="0">
                <a:effectLst/>
                <a:latin typeface="+mj-lt"/>
                <a:ea typeface="+mj-ea"/>
                <a:cs typeface="+mj-cs"/>
                <a:sym typeface="Calibri"/>
              </a:rPr>
              <a:t>poter contare su un capitale umano competente al servizio della mission della Società. </a:t>
            </a:r>
            <a:endParaRPr lang="it-IT" dirty="0"/>
          </a:p>
        </p:txBody>
      </p:sp>
    </p:spTree>
    <p:extLst>
      <p:ext uri="{BB962C8B-B14F-4D97-AF65-F5344CB8AC3E}">
        <p14:creationId xmlns:p14="http://schemas.microsoft.com/office/powerpoint/2010/main" val="75695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3497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Ripartiamo quindi, proiettati verso un futuro, valorizzando il complesso di esperienze e le acquisizioni di risorse e funzioni che derivano da una storia passata - iniziata nel 1973 e qui sinteticamente rappresentata in questa slide che di questa storia ripercorre le tappe principali  (Dal 2009 al 2016 Sviluppumbria Spa ha acquisito il Centro Agroalimentare dell’Umbria SRL, la RES SPA, BIC Umbria SPA, Umbria Innovazione SRL e il Centro Estero dell’Umbria, fino a raggiungere l’organico attuale di 83 dipendenti) –  e che tuttavia vede nel </a:t>
            </a:r>
            <a:r>
              <a:rPr lang="it-IT" sz="2000" b="1" dirty="0">
                <a:effectLst/>
                <a:latin typeface="+mj-lt"/>
                <a:ea typeface="+mj-ea"/>
                <a:cs typeface="+mj-cs"/>
                <a:sym typeface="Calibri"/>
              </a:rPr>
              <a:t>2021 non un punto di arrivo ma l’inizio dell’autentico e auspicato cambiamento  di Sviluppumbria, con una governance e una gestione interamente rinnovata, nella direzione delle priorità indicate dalla nuova amministrazione regionale</a:t>
            </a:r>
            <a:r>
              <a:rPr lang="it-IT" b="1" dirty="0">
                <a:effectLst/>
              </a:rPr>
              <a:t> </a:t>
            </a:r>
            <a:endParaRPr lang="it-IT" b="1" dirty="0"/>
          </a:p>
        </p:txBody>
      </p:sp>
    </p:spTree>
    <p:extLst>
      <p:ext uri="{BB962C8B-B14F-4D97-AF65-F5344CB8AC3E}">
        <p14:creationId xmlns:p14="http://schemas.microsoft.com/office/powerpoint/2010/main" val="272938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lvl="0"/>
            <a:r>
              <a:rPr lang="it-IT" sz="2000" b="1" dirty="0" err="1">
                <a:effectLst/>
                <a:latin typeface="+mj-lt"/>
                <a:ea typeface="+mj-ea"/>
                <a:cs typeface="+mj-cs"/>
                <a:sym typeface="Calibri"/>
              </a:rPr>
              <a:t>Dlla</a:t>
            </a:r>
            <a:r>
              <a:rPr lang="it-IT" sz="2000" b="1" dirty="0">
                <a:effectLst/>
                <a:latin typeface="+mj-lt"/>
                <a:ea typeface="+mj-ea"/>
                <a:cs typeface="+mj-cs"/>
                <a:sym typeface="Calibri"/>
              </a:rPr>
              <a:t> nostra fotografia attuale emergono tre </a:t>
            </a:r>
            <a:r>
              <a:rPr lang="it-IT" sz="2000" b="1" dirty="0" err="1">
                <a:effectLst/>
                <a:latin typeface="+mj-lt"/>
                <a:ea typeface="+mj-ea"/>
                <a:cs typeface="+mj-cs"/>
                <a:sym typeface="Calibri"/>
              </a:rPr>
              <a:t>asset</a:t>
            </a:r>
            <a:r>
              <a:rPr lang="it-IT" sz="2000" b="1" dirty="0">
                <a:effectLst/>
                <a:latin typeface="+mj-lt"/>
                <a:ea typeface="+mj-ea"/>
                <a:cs typeface="+mj-cs"/>
                <a:sym typeface="Calibri"/>
              </a:rPr>
              <a:t> da sviluppare per il rilancio dell’economia regionale: </a:t>
            </a:r>
          </a:p>
          <a:p>
            <a:pPr lvl="0"/>
            <a:endParaRPr lang="it-IT" sz="2000" b="1" dirty="0">
              <a:effectLst/>
              <a:latin typeface="+mj-lt"/>
              <a:ea typeface="+mj-ea"/>
              <a:cs typeface="+mj-cs"/>
              <a:sym typeface="Calibri"/>
            </a:endParaRPr>
          </a:p>
          <a:p>
            <a:pPr lvl="0"/>
            <a:r>
              <a:rPr lang="it-IT" sz="2000" b="1" dirty="0">
                <a:effectLst/>
                <a:latin typeface="+mj-lt"/>
                <a:ea typeface="+mj-ea"/>
                <a:cs typeface="+mj-cs"/>
                <a:sym typeface="Calibri"/>
              </a:rPr>
              <a:t>1.un nuovo rapporto con i nostri azionisti:</a:t>
            </a:r>
            <a:r>
              <a:rPr lang="it-IT" sz="2000" dirty="0">
                <a:effectLst/>
                <a:latin typeface="+mj-lt"/>
                <a:ea typeface="+mj-ea"/>
                <a:cs typeface="+mj-cs"/>
                <a:sym typeface="Calibri"/>
              </a:rPr>
              <a:t> con la Regione Umbria di cui vogliamo sempre più recepire gli indirizzi politici e programmatici e trasformarli in attività a valore aggiunto per le imprese e per il sistema produttivo locale, co-progettando insieme alla Regione le misure più adatte a rispondere alle esigenze del territorio; con gli enti locali, in primis con i nostri azionisti, per diventare anche per loro un interlocutore recettivo e reattivo alle loro istanze.</a:t>
            </a:r>
          </a:p>
          <a:p>
            <a:pPr lvl="0"/>
            <a:endParaRPr lang="it-IT" sz="2000" dirty="0">
              <a:effectLst/>
              <a:latin typeface="+mj-lt"/>
              <a:ea typeface="+mj-ea"/>
              <a:cs typeface="+mj-cs"/>
              <a:sym typeface="Calibri"/>
            </a:endParaRPr>
          </a:p>
          <a:p>
            <a:pPr lvl="0"/>
            <a:r>
              <a:rPr lang="it-IT" sz="2000" dirty="0">
                <a:effectLst/>
                <a:latin typeface="+mj-lt"/>
                <a:ea typeface="+mj-ea"/>
                <a:cs typeface="+mj-cs"/>
                <a:sym typeface="Calibri"/>
              </a:rPr>
              <a:t>2.U</a:t>
            </a:r>
            <a:r>
              <a:rPr lang="it-IT" sz="2000" b="1" dirty="0">
                <a:effectLst/>
                <a:latin typeface="+mj-lt"/>
                <a:ea typeface="+mj-ea"/>
                <a:cs typeface="+mj-cs"/>
                <a:sym typeface="Calibri"/>
              </a:rPr>
              <a:t>na nuova organizzazione e valorizzazione delle risorse umane interne</a:t>
            </a:r>
            <a:r>
              <a:rPr lang="it-IT" sz="2000" dirty="0">
                <a:effectLst/>
                <a:latin typeface="+mj-lt"/>
                <a:ea typeface="+mj-ea"/>
                <a:cs typeface="+mj-cs"/>
                <a:sym typeface="Calibri"/>
              </a:rPr>
              <a:t>, potendo contare su un alto numero di dipendenti laureati e su un’ampia disponibilità di competenze specializzate e profili qualificati. </a:t>
            </a:r>
          </a:p>
          <a:p>
            <a:pPr lvl="0"/>
            <a:endParaRPr lang="it-IT" sz="2000" dirty="0">
              <a:effectLst/>
              <a:latin typeface="+mj-lt"/>
              <a:ea typeface="+mj-ea"/>
              <a:cs typeface="+mj-cs"/>
              <a:sym typeface="Calibri"/>
            </a:endParaRPr>
          </a:p>
          <a:p>
            <a:pPr lvl="0"/>
            <a:r>
              <a:rPr lang="it-IT" sz="2000" b="1" dirty="0">
                <a:effectLst/>
                <a:latin typeface="+mj-lt"/>
                <a:ea typeface="+mj-ea"/>
                <a:cs typeface="+mj-cs"/>
                <a:sym typeface="Calibri"/>
              </a:rPr>
              <a:t>3.Una nuova attivazione e specializzazione delle tre sedi regionali di Sviluppumbria</a:t>
            </a:r>
            <a:r>
              <a:rPr lang="it-IT" sz="2000" dirty="0">
                <a:effectLst/>
                <a:latin typeface="+mj-lt"/>
                <a:ea typeface="+mj-ea"/>
                <a:cs typeface="+mj-cs"/>
                <a:sym typeface="Calibri"/>
              </a:rPr>
              <a:t>, con la sede centrale di Perugia che opera come hub di riferimento con particolare riguardo all’erogazione di servizi finanziari e non finanziari alle imprese a valere su finanziamenti regionali, nazionali e europei diretti ed indiretti,  a sede di Foligno come centro di competenza sulla transizione digitale e la sede di Terni come centro di competenza sulla transizione sostenibile. </a:t>
            </a:r>
          </a:p>
          <a:p>
            <a:endParaRPr lang="it-IT" dirty="0"/>
          </a:p>
        </p:txBody>
      </p:sp>
    </p:spTree>
    <p:extLst>
      <p:ext uri="{BB962C8B-B14F-4D97-AF65-F5344CB8AC3E}">
        <p14:creationId xmlns:p14="http://schemas.microsoft.com/office/powerpoint/2010/main" val="3832260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2000" dirty="0">
                <a:effectLst/>
                <a:latin typeface="+mj-lt"/>
                <a:ea typeface="+mj-ea"/>
                <a:cs typeface="+mj-cs"/>
                <a:sym typeface="Calibri"/>
              </a:rPr>
              <a:t>Per implementare il nuovo ruolo e diventare perno del rilancio economico dell’Umbria, </a:t>
            </a:r>
            <a:r>
              <a:rPr lang="it-IT" sz="2000" b="1" dirty="0">
                <a:effectLst/>
                <a:latin typeface="+mj-lt"/>
                <a:ea typeface="+mj-ea"/>
                <a:cs typeface="+mj-cs"/>
                <a:sym typeface="Calibri"/>
              </a:rPr>
              <a:t>Sviluppumbria ridefinisce la propria mission</a:t>
            </a:r>
            <a:r>
              <a:rPr lang="it-IT" sz="2000" dirty="0">
                <a:effectLst/>
                <a:latin typeface="+mj-lt"/>
                <a:ea typeface="+mj-ea"/>
                <a:cs typeface="+mj-cs"/>
                <a:sym typeface="Calibri"/>
              </a:rPr>
              <a:t>, </a:t>
            </a:r>
            <a:r>
              <a:rPr lang="it-IT" sz="2000" dirty="0" err="1">
                <a:effectLst/>
                <a:latin typeface="+mj-lt"/>
                <a:ea typeface="+mj-ea"/>
                <a:cs typeface="+mj-cs"/>
                <a:sym typeface="Calibri"/>
              </a:rPr>
              <a:t>gia</a:t>
            </a:r>
            <a:r>
              <a:rPr lang="it-IT" sz="2000" dirty="0">
                <a:effectLst/>
                <a:latin typeface="+mj-lt"/>
                <a:ea typeface="+mj-ea"/>
                <a:cs typeface="+mj-cs"/>
                <a:sym typeface="Calibri"/>
              </a:rPr>
              <a:t>̀ espressa con L.R. n.1/2009, </a:t>
            </a:r>
            <a:r>
              <a:rPr lang="it-IT" sz="2000" b="1" dirty="0">
                <a:effectLst/>
                <a:latin typeface="+mj-lt"/>
                <a:ea typeface="+mj-ea"/>
                <a:cs typeface="+mj-cs"/>
                <a:sym typeface="Calibri"/>
              </a:rPr>
              <a:t>orientandola a: </a:t>
            </a:r>
            <a:endParaRPr lang="it-IT" sz="2000" dirty="0">
              <a:effectLst/>
              <a:latin typeface="+mj-lt"/>
              <a:ea typeface="+mj-ea"/>
              <a:cs typeface="+mj-cs"/>
              <a:sym typeface="Calibri"/>
            </a:endParaRPr>
          </a:p>
          <a:p>
            <a:r>
              <a:rPr lang="it-IT" sz="2000" b="1" dirty="0">
                <a:effectLst/>
                <a:latin typeface="+mj-lt"/>
                <a:ea typeface="+mj-ea"/>
                <a:cs typeface="+mj-cs"/>
                <a:sym typeface="Calibri"/>
              </a:rPr>
              <a:t>favorire lo sviluppo economico regionale sostenendo le imprese e il territorio nelle traiettorie di: Innovazione, Internazionalizzazione e attrazione degli investimenti. Come previsto dalla legge regionale n. 1 </a:t>
            </a:r>
            <a:r>
              <a:rPr lang="it-IT" sz="2000" b="1" dirty="0" err="1">
                <a:effectLst/>
                <a:latin typeface="+mj-lt"/>
                <a:ea typeface="+mj-ea"/>
                <a:cs typeface="+mj-cs"/>
                <a:sym typeface="Calibri"/>
              </a:rPr>
              <a:t>dell</a:t>
            </a:r>
            <a:r>
              <a:rPr lang="it-IT" sz="2000" b="1" dirty="0">
                <a:effectLst/>
                <a:latin typeface="+mj-lt"/>
                <a:ea typeface="+mj-ea"/>
                <a:cs typeface="+mj-cs"/>
                <a:sym typeface="Calibri"/>
              </a:rPr>
              <a:t> 2009  e dallo statuto, e possedendo le relative competenze ed expertise, </a:t>
            </a:r>
            <a:r>
              <a:rPr lang="it-IT" dirty="0" err="1"/>
              <a:t>Sviluppumbria</a:t>
            </a:r>
            <a:r>
              <a:rPr lang="it-IT" dirty="0"/>
              <a:t> realizza la propria </a:t>
            </a:r>
            <a:r>
              <a:rPr lang="it-IT" dirty="0" err="1"/>
              <a:t>mission</a:t>
            </a:r>
            <a:r>
              <a:rPr lang="it-IT" dirty="0"/>
              <a:t> anche garantendo  il supporto operativo all’Assessorato al Turismo nell’attuazione delle attività che </a:t>
            </a:r>
            <a:r>
              <a:rPr lang="it-IT" dirty="0" err="1"/>
              <a:t>sonoda</a:t>
            </a:r>
            <a:r>
              <a:rPr lang="it-IT" dirty="0"/>
              <a:t> questo individuate e affidate e valorizzando il patrimonio regionale immobiliare</a:t>
            </a:r>
            <a:r>
              <a:rPr lang="it-IT" sz="2000" b="1" dirty="0">
                <a:effectLst/>
                <a:latin typeface="+mj-lt"/>
                <a:ea typeface="+mj-ea"/>
                <a:cs typeface="+mj-cs"/>
                <a:sym typeface="Calibri"/>
              </a:rPr>
              <a:t>.</a:t>
            </a:r>
            <a:r>
              <a:rPr lang="it-IT" sz="2000" b="0" dirty="0">
                <a:effectLst/>
                <a:latin typeface="+mj-lt"/>
                <a:ea typeface="+mj-ea"/>
                <a:cs typeface="+mj-cs"/>
                <a:sym typeface="Calibri"/>
              </a:rPr>
              <a:t> </a:t>
            </a:r>
            <a:endParaRPr lang="it-IT" sz="2000" dirty="0">
              <a:effectLst/>
              <a:latin typeface="+mj-lt"/>
              <a:ea typeface="+mj-ea"/>
              <a:cs typeface="+mj-cs"/>
              <a:sym typeface="Calibri"/>
            </a:endParaRPr>
          </a:p>
          <a:p>
            <a:endParaRPr lang="it-IT" dirty="0"/>
          </a:p>
        </p:txBody>
      </p:sp>
    </p:spTree>
    <p:extLst>
      <p:ext uri="{BB962C8B-B14F-4D97-AF65-F5344CB8AC3E}">
        <p14:creationId xmlns:p14="http://schemas.microsoft.com/office/powerpoint/2010/main" val="320825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pertina">
    <p:spTree>
      <p:nvGrpSpPr>
        <p:cNvPr id="1" name=""/>
        <p:cNvGrpSpPr/>
        <p:nvPr/>
      </p:nvGrpSpPr>
      <p:grpSpPr>
        <a:xfrm>
          <a:off x="0" y="0"/>
          <a:ext cx="0" cy="0"/>
          <a:chOff x="0" y="0"/>
          <a:chExt cx="0" cy="0"/>
        </a:xfrm>
      </p:grpSpPr>
      <p:pic>
        <p:nvPicPr>
          <p:cNvPr id="13" name="Immagine" descr="Immagine"/>
          <p:cNvPicPr>
            <a:picLocks noChangeAspect="1"/>
          </p:cNvPicPr>
          <p:nvPr/>
        </p:nvPicPr>
        <p:blipFill>
          <a:blip r:embed="rId2"/>
          <a:stretch>
            <a:fillRect/>
          </a:stretch>
        </p:blipFill>
        <p:spPr>
          <a:xfrm>
            <a:off x="44644" y="76199"/>
            <a:ext cx="24370913" cy="13716001"/>
          </a:xfrm>
          <a:prstGeom prst="rect">
            <a:avLst/>
          </a:prstGeom>
          <a:ln w="12700">
            <a:miter lim="400000"/>
          </a:ln>
        </p:spPr>
      </p:pic>
      <p:pic>
        <p:nvPicPr>
          <p:cNvPr id="14" name="Immagine" descr="Immagine"/>
          <p:cNvPicPr>
            <a:picLocks noChangeAspect="1"/>
          </p:cNvPicPr>
          <p:nvPr/>
        </p:nvPicPr>
        <p:blipFill>
          <a:blip r:embed="rId3"/>
          <a:stretch>
            <a:fillRect/>
          </a:stretch>
        </p:blipFill>
        <p:spPr>
          <a:xfrm>
            <a:off x="4994084" y="3349864"/>
            <a:ext cx="14395833" cy="7053608"/>
          </a:xfrm>
          <a:prstGeom prst="rect">
            <a:avLst/>
          </a:prstGeom>
          <a:ln w="12700">
            <a:miter lim="400000"/>
          </a:ln>
        </p:spPr>
      </p:pic>
      <p:sp>
        <p:nvSpPr>
          <p:cNvPr id="15" name="Titolo Testo"/>
          <p:cNvSpPr txBox="1">
            <a:spLocks noGrp="1"/>
          </p:cNvSpPr>
          <p:nvPr>
            <p:ph type="title"/>
          </p:nvPr>
        </p:nvSpPr>
        <p:spPr>
          <a:xfrm>
            <a:off x="8517581" y="3678133"/>
            <a:ext cx="12060433" cy="2882780"/>
          </a:xfrm>
          <a:prstGeom prst="rect">
            <a:avLst/>
          </a:prstGeom>
        </p:spPr>
        <p:txBody>
          <a:bodyPr>
            <a:normAutofit/>
          </a:bodyPr>
          <a:lstStyle>
            <a:lvl1pPr>
              <a:defRPr>
                <a:solidFill>
                  <a:srgbClr val="535353"/>
                </a:solidFill>
                <a:latin typeface="Helvetica Neue Medium"/>
                <a:ea typeface="Helvetica Neue Medium"/>
                <a:cs typeface="Helvetica Neue Medium"/>
                <a:sym typeface="Helvetica Neue Medium"/>
              </a:defRPr>
            </a:lvl1pPr>
          </a:lstStyle>
          <a:p>
            <a:r>
              <a:t>Titolo Testo</a:t>
            </a:r>
          </a:p>
        </p:txBody>
      </p:sp>
      <p:sp>
        <p:nvSpPr>
          <p:cNvPr id="16" name="Corpo livello uno…"/>
          <p:cNvSpPr txBox="1">
            <a:spLocks noGrp="1"/>
          </p:cNvSpPr>
          <p:nvPr>
            <p:ph type="body" sz="quarter" idx="1"/>
          </p:nvPr>
        </p:nvSpPr>
        <p:spPr>
          <a:xfrm>
            <a:off x="5398545" y="8686759"/>
            <a:ext cx="7287145" cy="1688227"/>
          </a:xfrm>
          <a:prstGeom prst="rect">
            <a:avLst/>
          </a:prstGeom>
        </p:spPr>
        <p:txBody>
          <a:bodyPr/>
          <a:lstStyle>
            <a:lvl1pPr>
              <a:defRPr sz="2700"/>
            </a:lvl1pPr>
          </a:lstStyle>
          <a:p>
            <a:r>
              <a:t>Corpo livello uno</a:t>
            </a:r>
          </a:p>
          <a:p>
            <a:pPr lvl="1"/>
            <a:r>
              <a:t>Corpo livello due</a:t>
            </a:r>
          </a:p>
          <a:p>
            <a:pPr lvl="2"/>
            <a:r>
              <a:t>Corpo livello tre</a:t>
            </a:r>
          </a:p>
          <a:p>
            <a:pPr lvl="3"/>
            <a:r>
              <a:t>Corpo livello quattro</a:t>
            </a:r>
          </a:p>
          <a:p>
            <a:pPr lvl="4"/>
            <a:r>
              <a:t>Corpo livello cinque</a:t>
            </a:r>
          </a:p>
        </p:txBody>
      </p:sp>
      <p:pic>
        <p:nvPicPr>
          <p:cNvPr id="17" name="Immagine" descr="Immagine"/>
          <p:cNvPicPr>
            <a:picLocks noChangeAspect="1"/>
          </p:cNvPicPr>
          <p:nvPr/>
        </p:nvPicPr>
        <p:blipFill>
          <a:blip r:embed="rId4"/>
          <a:stretch>
            <a:fillRect/>
          </a:stretch>
        </p:blipFill>
        <p:spPr>
          <a:xfrm>
            <a:off x="7753232" y="6044482"/>
            <a:ext cx="12209383" cy="2649493"/>
          </a:xfrm>
          <a:prstGeom prst="rect">
            <a:avLst/>
          </a:prstGeom>
          <a:ln w="12700">
            <a:miter lim="400000"/>
          </a:ln>
        </p:spPr>
      </p:pic>
      <p:sp>
        <p:nvSpPr>
          <p:cNvPr id="1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cheda testo">
    <p:spTree>
      <p:nvGrpSpPr>
        <p:cNvPr id="1" name=""/>
        <p:cNvGrpSpPr/>
        <p:nvPr/>
      </p:nvGrpSpPr>
      <p:grpSpPr>
        <a:xfrm>
          <a:off x="0" y="0"/>
          <a:ext cx="0" cy="0"/>
          <a:chOff x="0" y="0"/>
          <a:chExt cx="0" cy="0"/>
        </a:xfrm>
      </p:grpSpPr>
      <p:pic>
        <p:nvPicPr>
          <p:cNvPr id="25" name="Immagine" descr="Immagine"/>
          <p:cNvPicPr>
            <a:picLocks noChangeAspect="1"/>
          </p:cNvPicPr>
          <p:nvPr/>
        </p:nvPicPr>
        <p:blipFill>
          <a:blip r:embed="rId2">
            <a:alphaModFix amt="80000"/>
          </a:blip>
          <a:stretch>
            <a:fillRect/>
          </a:stretch>
        </p:blipFill>
        <p:spPr>
          <a:xfrm>
            <a:off x="556991" y="1703667"/>
            <a:ext cx="23270004" cy="11401793"/>
          </a:xfrm>
          <a:prstGeom prst="rect">
            <a:avLst/>
          </a:prstGeom>
          <a:ln w="12700">
            <a:miter lim="400000"/>
          </a:ln>
        </p:spPr>
      </p:pic>
      <p:sp>
        <p:nvSpPr>
          <p:cNvPr id="26" name="Titolo Testo"/>
          <p:cNvSpPr txBox="1">
            <a:spLocks noGrp="1"/>
          </p:cNvSpPr>
          <p:nvPr>
            <p:ph type="title"/>
          </p:nvPr>
        </p:nvSpPr>
        <p:spPr>
          <a:xfrm>
            <a:off x="1070447" y="592935"/>
            <a:ext cx="13402929" cy="2345251"/>
          </a:xfrm>
          <a:prstGeom prst="rect">
            <a:avLst/>
          </a:prstGeom>
        </p:spPr>
        <p:txBody>
          <a:bodyPr/>
          <a:lstStyle>
            <a:lvl1pPr>
              <a:defRPr sz="6000">
                <a:solidFill>
                  <a:srgbClr val="535353"/>
                </a:solidFill>
                <a:latin typeface="Helvetica Neue Medium"/>
                <a:ea typeface="Helvetica Neue Medium"/>
                <a:cs typeface="Helvetica Neue Medium"/>
                <a:sym typeface="Helvetica Neue Medium"/>
              </a:defRPr>
            </a:lvl1pPr>
          </a:lstStyle>
          <a:p>
            <a:r>
              <a:t>Titolo Testo</a:t>
            </a:r>
          </a:p>
        </p:txBody>
      </p:sp>
      <p:sp>
        <p:nvSpPr>
          <p:cNvPr id="27" name="Corpo livello uno…"/>
          <p:cNvSpPr txBox="1">
            <a:spLocks noGrp="1"/>
          </p:cNvSpPr>
          <p:nvPr>
            <p:ph type="body" idx="1"/>
          </p:nvPr>
        </p:nvSpPr>
        <p:spPr>
          <a:xfrm>
            <a:off x="1269895" y="5420832"/>
            <a:ext cx="19322122" cy="7088318"/>
          </a:xfrm>
          <a:prstGeom prst="rect">
            <a:avLst/>
          </a:prstGeom>
        </p:spPr>
        <p:txBody>
          <a:bodyPr/>
          <a:lstStyle>
            <a:lvl1pPr>
              <a:defRPr sz="4500"/>
            </a:lvl1pPr>
          </a:lstStyle>
          <a:p>
            <a:r>
              <a:t>Corpo livello uno</a:t>
            </a:r>
          </a:p>
          <a:p>
            <a:pPr lvl="1"/>
            <a:r>
              <a:t>Corpo livello due</a:t>
            </a:r>
          </a:p>
          <a:p>
            <a:pPr lvl="2"/>
            <a:r>
              <a:t>Corpo livello tre</a:t>
            </a:r>
          </a:p>
          <a:p>
            <a:pPr lvl="3"/>
            <a:r>
              <a:t>Corpo livello quattro</a:t>
            </a:r>
          </a:p>
          <a:p>
            <a:pPr lvl="4"/>
            <a:r>
              <a:t>Corpo livello cinque</a:t>
            </a:r>
          </a:p>
        </p:txBody>
      </p:sp>
      <p:pic>
        <p:nvPicPr>
          <p:cNvPr id="28"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
        <p:nvSpPr>
          <p:cNvPr id="29"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30" name="Numero diapositiva"/>
          <p:cNvSpPr txBox="1">
            <a:spLocks noGrp="1"/>
          </p:cNvSpPr>
          <p:nvPr>
            <p:ph type="sldNum" sz="quarter" idx="2"/>
          </p:nvPr>
        </p:nvSpPr>
        <p:spPr>
          <a:xfrm>
            <a:off x="20501784" y="12766598"/>
            <a:ext cx="424657" cy="405607"/>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cheda testo copia">
    <p:spTree>
      <p:nvGrpSpPr>
        <p:cNvPr id="1" name=""/>
        <p:cNvGrpSpPr/>
        <p:nvPr/>
      </p:nvGrpSpPr>
      <p:grpSpPr>
        <a:xfrm>
          <a:off x="0" y="0"/>
          <a:ext cx="0" cy="0"/>
          <a:chOff x="0" y="0"/>
          <a:chExt cx="0" cy="0"/>
        </a:xfrm>
      </p:grpSpPr>
      <p:sp>
        <p:nvSpPr>
          <p:cNvPr id="37" name="Immagine"/>
          <p:cNvSpPr>
            <a:spLocks noGrp="1"/>
          </p:cNvSpPr>
          <p:nvPr>
            <p:ph type="pic" sz="half" idx="21"/>
          </p:nvPr>
        </p:nvSpPr>
        <p:spPr>
          <a:xfrm>
            <a:off x="-16904" y="0"/>
            <a:ext cx="9144001" cy="13716000"/>
          </a:xfrm>
          <a:prstGeom prst="rect">
            <a:avLst/>
          </a:prstGeom>
        </p:spPr>
        <p:txBody>
          <a:bodyPr lIns="91439" tIns="45719" rIns="91439" bIns="45719"/>
          <a:lstStyle/>
          <a:p>
            <a:endParaRPr/>
          </a:p>
        </p:txBody>
      </p:sp>
      <p:sp>
        <p:nvSpPr>
          <p:cNvPr id="38" name="Titolo Testo"/>
          <p:cNvSpPr txBox="1">
            <a:spLocks noGrp="1"/>
          </p:cNvSpPr>
          <p:nvPr>
            <p:ph type="title"/>
          </p:nvPr>
        </p:nvSpPr>
        <p:spPr>
          <a:xfrm>
            <a:off x="9872822" y="592935"/>
            <a:ext cx="8103786" cy="3501302"/>
          </a:xfrm>
          <a:prstGeom prst="rect">
            <a:avLst/>
          </a:prstGeom>
        </p:spPr>
        <p:txBody>
          <a:bodyPr/>
          <a:lstStyle>
            <a:lvl1pPr>
              <a:defRPr sz="6000">
                <a:solidFill>
                  <a:srgbClr val="535353"/>
                </a:solidFill>
                <a:latin typeface="Helvetica Neue Medium"/>
                <a:ea typeface="Helvetica Neue Medium"/>
                <a:cs typeface="Helvetica Neue Medium"/>
                <a:sym typeface="Helvetica Neue Medium"/>
              </a:defRPr>
            </a:lvl1pPr>
          </a:lstStyle>
          <a:p>
            <a:r>
              <a:t>Titolo Testo</a:t>
            </a:r>
          </a:p>
        </p:txBody>
      </p:sp>
      <p:sp>
        <p:nvSpPr>
          <p:cNvPr id="39" name="Corpo livello uno…"/>
          <p:cNvSpPr txBox="1">
            <a:spLocks noGrp="1"/>
          </p:cNvSpPr>
          <p:nvPr>
            <p:ph type="body" sz="half" idx="1"/>
          </p:nvPr>
        </p:nvSpPr>
        <p:spPr>
          <a:xfrm>
            <a:off x="9734897" y="5420831"/>
            <a:ext cx="13415087" cy="7088319"/>
          </a:xfrm>
          <a:prstGeom prst="rect">
            <a:avLst/>
          </a:prstGeom>
        </p:spPr>
        <p:txBody>
          <a:bodyPr/>
          <a:lstStyle>
            <a:lvl1pPr>
              <a:defRPr sz="4500"/>
            </a:lvl1pPr>
          </a:lstStyle>
          <a:p>
            <a:r>
              <a:t>Corpo livello uno</a:t>
            </a:r>
          </a:p>
          <a:p>
            <a:pPr lvl="1"/>
            <a:r>
              <a:t>Corpo livello due</a:t>
            </a:r>
          </a:p>
          <a:p>
            <a:pPr lvl="2"/>
            <a:r>
              <a:t>Corpo livello tre</a:t>
            </a:r>
          </a:p>
          <a:p>
            <a:pPr lvl="3"/>
            <a:r>
              <a:t>Corpo livello quattro</a:t>
            </a:r>
          </a:p>
          <a:p>
            <a:pPr lvl="4"/>
            <a:r>
              <a:t>Corpo livello cinque</a:t>
            </a:r>
          </a:p>
        </p:txBody>
      </p:sp>
      <p:pic>
        <p:nvPicPr>
          <p:cNvPr id="40" name="Immagine" descr="Immagine"/>
          <p:cNvPicPr>
            <a:picLocks noChangeAspect="1"/>
          </p:cNvPicPr>
          <p:nvPr/>
        </p:nvPicPr>
        <p:blipFill>
          <a:blip r:embed="rId2"/>
          <a:stretch>
            <a:fillRect/>
          </a:stretch>
        </p:blipFill>
        <p:spPr>
          <a:xfrm>
            <a:off x="18312288" y="702511"/>
            <a:ext cx="5080001" cy="806964"/>
          </a:xfrm>
          <a:prstGeom prst="rect">
            <a:avLst/>
          </a:prstGeom>
          <a:ln w="12700">
            <a:miter lim="400000"/>
          </a:ln>
        </p:spPr>
      </p:pic>
      <p:sp>
        <p:nvSpPr>
          <p:cNvPr id="41"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42" name="Numero diapositiva"/>
          <p:cNvSpPr txBox="1">
            <a:spLocks noGrp="1"/>
          </p:cNvSpPr>
          <p:nvPr>
            <p:ph type="sldNum" sz="quarter" idx="2"/>
          </p:nvPr>
        </p:nvSpPr>
        <p:spPr>
          <a:xfrm>
            <a:off x="20501784" y="12766598"/>
            <a:ext cx="424657" cy="405607"/>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cheda testata">
    <p:spTree>
      <p:nvGrpSpPr>
        <p:cNvPr id="1" name=""/>
        <p:cNvGrpSpPr/>
        <p:nvPr/>
      </p:nvGrpSpPr>
      <p:grpSpPr>
        <a:xfrm>
          <a:off x="0" y="0"/>
          <a:ext cx="0" cy="0"/>
          <a:chOff x="0" y="0"/>
          <a:chExt cx="0" cy="0"/>
        </a:xfrm>
      </p:grpSpPr>
      <p:sp>
        <p:nvSpPr>
          <p:cNvPr id="49" name="Rettangolo"/>
          <p:cNvSpPr/>
          <p:nvPr/>
        </p:nvSpPr>
        <p:spPr>
          <a:xfrm>
            <a:off x="-36372" y="-3071"/>
            <a:ext cx="24456744" cy="420163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a:miter lim="400000"/>
          </a:ln>
        </p:spPr>
        <p:txBody>
          <a:bodyPr lIns="82987" tIns="82987" rIns="82987" bIns="82987" anchor="ctr"/>
          <a:lstStyle/>
          <a:p>
            <a:endParaRPr/>
          </a:p>
        </p:txBody>
      </p:sp>
      <p:sp>
        <p:nvSpPr>
          <p:cNvPr id="50" name="Titolo Testo"/>
          <p:cNvSpPr txBox="1">
            <a:spLocks noGrp="1"/>
          </p:cNvSpPr>
          <p:nvPr>
            <p:ph type="title"/>
          </p:nvPr>
        </p:nvSpPr>
        <p:spPr>
          <a:xfrm>
            <a:off x="1070447" y="592935"/>
            <a:ext cx="13402929" cy="2345251"/>
          </a:xfrm>
          <a:prstGeom prst="rect">
            <a:avLst/>
          </a:prstGeom>
        </p:spPr>
        <p:txBody>
          <a:bodyPr/>
          <a:lstStyle>
            <a:lvl1pPr>
              <a:defRPr sz="6000">
                <a:latin typeface="Helvetica Neue Medium"/>
                <a:ea typeface="Helvetica Neue Medium"/>
                <a:cs typeface="Helvetica Neue Medium"/>
                <a:sym typeface="Helvetica Neue Medium"/>
              </a:defRPr>
            </a:lvl1pPr>
          </a:lstStyle>
          <a:p>
            <a:r>
              <a:t>Titolo Testo</a:t>
            </a:r>
          </a:p>
        </p:txBody>
      </p:sp>
      <p:sp>
        <p:nvSpPr>
          <p:cNvPr id="51" name="Corpo livello uno…"/>
          <p:cNvSpPr txBox="1">
            <a:spLocks noGrp="1"/>
          </p:cNvSpPr>
          <p:nvPr>
            <p:ph type="body" idx="1"/>
          </p:nvPr>
        </p:nvSpPr>
        <p:spPr>
          <a:xfrm>
            <a:off x="1269895" y="5420831"/>
            <a:ext cx="19322122" cy="7088319"/>
          </a:xfrm>
          <a:prstGeom prst="rect">
            <a:avLst/>
          </a:prstGeom>
        </p:spPr>
        <p:txBody>
          <a:bodyPr/>
          <a:lstStyle>
            <a:lvl1pPr>
              <a:defRPr sz="4500"/>
            </a:lvl1pPr>
          </a:lstStyle>
          <a:p>
            <a:r>
              <a:t>Corpo livello uno</a:t>
            </a:r>
          </a:p>
          <a:p>
            <a:pPr lvl="1"/>
            <a:r>
              <a:t>Corpo livello due</a:t>
            </a:r>
          </a:p>
          <a:p>
            <a:pPr lvl="2"/>
            <a:r>
              <a:t>Corpo livello tre</a:t>
            </a:r>
          </a:p>
          <a:p>
            <a:pPr lvl="3"/>
            <a:r>
              <a:t>Corpo livello quattro</a:t>
            </a:r>
          </a:p>
          <a:p>
            <a:pPr lvl="4"/>
            <a:r>
              <a:t>Corpo livello cinque</a:t>
            </a:r>
          </a:p>
        </p:txBody>
      </p:sp>
      <p:pic>
        <p:nvPicPr>
          <p:cNvPr id="52" name="Immagine" descr="Immagine"/>
          <p:cNvPicPr>
            <a:picLocks noChangeAspect="1"/>
          </p:cNvPicPr>
          <p:nvPr/>
        </p:nvPicPr>
        <p:blipFill>
          <a:blip r:embed="rId2"/>
          <a:stretch>
            <a:fillRect/>
          </a:stretch>
        </p:blipFill>
        <p:spPr>
          <a:xfrm>
            <a:off x="18312288" y="702511"/>
            <a:ext cx="5080001" cy="806964"/>
          </a:xfrm>
          <a:prstGeom prst="rect">
            <a:avLst/>
          </a:prstGeom>
          <a:ln w="12700">
            <a:miter lim="400000"/>
          </a:ln>
        </p:spPr>
      </p:pic>
      <p:sp>
        <p:nvSpPr>
          <p:cNvPr id="53" name="Numero diapositiva"/>
          <p:cNvSpPr txBox="1">
            <a:spLocks noGrp="1"/>
          </p:cNvSpPr>
          <p:nvPr>
            <p:ph type="sldNum" sz="quarter" idx="2"/>
          </p:nvPr>
        </p:nvSpPr>
        <p:spPr>
          <a:xfrm>
            <a:off x="20501784" y="12766598"/>
            <a:ext cx="424657" cy="405607"/>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cheda focus">
    <p:spTree>
      <p:nvGrpSpPr>
        <p:cNvPr id="1" name=""/>
        <p:cNvGrpSpPr/>
        <p:nvPr/>
      </p:nvGrpSpPr>
      <p:grpSpPr>
        <a:xfrm>
          <a:off x="0" y="0"/>
          <a:ext cx="0" cy="0"/>
          <a:chOff x="0" y="0"/>
          <a:chExt cx="0" cy="0"/>
        </a:xfrm>
      </p:grpSpPr>
      <p:grpSp>
        <p:nvGrpSpPr>
          <p:cNvPr id="63" name="Gruppo"/>
          <p:cNvGrpSpPr/>
          <p:nvPr/>
        </p:nvGrpSpPr>
        <p:grpSpPr>
          <a:xfrm>
            <a:off x="424634" y="4839076"/>
            <a:ext cx="23534732" cy="7771133"/>
            <a:chOff x="0" y="0"/>
            <a:chExt cx="23534730" cy="7771132"/>
          </a:xfrm>
        </p:grpSpPr>
        <p:sp>
          <p:nvSpPr>
            <p:cNvPr id="60" name="Cerchio"/>
            <p:cNvSpPr/>
            <p:nvPr/>
          </p:nvSpPr>
          <p:spPr>
            <a:xfrm>
              <a:off x="0" y="0"/>
              <a:ext cx="7771133" cy="77711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cap="flat">
              <a:noFill/>
              <a:miter lim="400000"/>
            </a:ln>
            <a:effectLst>
              <a:outerShdw blurRad="63500" dist="38100" dir="5400000" rotWithShape="0">
                <a:srgbClr val="000000">
                  <a:alpha val="35000"/>
                </a:srgbClr>
              </a:outerShdw>
            </a:effectLst>
          </p:spPr>
          <p:txBody>
            <a:bodyPr wrap="square" lIns="82987" tIns="82987" rIns="82987" bIns="82987" numCol="1" anchor="ctr">
              <a:noAutofit/>
            </a:bodyPr>
            <a:lstStyle/>
            <a:p>
              <a:endParaRPr/>
            </a:p>
          </p:txBody>
        </p:sp>
        <p:sp>
          <p:nvSpPr>
            <p:cNvPr id="61" name="Cerchio"/>
            <p:cNvSpPr/>
            <p:nvPr/>
          </p:nvSpPr>
          <p:spPr>
            <a:xfrm>
              <a:off x="7881798" y="0"/>
              <a:ext cx="7771134" cy="77711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cap="flat">
              <a:noFill/>
              <a:miter lim="400000"/>
            </a:ln>
            <a:effectLst>
              <a:outerShdw blurRad="63500" dist="38100" dir="5400000" rotWithShape="0">
                <a:srgbClr val="000000">
                  <a:alpha val="35000"/>
                </a:srgbClr>
              </a:outerShdw>
            </a:effectLst>
          </p:spPr>
          <p:txBody>
            <a:bodyPr wrap="square" lIns="82987" tIns="82987" rIns="82987" bIns="82987" numCol="1" anchor="ctr">
              <a:noAutofit/>
            </a:bodyPr>
            <a:lstStyle/>
            <a:p>
              <a:endParaRPr/>
            </a:p>
          </p:txBody>
        </p:sp>
        <p:sp>
          <p:nvSpPr>
            <p:cNvPr id="62" name="Cerchio"/>
            <p:cNvSpPr/>
            <p:nvPr/>
          </p:nvSpPr>
          <p:spPr>
            <a:xfrm>
              <a:off x="15763598" y="0"/>
              <a:ext cx="7771133" cy="77711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cap="flat">
              <a:noFill/>
              <a:miter lim="400000"/>
            </a:ln>
            <a:effectLst>
              <a:outerShdw blurRad="63500" dist="38100" dir="5400000" rotWithShape="0">
                <a:srgbClr val="000000">
                  <a:alpha val="35000"/>
                </a:srgbClr>
              </a:outerShdw>
            </a:effectLst>
          </p:spPr>
          <p:txBody>
            <a:bodyPr wrap="square" lIns="82987" tIns="82987" rIns="82987" bIns="82987" numCol="1" anchor="ctr">
              <a:noAutofit/>
            </a:bodyPr>
            <a:lstStyle/>
            <a:p>
              <a:endParaRPr/>
            </a:p>
          </p:txBody>
        </p:sp>
      </p:grpSp>
      <p:sp>
        <p:nvSpPr>
          <p:cNvPr id="64" name="Titolo Testo"/>
          <p:cNvSpPr txBox="1">
            <a:spLocks noGrp="1"/>
          </p:cNvSpPr>
          <p:nvPr>
            <p:ph type="title"/>
          </p:nvPr>
        </p:nvSpPr>
        <p:spPr>
          <a:xfrm>
            <a:off x="1070447" y="592935"/>
            <a:ext cx="13402929" cy="2345251"/>
          </a:xfrm>
          <a:prstGeom prst="rect">
            <a:avLst/>
          </a:prstGeom>
        </p:spPr>
        <p:txBody>
          <a:bodyPr/>
          <a:lstStyle>
            <a:lvl1pPr>
              <a:defRPr sz="6000">
                <a:solidFill>
                  <a:srgbClr val="535353"/>
                </a:solidFill>
                <a:latin typeface="Helvetica Neue Medium"/>
                <a:ea typeface="Helvetica Neue Medium"/>
                <a:cs typeface="Helvetica Neue Medium"/>
                <a:sym typeface="Helvetica Neue Medium"/>
              </a:defRPr>
            </a:lvl1pPr>
          </a:lstStyle>
          <a:p>
            <a:r>
              <a:t>Titolo Testo</a:t>
            </a:r>
          </a:p>
        </p:txBody>
      </p:sp>
      <p:pic>
        <p:nvPicPr>
          <p:cNvPr id="65" name="Immagine" descr="Immagine"/>
          <p:cNvPicPr>
            <a:picLocks noChangeAspect="1"/>
          </p:cNvPicPr>
          <p:nvPr/>
        </p:nvPicPr>
        <p:blipFill>
          <a:blip r:embed="rId2"/>
          <a:stretch>
            <a:fillRect/>
          </a:stretch>
        </p:blipFill>
        <p:spPr>
          <a:xfrm>
            <a:off x="18312288" y="702511"/>
            <a:ext cx="5080001" cy="806964"/>
          </a:xfrm>
          <a:prstGeom prst="rect">
            <a:avLst/>
          </a:prstGeom>
          <a:ln w="12700">
            <a:miter lim="400000"/>
          </a:ln>
        </p:spPr>
      </p:pic>
      <p:sp>
        <p:nvSpPr>
          <p:cNvPr id="66"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67" name="Numero diapositiva"/>
          <p:cNvSpPr txBox="1">
            <a:spLocks noGrp="1"/>
          </p:cNvSpPr>
          <p:nvPr>
            <p:ph type="sldNum" sz="quarter" idx="2"/>
          </p:nvPr>
        </p:nvSpPr>
        <p:spPr>
          <a:xfrm>
            <a:off x="20501784" y="12766598"/>
            <a:ext cx="424657" cy="405607"/>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cheda box">
    <p:spTree>
      <p:nvGrpSpPr>
        <p:cNvPr id="1" name=""/>
        <p:cNvGrpSpPr/>
        <p:nvPr/>
      </p:nvGrpSpPr>
      <p:grpSpPr>
        <a:xfrm>
          <a:off x="0" y="0"/>
          <a:ext cx="0" cy="0"/>
          <a:chOff x="0" y="0"/>
          <a:chExt cx="0" cy="0"/>
        </a:xfrm>
      </p:grpSpPr>
      <p:sp>
        <p:nvSpPr>
          <p:cNvPr id="74" name="Titolo Testo"/>
          <p:cNvSpPr txBox="1">
            <a:spLocks noGrp="1"/>
          </p:cNvSpPr>
          <p:nvPr>
            <p:ph type="title"/>
          </p:nvPr>
        </p:nvSpPr>
        <p:spPr>
          <a:xfrm>
            <a:off x="1070447" y="592935"/>
            <a:ext cx="13402929" cy="2345251"/>
          </a:xfrm>
          <a:prstGeom prst="rect">
            <a:avLst/>
          </a:prstGeom>
        </p:spPr>
        <p:txBody>
          <a:bodyPr/>
          <a:lstStyle>
            <a:lvl1pPr>
              <a:defRPr sz="6000">
                <a:solidFill>
                  <a:srgbClr val="535353"/>
                </a:solidFill>
                <a:latin typeface="Helvetica Neue Medium"/>
                <a:ea typeface="Helvetica Neue Medium"/>
                <a:cs typeface="Helvetica Neue Medium"/>
                <a:sym typeface="Helvetica Neue Medium"/>
              </a:defRPr>
            </a:lvl1pPr>
          </a:lstStyle>
          <a:p>
            <a:r>
              <a:t>Titolo Testo</a:t>
            </a:r>
          </a:p>
        </p:txBody>
      </p:sp>
      <p:pic>
        <p:nvPicPr>
          <p:cNvPr id="75" name="Immagine" descr="Immagine"/>
          <p:cNvPicPr>
            <a:picLocks noChangeAspect="1"/>
          </p:cNvPicPr>
          <p:nvPr/>
        </p:nvPicPr>
        <p:blipFill>
          <a:blip r:embed="rId2"/>
          <a:stretch>
            <a:fillRect/>
          </a:stretch>
        </p:blipFill>
        <p:spPr>
          <a:xfrm>
            <a:off x="18312288" y="702511"/>
            <a:ext cx="5080001" cy="806964"/>
          </a:xfrm>
          <a:prstGeom prst="rect">
            <a:avLst/>
          </a:prstGeom>
          <a:ln w="12700">
            <a:miter lim="400000"/>
          </a:ln>
        </p:spPr>
      </p:pic>
      <p:sp>
        <p:nvSpPr>
          <p:cNvPr id="76"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77" name="Rettangolo"/>
          <p:cNvSpPr/>
          <p:nvPr/>
        </p:nvSpPr>
        <p:spPr>
          <a:xfrm>
            <a:off x="1190440" y="4352111"/>
            <a:ext cx="7338783" cy="4469456"/>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a:miter lim="400000"/>
          </a:ln>
        </p:spPr>
        <p:txBody>
          <a:bodyPr lIns="82987" tIns="82987" rIns="82987" bIns="82987" anchor="ctr"/>
          <a:lstStyle/>
          <a:p>
            <a:endParaRPr/>
          </a:p>
        </p:txBody>
      </p:sp>
      <p:sp>
        <p:nvSpPr>
          <p:cNvPr id="78" name="Rettangolo"/>
          <p:cNvSpPr/>
          <p:nvPr/>
        </p:nvSpPr>
        <p:spPr>
          <a:xfrm>
            <a:off x="8527244" y="4352111"/>
            <a:ext cx="7338784" cy="4469456"/>
          </a:xfrm>
          <a:prstGeom prst="rect">
            <a:avLst/>
          </a:prstGeom>
          <a:solidFill>
            <a:srgbClr val="535353"/>
          </a:solidFill>
          <a:ln w="12700">
            <a:miter lim="400000"/>
          </a:ln>
        </p:spPr>
        <p:txBody>
          <a:bodyPr lIns="82987" tIns="82987" rIns="82987" bIns="82987" anchor="ctr"/>
          <a:lstStyle/>
          <a:p>
            <a:endParaRPr/>
          </a:p>
        </p:txBody>
      </p:sp>
      <p:sp>
        <p:nvSpPr>
          <p:cNvPr id="79" name="Rettangolo"/>
          <p:cNvSpPr/>
          <p:nvPr/>
        </p:nvSpPr>
        <p:spPr>
          <a:xfrm>
            <a:off x="15854779" y="4352111"/>
            <a:ext cx="7338783" cy="4469456"/>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a:miter lim="400000"/>
          </a:ln>
        </p:spPr>
        <p:txBody>
          <a:bodyPr lIns="82987" tIns="82987" rIns="82987" bIns="82987" anchor="ctr"/>
          <a:lstStyle/>
          <a:p>
            <a:endParaRPr/>
          </a:p>
        </p:txBody>
      </p:sp>
      <p:sp>
        <p:nvSpPr>
          <p:cNvPr id="80" name="Rettangolo"/>
          <p:cNvSpPr/>
          <p:nvPr/>
        </p:nvSpPr>
        <p:spPr>
          <a:xfrm>
            <a:off x="8527244" y="8822719"/>
            <a:ext cx="7338784" cy="444405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a:miter lim="400000"/>
          </a:ln>
        </p:spPr>
        <p:txBody>
          <a:bodyPr lIns="82987" tIns="82987" rIns="82987" bIns="82987" anchor="ctr"/>
          <a:lstStyle/>
          <a:p>
            <a:endParaRPr/>
          </a:p>
        </p:txBody>
      </p:sp>
      <p:sp>
        <p:nvSpPr>
          <p:cNvPr id="84" name="Numero diapositiva"/>
          <p:cNvSpPr txBox="1">
            <a:spLocks noGrp="1"/>
          </p:cNvSpPr>
          <p:nvPr>
            <p:ph type="sldNum" sz="quarter" idx="2"/>
          </p:nvPr>
        </p:nvSpPr>
        <p:spPr>
          <a:xfrm>
            <a:off x="20501784" y="12766598"/>
            <a:ext cx="424657" cy="405607"/>
          </a:xfrm>
          <a:prstGeom prst="rect">
            <a:avLst/>
          </a:prstGeom>
        </p:spPr>
        <p:txBody>
          <a:bodyPr/>
          <a:lstStyle/>
          <a:p>
            <a:fld id="{86CB4B4D-7CA3-9044-876B-883B54F8677D}" type="slidenum">
              <a:t>‹N›</a:t>
            </a:fld>
            <a:endParaRPr/>
          </a:p>
        </p:txBody>
      </p:sp>
      <p:sp>
        <p:nvSpPr>
          <p:cNvPr id="13" name="Rettangolo">
            <a:extLst>
              <a:ext uri="{FF2B5EF4-FFF2-40B4-BE49-F238E27FC236}">
                <a16:creationId xmlns:a16="http://schemas.microsoft.com/office/drawing/2014/main" id="{44AF6D2B-28FC-1241-BB9A-1B65CF11C057}"/>
              </a:ext>
            </a:extLst>
          </p:cNvPr>
          <p:cNvSpPr/>
          <p:nvPr userDrawn="1"/>
        </p:nvSpPr>
        <p:spPr>
          <a:xfrm>
            <a:off x="1189742" y="8812599"/>
            <a:ext cx="7338784" cy="4469456"/>
          </a:xfrm>
          <a:prstGeom prst="rect">
            <a:avLst/>
          </a:prstGeom>
          <a:solidFill>
            <a:srgbClr val="535353"/>
          </a:solidFill>
          <a:ln w="12700">
            <a:miter lim="400000"/>
          </a:ln>
        </p:spPr>
        <p:txBody>
          <a:bodyPr lIns="82987" tIns="82987" rIns="82987" bIns="82987" anchor="ctr"/>
          <a:lstStyle/>
          <a:p>
            <a:endParaRPr/>
          </a:p>
        </p:txBody>
      </p:sp>
      <p:sp>
        <p:nvSpPr>
          <p:cNvPr id="14" name="Rettangolo">
            <a:extLst>
              <a:ext uri="{FF2B5EF4-FFF2-40B4-BE49-F238E27FC236}">
                <a16:creationId xmlns:a16="http://schemas.microsoft.com/office/drawing/2014/main" id="{4C3ED6D2-98F2-134A-B70A-2729D632800D}"/>
              </a:ext>
            </a:extLst>
          </p:cNvPr>
          <p:cNvSpPr/>
          <p:nvPr userDrawn="1"/>
        </p:nvSpPr>
        <p:spPr>
          <a:xfrm>
            <a:off x="15850671" y="8812599"/>
            <a:ext cx="7338784" cy="4469456"/>
          </a:xfrm>
          <a:prstGeom prst="rect">
            <a:avLst/>
          </a:prstGeom>
          <a:solidFill>
            <a:srgbClr val="535353"/>
          </a:solidFill>
          <a:ln w="12700">
            <a:miter lim="400000"/>
          </a:ln>
        </p:spPr>
        <p:txBody>
          <a:bodyPr lIns="82987" tIns="82987" rIns="82987" bIns="82987" anchor="ct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cheda box">
    <p:spTree>
      <p:nvGrpSpPr>
        <p:cNvPr id="1" name=""/>
        <p:cNvGrpSpPr/>
        <p:nvPr/>
      </p:nvGrpSpPr>
      <p:grpSpPr>
        <a:xfrm>
          <a:off x="0" y="0"/>
          <a:ext cx="0" cy="0"/>
          <a:chOff x="0" y="0"/>
          <a:chExt cx="0" cy="0"/>
        </a:xfrm>
      </p:grpSpPr>
      <p:sp>
        <p:nvSpPr>
          <p:cNvPr id="74" name="Titolo Testo"/>
          <p:cNvSpPr txBox="1">
            <a:spLocks noGrp="1"/>
          </p:cNvSpPr>
          <p:nvPr>
            <p:ph type="title"/>
          </p:nvPr>
        </p:nvSpPr>
        <p:spPr>
          <a:xfrm>
            <a:off x="1070447" y="592935"/>
            <a:ext cx="13402929" cy="2345251"/>
          </a:xfrm>
          <a:prstGeom prst="rect">
            <a:avLst/>
          </a:prstGeom>
        </p:spPr>
        <p:txBody>
          <a:bodyPr/>
          <a:lstStyle>
            <a:lvl1pPr>
              <a:defRPr sz="6000">
                <a:solidFill>
                  <a:srgbClr val="535353"/>
                </a:solidFill>
                <a:latin typeface="Helvetica Neue Medium"/>
                <a:ea typeface="Helvetica Neue Medium"/>
                <a:cs typeface="Helvetica Neue Medium"/>
                <a:sym typeface="Helvetica Neue Medium"/>
              </a:defRPr>
            </a:lvl1pPr>
          </a:lstStyle>
          <a:p>
            <a:r>
              <a:t>Titolo Testo</a:t>
            </a:r>
          </a:p>
        </p:txBody>
      </p:sp>
      <p:pic>
        <p:nvPicPr>
          <p:cNvPr id="75" name="Immagine" descr="Immagine"/>
          <p:cNvPicPr>
            <a:picLocks noChangeAspect="1"/>
          </p:cNvPicPr>
          <p:nvPr/>
        </p:nvPicPr>
        <p:blipFill>
          <a:blip r:embed="rId2"/>
          <a:stretch>
            <a:fillRect/>
          </a:stretch>
        </p:blipFill>
        <p:spPr>
          <a:xfrm>
            <a:off x="18312288" y="702511"/>
            <a:ext cx="5080001" cy="806964"/>
          </a:xfrm>
          <a:prstGeom prst="rect">
            <a:avLst/>
          </a:prstGeom>
          <a:ln w="12700">
            <a:miter lim="400000"/>
          </a:ln>
        </p:spPr>
      </p:pic>
      <p:sp>
        <p:nvSpPr>
          <p:cNvPr id="76"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77" name="Rettangolo"/>
          <p:cNvSpPr/>
          <p:nvPr/>
        </p:nvSpPr>
        <p:spPr>
          <a:xfrm>
            <a:off x="1190440" y="4352111"/>
            <a:ext cx="7338783" cy="4469456"/>
          </a:xfrm>
          <a:prstGeom prst="rect">
            <a:avLst/>
          </a:prstGeom>
          <a:gradFill flip="none" rotWithShape="1">
            <a:gsLst>
              <a:gs pos="0">
                <a:srgbClr val="475F53">
                  <a:shade val="30000"/>
                  <a:satMod val="115000"/>
                </a:srgbClr>
              </a:gs>
              <a:gs pos="50000">
                <a:srgbClr val="475F53">
                  <a:shade val="67500"/>
                  <a:satMod val="115000"/>
                </a:srgbClr>
              </a:gs>
              <a:gs pos="100000">
                <a:srgbClr val="475F53">
                  <a:shade val="100000"/>
                  <a:satMod val="115000"/>
                </a:srgbClr>
              </a:gs>
            </a:gsLst>
            <a:path path="circle">
              <a:fillToRect t="100000" r="100000"/>
            </a:path>
            <a:tileRect l="-100000" b="-100000"/>
          </a:gradFill>
          <a:ln w="12700">
            <a:solidFill>
              <a:schemeClr val="accent3">
                <a:lumMod val="20000"/>
                <a:lumOff val="80000"/>
              </a:schemeClr>
            </a:solidFill>
            <a:miter lim="400000"/>
          </a:ln>
        </p:spPr>
        <p:txBody>
          <a:bodyPr lIns="82987" tIns="82987" rIns="82987" bIns="82987" anchor="ctr"/>
          <a:lstStyle/>
          <a:p>
            <a:endParaRPr dirty="0"/>
          </a:p>
        </p:txBody>
      </p:sp>
      <p:sp>
        <p:nvSpPr>
          <p:cNvPr id="78" name="Rettangolo"/>
          <p:cNvSpPr/>
          <p:nvPr/>
        </p:nvSpPr>
        <p:spPr>
          <a:xfrm>
            <a:off x="8527244" y="4352111"/>
            <a:ext cx="7338784" cy="4469456"/>
          </a:xfrm>
          <a:prstGeom prst="rect">
            <a:avLst/>
          </a:prstGeom>
          <a:solidFill>
            <a:srgbClr val="535353"/>
          </a:solidFill>
          <a:ln w="12700">
            <a:miter lim="400000"/>
          </a:ln>
        </p:spPr>
        <p:txBody>
          <a:bodyPr lIns="82987" tIns="82987" rIns="82987" bIns="82987" anchor="ctr"/>
          <a:lstStyle/>
          <a:p>
            <a:endParaRPr/>
          </a:p>
        </p:txBody>
      </p:sp>
      <p:sp>
        <p:nvSpPr>
          <p:cNvPr id="79" name="Rettangolo"/>
          <p:cNvSpPr/>
          <p:nvPr/>
        </p:nvSpPr>
        <p:spPr>
          <a:xfrm>
            <a:off x="15854779" y="4352111"/>
            <a:ext cx="7338783" cy="4469456"/>
          </a:xfrm>
          <a:prstGeom prst="rect">
            <a:avLst/>
          </a:prstGeom>
          <a:gradFill flip="none" rotWithShape="1">
            <a:gsLst>
              <a:gs pos="0">
                <a:srgbClr val="475F53">
                  <a:shade val="30000"/>
                  <a:satMod val="115000"/>
                </a:srgbClr>
              </a:gs>
              <a:gs pos="50000">
                <a:srgbClr val="475F53">
                  <a:shade val="67500"/>
                  <a:satMod val="115000"/>
                </a:srgbClr>
              </a:gs>
              <a:gs pos="100000">
                <a:srgbClr val="475F53">
                  <a:shade val="100000"/>
                  <a:satMod val="115000"/>
                </a:srgbClr>
              </a:gs>
            </a:gsLst>
            <a:path path="circle">
              <a:fillToRect t="100000" r="100000"/>
            </a:path>
            <a:tileRect l="-100000" b="-100000"/>
          </a:gradFill>
          <a:ln w="12700">
            <a:miter lim="400000"/>
          </a:ln>
        </p:spPr>
        <p:txBody>
          <a:bodyPr lIns="82987" tIns="82987" rIns="82987" bIns="82987" anchor="ctr"/>
          <a:lstStyle/>
          <a:p>
            <a:endParaRPr/>
          </a:p>
        </p:txBody>
      </p:sp>
      <p:sp>
        <p:nvSpPr>
          <p:cNvPr id="80" name="Rettangolo"/>
          <p:cNvSpPr/>
          <p:nvPr/>
        </p:nvSpPr>
        <p:spPr>
          <a:xfrm>
            <a:off x="8527244" y="8822719"/>
            <a:ext cx="7338784" cy="4444055"/>
          </a:xfrm>
          <a:prstGeom prst="rect">
            <a:avLst/>
          </a:prstGeom>
          <a:gradFill flip="none" rotWithShape="1">
            <a:gsLst>
              <a:gs pos="0">
                <a:srgbClr val="475F53">
                  <a:shade val="30000"/>
                  <a:satMod val="115000"/>
                </a:srgbClr>
              </a:gs>
              <a:gs pos="50000">
                <a:srgbClr val="475F53">
                  <a:shade val="67500"/>
                  <a:satMod val="115000"/>
                </a:srgbClr>
              </a:gs>
              <a:gs pos="100000">
                <a:srgbClr val="475F53">
                  <a:shade val="100000"/>
                  <a:satMod val="115000"/>
                </a:srgbClr>
              </a:gs>
            </a:gsLst>
            <a:path path="circle">
              <a:fillToRect t="100000" r="100000"/>
            </a:path>
            <a:tileRect l="-100000" b="-100000"/>
          </a:gradFill>
          <a:ln w="12700">
            <a:miter lim="400000"/>
          </a:ln>
        </p:spPr>
        <p:txBody>
          <a:bodyPr lIns="82987" tIns="82987" rIns="82987" bIns="82987" anchor="ctr"/>
          <a:lstStyle/>
          <a:p>
            <a:endParaRPr/>
          </a:p>
        </p:txBody>
      </p:sp>
      <p:sp>
        <p:nvSpPr>
          <p:cNvPr id="84" name="Numero diapositiva"/>
          <p:cNvSpPr txBox="1">
            <a:spLocks noGrp="1"/>
          </p:cNvSpPr>
          <p:nvPr>
            <p:ph type="sldNum" sz="quarter" idx="2"/>
          </p:nvPr>
        </p:nvSpPr>
        <p:spPr>
          <a:xfrm>
            <a:off x="20501784" y="12766598"/>
            <a:ext cx="424657" cy="405607"/>
          </a:xfrm>
          <a:prstGeom prst="rect">
            <a:avLst/>
          </a:prstGeom>
        </p:spPr>
        <p:txBody>
          <a:bodyPr/>
          <a:lstStyle/>
          <a:p>
            <a:fld id="{86CB4B4D-7CA3-9044-876B-883B54F8677D}" type="slidenum">
              <a:t>‹N›</a:t>
            </a:fld>
            <a:endParaRPr/>
          </a:p>
        </p:txBody>
      </p:sp>
      <p:sp>
        <p:nvSpPr>
          <p:cNvPr id="13" name="Rettangolo">
            <a:extLst>
              <a:ext uri="{FF2B5EF4-FFF2-40B4-BE49-F238E27FC236}">
                <a16:creationId xmlns:a16="http://schemas.microsoft.com/office/drawing/2014/main" id="{44AF6D2B-28FC-1241-BB9A-1B65CF11C057}"/>
              </a:ext>
            </a:extLst>
          </p:cNvPr>
          <p:cNvSpPr/>
          <p:nvPr userDrawn="1"/>
        </p:nvSpPr>
        <p:spPr>
          <a:xfrm>
            <a:off x="1189742" y="8812599"/>
            <a:ext cx="7338784" cy="4469456"/>
          </a:xfrm>
          <a:prstGeom prst="rect">
            <a:avLst/>
          </a:prstGeom>
          <a:solidFill>
            <a:srgbClr val="535353"/>
          </a:solidFill>
          <a:ln w="12700">
            <a:miter lim="400000"/>
          </a:ln>
        </p:spPr>
        <p:txBody>
          <a:bodyPr lIns="82987" tIns="82987" rIns="82987" bIns="82987" anchor="ctr"/>
          <a:lstStyle/>
          <a:p>
            <a:endParaRPr/>
          </a:p>
        </p:txBody>
      </p:sp>
      <p:sp>
        <p:nvSpPr>
          <p:cNvPr id="14" name="Rettangolo">
            <a:extLst>
              <a:ext uri="{FF2B5EF4-FFF2-40B4-BE49-F238E27FC236}">
                <a16:creationId xmlns:a16="http://schemas.microsoft.com/office/drawing/2014/main" id="{4C3ED6D2-98F2-134A-B70A-2729D632800D}"/>
              </a:ext>
            </a:extLst>
          </p:cNvPr>
          <p:cNvSpPr/>
          <p:nvPr userDrawn="1"/>
        </p:nvSpPr>
        <p:spPr>
          <a:xfrm>
            <a:off x="15850671" y="8812599"/>
            <a:ext cx="7338784" cy="4469456"/>
          </a:xfrm>
          <a:prstGeom prst="rect">
            <a:avLst/>
          </a:prstGeom>
          <a:solidFill>
            <a:srgbClr val="535353"/>
          </a:solidFill>
          <a:ln w="12700">
            <a:miter lim="400000"/>
          </a:ln>
        </p:spPr>
        <p:txBody>
          <a:bodyPr lIns="82987" tIns="82987" rIns="82987" bIns="82987" anchor="ctr"/>
          <a:lstStyle/>
          <a:p>
            <a:endParaRPr/>
          </a:p>
        </p:txBody>
      </p:sp>
    </p:spTree>
    <p:extLst>
      <p:ext uri="{BB962C8B-B14F-4D97-AF65-F5344CB8AC3E}">
        <p14:creationId xmlns:p14="http://schemas.microsoft.com/office/powerpoint/2010/main" val="15017011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cheda fotografica">
    <p:spTree>
      <p:nvGrpSpPr>
        <p:cNvPr id="1" name=""/>
        <p:cNvGrpSpPr/>
        <p:nvPr/>
      </p:nvGrpSpPr>
      <p:grpSpPr>
        <a:xfrm>
          <a:off x="0" y="0"/>
          <a:ext cx="0" cy="0"/>
          <a:chOff x="0" y="0"/>
          <a:chExt cx="0" cy="0"/>
        </a:xfrm>
      </p:grpSpPr>
      <p:sp>
        <p:nvSpPr>
          <p:cNvPr id="6" name="Titolo Testo">
            <a:extLst>
              <a:ext uri="{FF2B5EF4-FFF2-40B4-BE49-F238E27FC236}">
                <a16:creationId xmlns:a16="http://schemas.microsoft.com/office/drawing/2014/main" id="{D98A7F42-CBCD-244F-B47C-E0D786E26FF9}"/>
              </a:ext>
            </a:extLst>
          </p:cNvPr>
          <p:cNvSpPr txBox="1">
            <a:spLocks noGrp="1"/>
          </p:cNvSpPr>
          <p:nvPr>
            <p:ph type="title"/>
          </p:nvPr>
        </p:nvSpPr>
        <p:spPr>
          <a:xfrm>
            <a:off x="1070447" y="592935"/>
            <a:ext cx="13402929" cy="2345251"/>
          </a:xfrm>
          <a:prstGeom prst="rect">
            <a:avLst/>
          </a:prstGeom>
        </p:spPr>
        <p:txBody>
          <a:bodyPr/>
          <a:lstStyle>
            <a:lvl1pPr>
              <a:defRPr sz="6000">
                <a:solidFill>
                  <a:srgbClr val="535353"/>
                </a:solidFill>
                <a:latin typeface="Helvetica Neue Medium"/>
                <a:ea typeface="Helvetica Neue Medium"/>
                <a:cs typeface="Helvetica Neue Medium"/>
                <a:sym typeface="Helvetica Neue Medium"/>
              </a:defRPr>
            </a:lvl1pPr>
          </a:lstStyle>
          <a:p>
            <a:r>
              <a:t>Titolo Testo</a:t>
            </a:r>
          </a:p>
        </p:txBody>
      </p:sp>
      <p:pic>
        <p:nvPicPr>
          <p:cNvPr id="7" name="Immagine" descr="Immagine">
            <a:extLst>
              <a:ext uri="{FF2B5EF4-FFF2-40B4-BE49-F238E27FC236}">
                <a16:creationId xmlns:a16="http://schemas.microsoft.com/office/drawing/2014/main" id="{E0B095E7-67BD-E442-BC05-B62DC34837DF}"/>
              </a:ext>
            </a:extLst>
          </p:cNvPr>
          <p:cNvPicPr>
            <a:picLocks noChangeAspect="1"/>
          </p:cNvPicPr>
          <p:nvPr userDrawn="1"/>
        </p:nvPicPr>
        <p:blipFill>
          <a:blip r:embed="rId2"/>
          <a:stretch>
            <a:fillRect/>
          </a:stretch>
        </p:blipFill>
        <p:spPr>
          <a:xfrm>
            <a:off x="18312288" y="702511"/>
            <a:ext cx="5080001" cy="806964"/>
          </a:xfrm>
          <a:prstGeom prst="rect">
            <a:avLst/>
          </a:prstGeom>
          <a:ln w="12700">
            <a:miter lim="400000"/>
          </a:ln>
        </p:spPr>
      </p:pic>
      <p:sp>
        <p:nvSpPr>
          <p:cNvPr id="8" name="Linea">
            <a:extLst>
              <a:ext uri="{FF2B5EF4-FFF2-40B4-BE49-F238E27FC236}">
                <a16:creationId xmlns:a16="http://schemas.microsoft.com/office/drawing/2014/main" id="{AF0C1B9C-DC62-4944-BF63-198A84E0BB27}"/>
              </a:ext>
            </a:extLst>
          </p:cNvPr>
          <p:cNvSpPr/>
          <p:nvPr userDrawn="1"/>
        </p:nvSpPr>
        <p:spPr>
          <a:xfrm>
            <a:off x="1172244" y="2216893"/>
            <a:ext cx="22039513" cy="1"/>
          </a:xfrm>
          <a:prstGeom prst="line">
            <a:avLst/>
          </a:prstGeom>
          <a:ln w="38100">
            <a:solidFill>
              <a:srgbClr val="535353"/>
            </a:solidFill>
          </a:ln>
        </p:spPr>
        <p:txBody>
          <a:bodyPr lIns="82987" tIns="82987" rIns="82987" bIns="82987"/>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25085" y="681835"/>
            <a:ext cx="13402929" cy="1166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Titolo Testo</a:t>
            </a:r>
          </a:p>
        </p:txBody>
      </p:sp>
      <p:pic>
        <p:nvPicPr>
          <p:cNvPr id="3" name="Immagine" descr="Immagine"/>
          <p:cNvPicPr>
            <a:picLocks noChangeAspect="1"/>
          </p:cNvPicPr>
          <p:nvPr/>
        </p:nvPicPr>
        <p:blipFill>
          <a:blip r:embed="rId10"/>
          <a:stretch>
            <a:fillRect/>
          </a:stretch>
        </p:blipFill>
        <p:spPr>
          <a:xfrm>
            <a:off x="18312289" y="702511"/>
            <a:ext cx="5080001" cy="806964"/>
          </a:xfrm>
          <a:prstGeom prst="rect">
            <a:avLst/>
          </a:prstGeom>
          <a:ln w="12700">
            <a:miter lim="400000"/>
          </a:ln>
        </p:spPr>
      </p:pic>
      <p:pic>
        <p:nvPicPr>
          <p:cNvPr id="4" name="Immagine" descr="Immagine"/>
          <p:cNvPicPr>
            <a:picLocks noChangeAspect="1"/>
          </p:cNvPicPr>
          <p:nvPr/>
        </p:nvPicPr>
        <p:blipFill>
          <a:blip r:embed="rId11">
            <a:alphaModFix amt="70000"/>
          </a:blip>
          <a:stretch>
            <a:fillRect/>
          </a:stretch>
        </p:blipFill>
        <p:spPr>
          <a:xfrm>
            <a:off x="3030436" y="2369035"/>
            <a:ext cx="18323128" cy="8977930"/>
          </a:xfrm>
          <a:prstGeom prst="rect">
            <a:avLst/>
          </a:prstGeom>
          <a:ln w="12700">
            <a:miter lim="400000"/>
          </a:ln>
        </p:spPr>
      </p:pic>
      <p:sp>
        <p:nvSpPr>
          <p:cNvPr id="5" name="Corpo livello uno…"/>
          <p:cNvSpPr txBox="1">
            <a:spLocks noGrp="1"/>
          </p:cNvSpPr>
          <p:nvPr>
            <p:ph type="body" idx="1"/>
          </p:nvPr>
        </p:nvSpPr>
        <p:spPr>
          <a:xfrm>
            <a:off x="6299824" y="2783186"/>
            <a:ext cx="12824849" cy="1051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2pPr>
              <a:defRPr sz="3200">
                <a:solidFill>
                  <a:srgbClr val="000000"/>
                </a:solidFill>
                <a:latin typeface="+mj-lt"/>
                <a:ea typeface="+mj-ea"/>
                <a:cs typeface="+mj-cs"/>
                <a:sym typeface="Calibri"/>
              </a:defRPr>
            </a:lvl2pPr>
            <a:lvl3pPr>
              <a:defRPr sz="3200">
                <a:solidFill>
                  <a:srgbClr val="000000"/>
                </a:solidFill>
                <a:latin typeface="+mj-lt"/>
                <a:ea typeface="+mj-ea"/>
                <a:cs typeface="+mj-cs"/>
                <a:sym typeface="Calibri"/>
              </a:defRPr>
            </a:lvl3pPr>
            <a:lvl4pPr>
              <a:defRPr sz="3200">
                <a:solidFill>
                  <a:srgbClr val="000000"/>
                </a:solidFill>
                <a:latin typeface="+mj-lt"/>
                <a:ea typeface="+mj-ea"/>
                <a:cs typeface="+mj-cs"/>
                <a:sym typeface="Calibri"/>
              </a:defRPr>
            </a:lvl4pPr>
            <a:lvl5pPr>
              <a:defRPr sz="3200">
                <a:solidFill>
                  <a:srgbClr val="000000"/>
                </a:solidFill>
                <a:latin typeface="+mj-lt"/>
                <a:ea typeface="+mj-ea"/>
                <a:cs typeface="+mj-cs"/>
                <a:sym typeface="Calibri"/>
              </a:defRPr>
            </a:lvl5pPr>
          </a:lstStyle>
          <a:p>
            <a:r>
              <a:t>Corpo livello uno</a:t>
            </a:r>
          </a:p>
          <a:p>
            <a:pPr lvl="1"/>
            <a:r>
              <a:t>Corpo livello due</a:t>
            </a:r>
          </a:p>
          <a:p>
            <a:pPr lvl="2"/>
            <a:r>
              <a:t>Corpo livello tre</a:t>
            </a:r>
          </a:p>
          <a:p>
            <a:pPr lvl="3"/>
            <a:r>
              <a:t>Corpo livello quattro</a:t>
            </a:r>
          </a:p>
          <a:p>
            <a:pPr lvl="4"/>
            <a:r>
              <a:t>Corpo livello cinque</a:t>
            </a:r>
          </a:p>
        </p:txBody>
      </p:sp>
      <p:sp>
        <p:nvSpPr>
          <p:cNvPr id="6" name="Numero diapositiva"/>
          <p:cNvSpPr txBox="1">
            <a:spLocks noGrp="1"/>
          </p:cNvSpPr>
          <p:nvPr>
            <p:ph type="sldNum" sz="quarter" idx="2"/>
          </p:nvPr>
        </p:nvSpPr>
        <p:spPr>
          <a:xfrm>
            <a:off x="20501784" y="12766597"/>
            <a:ext cx="424657" cy="405608"/>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5" r:id="rId8"/>
  </p:sldLayoutIdLst>
  <p:transition spd="med"/>
  <p:txStyles>
    <p:titleStyle>
      <a:lvl1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1pPr>
      <a:lvl2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2pPr>
      <a:lvl3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3pPr>
      <a:lvl4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4pPr>
      <a:lvl5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5pPr>
      <a:lvl6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6pPr>
      <a:lvl7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7pPr>
      <a:lvl8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8pPr>
      <a:lvl9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9pPr>
    </p:titleStyle>
    <p:bodyStyle>
      <a:lvl1pPr marL="0" marR="0" indent="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1pPr>
      <a:lvl2pPr marL="0" marR="0" indent="4572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2pPr>
      <a:lvl3pPr marL="0" marR="0" indent="9144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3pPr>
      <a:lvl4pPr marL="0" marR="0" indent="13716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4pPr>
      <a:lvl5pPr marL="0" marR="0" indent="18288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5pPr>
      <a:lvl6pPr marL="0" marR="0" indent="22860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6pPr>
      <a:lvl7pPr marL="0" marR="0" indent="27432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7pPr>
      <a:lvl8pPr marL="0" marR="0" indent="32004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8pPr>
      <a:lvl9pPr marL="0" marR="0" indent="3657600" algn="l" defTabSz="1659751" latinLnBrk="0">
        <a:lnSpc>
          <a:spcPct val="100000"/>
        </a:lnSpc>
        <a:spcBef>
          <a:spcPts val="0"/>
        </a:spcBef>
        <a:spcAft>
          <a:spcPts val="0"/>
        </a:spcAft>
        <a:buClrTx/>
        <a:buSzTx/>
        <a:buFontTx/>
        <a:buNone/>
        <a:tabLst/>
        <a:defRPr sz="4000" b="0" i="0" u="none" strike="noStrike" cap="none" spc="0" baseline="0">
          <a:solidFill>
            <a:srgbClr val="535353"/>
          </a:solidFill>
          <a:uFillTx/>
          <a:latin typeface="Helvetica Neue"/>
          <a:ea typeface="Helvetica Neue"/>
          <a:cs typeface="Helvetica Neue"/>
          <a:sym typeface="Helvetica Neue"/>
        </a:defRPr>
      </a:lvl9pPr>
    </p:bodyStyle>
    <p:otherStyle>
      <a:lvl1pPr marL="0" marR="0" indent="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1pPr>
      <a:lvl2pPr marL="0" marR="0" indent="4572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2pPr>
      <a:lvl3pPr marL="0" marR="0" indent="9144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3pPr>
      <a:lvl4pPr marL="0" marR="0" indent="13716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4pPr>
      <a:lvl5pPr marL="0" marR="0" indent="18288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5pPr>
      <a:lvl6pPr marL="0" marR="0" indent="22860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6pPr>
      <a:lvl7pPr marL="0" marR="0" indent="27432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7pPr>
      <a:lvl8pPr marL="0" marR="0" indent="32004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8pPr>
      <a:lvl9pPr marL="0" marR="0" indent="3657600" algn="r" defTabSz="1659751" rtl="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object 1695"/>
          <p:cNvSpPr txBox="1">
            <a:spLocks noGrp="1"/>
          </p:cNvSpPr>
          <p:nvPr>
            <p:ph type="title"/>
          </p:nvPr>
        </p:nvSpPr>
        <p:spPr>
          <a:prstGeom prst="rect">
            <a:avLst/>
          </a:prstGeom>
        </p:spPr>
        <p:txBody>
          <a:bodyPr/>
          <a:lstStyle>
            <a:lvl1pPr indent="12700">
              <a:defRPr sz="3600" b="1">
                <a:solidFill>
                  <a:srgbClr val="5C5E5F"/>
                </a:solidFill>
                <a:latin typeface="Helvetica Neue"/>
                <a:ea typeface="Helvetica Neue"/>
                <a:cs typeface="Helvetica Neue"/>
                <a:sym typeface="Helvetica Neue"/>
              </a:defRPr>
            </a:lvl1pPr>
          </a:lstStyle>
          <a:p>
            <a:r>
              <a:rPr lang="it-IT" dirty="0"/>
              <a:t>Assemblea dei soci</a:t>
            </a:r>
            <a:br>
              <a:rPr lang="it-IT" dirty="0"/>
            </a:br>
            <a:r>
              <a:rPr lang="it-IT" b="0" dirty="0"/>
              <a:t>Foligno, 26 marzo 2021</a:t>
            </a:r>
            <a:endParaRPr b="0" dirty="0"/>
          </a:p>
        </p:txBody>
      </p:sp>
      <p:sp>
        <p:nvSpPr>
          <p:cNvPr id="104" name="Doppio clic per modificare"/>
          <p:cNvSpPr txBox="1">
            <a:spLocks noGrp="1"/>
          </p:cNvSpPr>
          <p:nvPr>
            <p:ph type="body" sz="quarter" idx="1"/>
          </p:nvPr>
        </p:nvSpPr>
        <p:spPr>
          <a:prstGeom prst="rect">
            <a:avLst/>
          </a:prstGeom>
        </p:spPr>
        <p:txBody>
          <a:bodyPr/>
          <a:lstStyle/>
          <a:p>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bject 8"/>
          <p:cNvSpPr txBox="1">
            <a:spLocks noGrp="1"/>
          </p:cNvSpPr>
          <p:nvPr>
            <p:ph type="title"/>
          </p:nvPr>
        </p:nvSpPr>
        <p:spPr>
          <a:prstGeom prst="rect">
            <a:avLst/>
          </a:prstGeom>
        </p:spPr>
        <p:txBody>
          <a:bodyPr/>
          <a:lstStyle>
            <a:lvl1pPr indent="12700">
              <a:spcBef>
                <a:spcPts val="100"/>
              </a:spcBef>
            </a:lvl1pPr>
          </a:lstStyle>
          <a:p>
            <a:r>
              <a:rPr lang="it-IT" dirty="0"/>
              <a:t>AL CENTRO DELLA NUOVA OPERATIVITÀ </a:t>
            </a:r>
            <a:br>
              <a:rPr lang="it-IT" dirty="0"/>
            </a:br>
            <a:r>
              <a:rPr lang="it-IT" dirty="0"/>
              <a:t> </a:t>
            </a:r>
            <a:endParaRPr dirty="0"/>
          </a:p>
        </p:txBody>
      </p:sp>
      <p:pic>
        <p:nvPicPr>
          <p:cNvPr id="123"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
        <p:nvSpPr>
          <p:cNvPr id="124"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125" name="Spazio d’inserimento testo destinato a evidenziazioni brevi"/>
          <p:cNvSpPr txBox="1"/>
          <p:nvPr/>
        </p:nvSpPr>
        <p:spPr>
          <a:xfrm>
            <a:off x="9194800" y="6637152"/>
            <a:ext cx="6246214" cy="456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2987" tIns="82987" rIns="82987" bIns="82987" anchor="ctr">
            <a:spAutoFit/>
          </a:bodyPr>
          <a:lstStyle>
            <a:lvl1pPr algn="ctr">
              <a:defRPr sz="4500">
                <a:solidFill>
                  <a:srgbClr val="FFFFFF"/>
                </a:solidFill>
                <a:latin typeface="Helvetica Neue Medium"/>
                <a:ea typeface="Helvetica Neue Medium"/>
                <a:cs typeface="Helvetica Neue Medium"/>
                <a:sym typeface="Helvetica Neue Medium"/>
              </a:defRPr>
            </a:lvl1pPr>
          </a:lstStyle>
          <a:p>
            <a:r>
              <a:rPr lang="it-IT" dirty="0"/>
              <a:t>IL TERRITORIO</a:t>
            </a:r>
          </a:p>
          <a:p>
            <a:endParaRPr lang="it-IT" sz="3600" dirty="0"/>
          </a:p>
          <a:p>
            <a:r>
              <a:rPr lang="it-IT" sz="3200" dirty="0"/>
              <a:t>Concertazione con gli attori pubblici e privati (comuni, università, associazioni, etc.), e </a:t>
            </a:r>
            <a:r>
              <a:rPr lang="it-IT" sz="3200" dirty="0" err="1"/>
              <a:t>scouting</a:t>
            </a:r>
            <a:r>
              <a:rPr lang="it-IT" sz="3200" dirty="0"/>
              <a:t> di potenziali investitori e innovatori</a:t>
            </a:r>
          </a:p>
          <a:p>
            <a:endParaRPr lang="it-IT" dirty="0"/>
          </a:p>
        </p:txBody>
      </p:sp>
      <p:sp>
        <p:nvSpPr>
          <p:cNvPr id="126" name="Spazio d’inserimento testo destinato a evidenziazioni brevi"/>
          <p:cNvSpPr txBox="1"/>
          <p:nvPr/>
        </p:nvSpPr>
        <p:spPr>
          <a:xfrm>
            <a:off x="1030050" y="6637152"/>
            <a:ext cx="6498028" cy="3768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2987" tIns="82987" rIns="82987" bIns="82987" anchor="ctr">
            <a:spAutoFit/>
          </a:bodyPr>
          <a:lstStyle>
            <a:lvl1pPr algn="ctr">
              <a:defRPr sz="4500">
                <a:solidFill>
                  <a:srgbClr val="FFFFFF"/>
                </a:solidFill>
                <a:latin typeface="Helvetica Neue Medium"/>
                <a:ea typeface="Helvetica Neue Medium"/>
                <a:cs typeface="Helvetica Neue Medium"/>
                <a:sym typeface="Helvetica Neue Medium"/>
              </a:defRPr>
            </a:lvl1pPr>
          </a:lstStyle>
          <a:p>
            <a:r>
              <a:rPr lang="it-IT" dirty="0"/>
              <a:t>LE IMPRESE</a:t>
            </a:r>
          </a:p>
          <a:p>
            <a:endParaRPr lang="it-IT" dirty="0"/>
          </a:p>
          <a:p>
            <a:r>
              <a:rPr lang="it-IT" sz="3600" dirty="0"/>
              <a:t>che trovano nella nuova Sviluppumbria un punto di riferimento costante durante tutto il proprio sviluppo </a:t>
            </a:r>
            <a:endParaRPr sz="3600" dirty="0"/>
          </a:p>
        </p:txBody>
      </p:sp>
      <p:sp>
        <p:nvSpPr>
          <p:cNvPr id="127" name="Spazio d’inserimento testo destinato a evidenziazioni brevi"/>
          <p:cNvSpPr txBox="1"/>
          <p:nvPr/>
        </p:nvSpPr>
        <p:spPr>
          <a:xfrm>
            <a:off x="17145000" y="6637152"/>
            <a:ext cx="6208949" cy="456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2987" tIns="82987" rIns="82987" bIns="82987" anchor="ctr">
            <a:spAutoFit/>
          </a:bodyPr>
          <a:lstStyle>
            <a:lvl1pPr algn="ctr">
              <a:defRPr sz="4500">
                <a:solidFill>
                  <a:srgbClr val="FFFFFF"/>
                </a:solidFill>
                <a:latin typeface="Helvetica Neue Medium"/>
                <a:ea typeface="Helvetica Neue Medium"/>
                <a:cs typeface="Helvetica Neue Medium"/>
                <a:sym typeface="Helvetica Neue Medium"/>
              </a:defRPr>
            </a:lvl1pPr>
          </a:lstStyle>
          <a:p>
            <a:r>
              <a:rPr lang="it-IT" dirty="0"/>
              <a:t>L’EUROPA</a:t>
            </a:r>
          </a:p>
          <a:p>
            <a:endParaRPr lang="it-IT" sz="3600" dirty="0"/>
          </a:p>
          <a:p>
            <a:r>
              <a:rPr lang="it-IT" sz="3200" dirty="0"/>
              <a:t>Sviluppumbria identifica e promuove le opportunità di finanziamento e di partenariato anche a livello nazionale, europeo ed internazionale. </a:t>
            </a:r>
          </a:p>
          <a:p>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Doppio clic per modificare"/>
          <p:cNvSpPr txBox="1">
            <a:spLocks noGrp="1"/>
          </p:cNvSpPr>
          <p:nvPr>
            <p:ph type="title"/>
          </p:nvPr>
        </p:nvSpPr>
        <p:spPr>
          <a:prstGeom prst="rect">
            <a:avLst/>
          </a:prstGeom>
        </p:spPr>
        <p:txBody>
          <a:bodyPr/>
          <a:lstStyle/>
          <a:p>
            <a:r>
              <a:rPr lang="it-IT" dirty="0"/>
              <a:t>I NUOVI VALORI </a:t>
            </a:r>
            <a:endParaRPr dirty="0"/>
          </a:p>
        </p:txBody>
      </p:sp>
      <p:sp>
        <p:nvSpPr>
          <p:cNvPr id="159" name="Doppio clic per modificare"/>
          <p:cNvSpPr txBox="1">
            <a:spLocks noGrp="1"/>
          </p:cNvSpPr>
          <p:nvPr>
            <p:ph type="body" sz="half" idx="1"/>
          </p:nvPr>
        </p:nvSpPr>
        <p:spPr>
          <a:prstGeom prst="rect">
            <a:avLst/>
          </a:prstGeom>
        </p:spPr>
        <p:txBody>
          <a:bodyPr/>
          <a:lstStyle/>
          <a:p>
            <a:pPr lvl="0"/>
            <a:r>
              <a:rPr lang="it-IT" b="1" dirty="0"/>
              <a:t>L’ ASCOLTO DELLE ISTANZE DEL TERRITORIO </a:t>
            </a:r>
            <a:r>
              <a:rPr lang="it-IT" dirty="0"/>
              <a:t>rilancio della collaborazione con gli Enti Locali e gli altri attori pubblici e privati dello sviluppo locale </a:t>
            </a:r>
          </a:p>
          <a:p>
            <a:pPr lvl="0"/>
            <a:endParaRPr lang="it-IT" dirty="0"/>
          </a:p>
          <a:p>
            <a:r>
              <a:rPr lang="it-IT" b="1" dirty="0"/>
              <a:t>LA CO-PROGETTAZIONE </a:t>
            </a:r>
            <a:r>
              <a:rPr lang="it-IT" dirty="0"/>
              <a:t>di </a:t>
            </a:r>
            <a:r>
              <a:rPr lang="it-IT" dirty="0" err="1"/>
              <a:t>attivita</a:t>
            </a:r>
            <a:r>
              <a:rPr lang="it-IT" dirty="0"/>
              <a:t>̀ e servizi con gli stakeholder </a:t>
            </a:r>
          </a:p>
          <a:p>
            <a:pPr lvl="0"/>
            <a:endParaRPr lang="it-IT" dirty="0"/>
          </a:p>
          <a:p>
            <a:pPr lvl="0"/>
            <a:r>
              <a:rPr lang="it-IT" b="1" dirty="0"/>
              <a:t>IL NETWORKING </a:t>
            </a:r>
            <a:r>
              <a:rPr lang="it-IT" dirty="0"/>
              <a:t>facilitazione e creazione di reti tra imprese, agenzie regionali e nazionali, </a:t>
            </a:r>
            <a:r>
              <a:rPr lang="it-IT" dirty="0" err="1"/>
              <a:t>universita</a:t>
            </a:r>
            <a:r>
              <a:rPr lang="it-IT" dirty="0"/>
              <a:t>̀ e centri di ricerca, istituzioni</a:t>
            </a:r>
          </a:p>
          <a:p>
            <a:pPr lvl="0"/>
            <a:endParaRPr lang="it-IT" dirty="0"/>
          </a:p>
          <a:p>
            <a:endParaRPr dirty="0"/>
          </a:p>
        </p:txBody>
      </p:sp>
      <p:pic>
        <p:nvPicPr>
          <p:cNvPr id="160"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
        <p:nvSpPr>
          <p:cNvPr id="161"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pic>
        <p:nvPicPr>
          <p:cNvPr id="5" name="Segnaposto immagine 4">
            <a:extLst>
              <a:ext uri="{FF2B5EF4-FFF2-40B4-BE49-F238E27FC236}">
                <a16:creationId xmlns:a16="http://schemas.microsoft.com/office/drawing/2014/main" id="{B00891BE-6318-4351-8B00-738A70F1F1A7}"/>
              </a:ext>
            </a:extLst>
          </p:cNvPr>
          <p:cNvPicPr>
            <a:picLocks noGrp="1" noChangeAspect="1"/>
          </p:cNvPicPr>
          <p:nvPr>
            <p:ph type="pic" sz="half" idx="21"/>
          </p:nvPr>
        </p:nvPicPr>
        <p:blipFill rotWithShape="1">
          <a:blip r:embed="rId4">
            <a:extLst>
              <a:ext uri="{28A0092B-C50C-407E-A947-70E740481C1C}">
                <a14:useLocalDpi xmlns:a14="http://schemas.microsoft.com/office/drawing/2010/main" val="0"/>
              </a:ext>
            </a:extLst>
          </a:blip>
          <a:srcRect l="41598" r="13922"/>
          <a:stretch/>
        </p:blipFill>
        <p:spPr>
          <a:xfrm>
            <a:off x="-16904" y="0"/>
            <a:ext cx="9144001" cy="13716000"/>
          </a:xfr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
        <p:nvSpPr>
          <p:cNvPr id="131"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133" name="Rettangolo"/>
          <p:cNvSpPr/>
          <p:nvPr/>
        </p:nvSpPr>
        <p:spPr>
          <a:xfrm>
            <a:off x="8527244" y="4352111"/>
            <a:ext cx="7338784" cy="4469456"/>
          </a:xfrm>
          <a:prstGeom prst="rect">
            <a:avLst/>
          </a:prstGeom>
          <a:solidFill>
            <a:srgbClr val="535353"/>
          </a:solidFill>
          <a:ln w="12700">
            <a:miter lim="400000"/>
          </a:ln>
        </p:spPr>
        <p:txBody>
          <a:bodyPr lIns="82987" tIns="82987" rIns="82987" bIns="82987" anchor="ctr"/>
          <a:lstStyle/>
          <a:p>
            <a:endParaRPr/>
          </a:p>
        </p:txBody>
      </p:sp>
      <p:sp>
        <p:nvSpPr>
          <p:cNvPr id="139" name="Rettangolo"/>
          <p:cNvSpPr/>
          <p:nvPr/>
        </p:nvSpPr>
        <p:spPr>
          <a:xfrm>
            <a:off x="8527244" y="4352111"/>
            <a:ext cx="7338783" cy="4469456"/>
          </a:xfrm>
          <a:prstGeom prst="rect">
            <a:avLst/>
          </a:prstGeom>
          <a:blipFill>
            <a:blip r:embed="rId4"/>
            <a:stretch>
              <a:fillRect/>
            </a:stretch>
          </a:blipFill>
          <a:ln w="12700">
            <a:miter lim="400000"/>
          </a:ln>
        </p:spPr>
        <p:txBody>
          <a:bodyPr lIns="82987" tIns="82987" rIns="82987" bIns="82987" anchor="ctr"/>
          <a:lstStyle/>
          <a:p>
            <a:endParaRPr dirty="0"/>
          </a:p>
        </p:txBody>
      </p:sp>
      <p:sp>
        <p:nvSpPr>
          <p:cNvPr id="140" name="Rettangolo"/>
          <p:cNvSpPr/>
          <p:nvPr/>
        </p:nvSpPr>
        <p:spPr>
          <a:xfrm>
            <a:off x="1190440" y="8822719"/>
            <a:ext cx="7338783" cy="4469455"/>
          </a:xfrm>
          <a:prstGeom prst="rect">
            <a:avLst/>
          </a:prstGeom>
          <a:blipFill>
            <a:blip r:embed="rId5"/>
            <a:stretch>
              <a:fillRect/>
            </a:stretch>
          </a:blipFill>
          <a:ln w="12700">
            <a:miter lim="400000"/>
          </a:ln>
        </p:spPr>
        <p:txBody>
          <a:bodyPr lIns="82987" tIns="82987" rIns="82987" bIns="82987" anchor="ctr"/>
          <a:lstStyle/>
          <a:p>
            <a:endParaRPr/>
          </a:p>
        </p:txBody>
      </p:sp>
      <p:sp>
        <p:nvSpPr>
          <p:cNvPr id="141" name="Rettangolo"/>
          <p:cNvSpPr/>
          <p:nvPr/>
        </p:nvSpPr>
        <p:spPr>
          <a:xfrm>
            <a:off x="15832477" y="8800417"/>
            <a:ext cx="7338783" cy="4469455"/>
          </a:xfrm>
          <a:prstGeom prst="rect">
            <a:avLst/>
          </a:prstGeom>
          <a:blipFill>
            <a:blip r:embed="rId6"/>
            <a:stretch>
              <a:fillRect/>
            </a:stretch>
          </a:blipFill>
          <a:ln w="12700">
            <a:miter lim="400000"/>
          </a:ln>
        </p:spPr>
        <p:txBody>
          <a:bodyPr lIns="82987" tIns="82987" rIns="82987" bIns="82987" anchor="ctr"/>
          <a:lstStyle/>
          <a:p>
            <a:endParaRPr/>
          </a:p>
        </p:txBody>
      </p:sp>
      <p:sp>
        <p:nvSpPr>
          <p:cNvPr id="142" name="Spazio d’inserimento testo destinato a evidenziazioni brevi"/>
          <p:cNvSpPr txBox="1"/>
          <p:nvPr/>
        </p:nvSpPr>
        <p:spPr>
          <a:xfrm>
            <a:off x="1521609" y="4455222"/>
            <a:ext cx="6498028" cy="4199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2987" tIns="82987" rIns="82987" bIns="82987" anchor="ctr">
            <a:spAutoFit/>
          </a:bodyPr>
          <a:lstStyle>
            <a:lvl1pPr>
              <a:defRPr sz="4500">
                <a:solidFill>
                  <a:srgbClr val="FFFFFF"/>
                </a:solidFill>
                <a:latin typeface="Helvetica Neue Medium"/>
                <a:ea typeface="Helvetica Neue Medium"/>
                <a:cs typeface="Helvetica Neue Medium"/>
                <a:sym typeface="Helvetica Neue Medium"/>
              </a:defRPr>
            </a:lvl1pPr>
          </a:lstStyle>
          <a:p>
            <a:r>
              <a:rPr lang="it-IT" sz="3000" dirty="0">
                <a:solidFill>
                  <a:schemeClr val="accent3">
                    <a:lumMod val="20000"/>
                    <a:lumOff val="80000"/>
                  </a:schemeClr>
                </a:solidFill>
              </a:rPr>
              <a:t>SVILUPPUMBRIA EUROPEA:</a:t>
            </a:r>
          </a:p>
          <a:p>
            <a:endParaRPr lang="it-IT" sz="2000" dirty="0">
              <a:solidFill>
                <a:schemeClr val="accent3">
                  <a:lumMod val="20000"/>
                  <a:lumOff val="80000"/>
                </a:schemeClr>
              </a:solidFill>
            </a:endParaRPr>
          </a:p>
          <a:p>
            <a:r>
              <a:rPr lang="it-IT" sz="2400" dirty="0">
                <a:solidFill>
                  <a:schemeClr val="accent3">
                    <a:lumMod val="20000"/>
                    <a:lumOff val="80000"/>
                  </a:schemeClr>
                </a:solidFill>
              </a:rPr>
              <a:t>rafforzamento della capacità  dell’Agenzia di intercettare fondi  europei diretti e sviluppare nuovi  progetti internazionali</a:t>
            </a:r>
          </a:p>
          <a:p>
            <a:endParaRPr lang="it-IT" sz="2400" dirty="0">
              <a:solidFill>
                <a:schemeClr val="accent3">
                  <a:lumMod val="20000"/>
                  <a:lumOff val="80000"/>
                </a:schemeClr>
              </a:solidFill>
            </a:endParaRPr>
          </a:p>
          <a:p>
            <a:r>
              <a:rPr lang="it-IT" sz="2400" dirty="0">
                <a:solidFill>
                  <a:schemeClr val="accent3">
                    <a:lumMod val="20000"/>
                    <a:lumOff val="80000"/>
                  </a:schemeClr>
                </a:solidFill>
              </a:rPr>
              <a:t>attivazione del progetto  “Sportello Europa” in  collaborazione con comuni, imprese  e cittadini interessati a accedere a  fondi europei diretti e indiretti.</a:t>
            </a:r>
          </a:p>
          <a:p>
            <a:endParaRPr lang="it-IT" sz="2000" dirty="0" err="1">
              <a:solidFill>
                <a:schemeClr val="accent3">
                  <a:lumMod val="20000"/>
                  <a:lumOff val="80000"/>
                </a:schemeClr>
              </a:solidFill>
            </a:endParaRPr>
          </a:p>
        </p:txBody>
      </p:sp>
      <p:sp>
        <p:nvSpPr>
          <p:cNvPr id="143" name="Spazio d’inserimento testo destinato a evidenziazioni brevi"/>
          <p:cNvSpPr txBox="1"/>
          <p:nvPr/>
        </p:nvSpPr>
        <p:spPr>
          <a:xfrm>
            <a:off x="8866786" y="8972476"/>
            <a:ext cx="6498028" cy="2722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2987" tIns="82987" rIns="82987" bIns="82987" anchor="ctr">
            <a:spAutoFit/>
          </a:bodyPr>
          <a:lstStyle>
            <a:lvl1pPr>
              <a:defRPr sz="4500">
                <a:solidFill>
                  <a:srgbClr val="FFFFFF"/>
                </a:solidFill>
                <a:latin typeface="Helvetica Neue Medium"/>
                <a:ea typeface="Helvetica Neue Medium"/>
                <a:cs typeface="Helvetica Neue Medium"/>
                <a:sym typeface="Helvetica Neue Medium"/>
              </a:defRPr>
            </a:lvl1pPr>
          </a:lstStyle>
          <a:p>
            <a:r>
              <a:rPr lang="it-IT" sz="3000" dirty="0">
                <a:solidFill>
                  <a:schemeClr val="accent3">
                    <a:lumMod val="20000"/>
                    <a:lumOff val="80000"/>
                  </a:schemeClr>
                </a:solidFill>
              </a:rPr>
              <a:t>SVILUPPUMBRIA DIGITALE:</a:t>
            </a:r>
          </a:p>
          <a:p>
            <a:endParaRPr lang="it-IT" sz="2000" dirty="0">
              <a:solidFill>
                <a:schemeClr val="accent3">
                  <a:lumMod val="20000"/>
                  <a:lumOff val="80000"/>
                </a:schemeClr>
              </a:solidFill>
            </a:endParaRPr>
          </a:p>
          <a:p>
            <a:r>
              <a:rPr lang="it-IT" sz="2400" dirty="0">
                <a:solidFill>
                  <a:schemeClr val="accent3">
                    <a:lumMod val="20000"/>
                    <a:lumOff val="80000"/>
                  </a:schemeClr>
                </a:solidFill>
              </a:rPr>
              <a:t>promozione della digitalizzazione,  accompagnamento delle imprese  alla transizione digitale (creazione centro di  competenze presso la sede  di Foligno)</a:t>
            </a:r>
          </a:p>
          <a:p>
            <a:endParaRPr lang="it-IT" sz="2000" dirty="0" err="1">
              <a:solidFill>
                <a:schemeClr val="accent3">
                  <a:lumMod val="20000"/>
                  <a:lumOff val="80000"/>
                </a:schemeClr>
              </a:solidFill>
            </a:endParaRPr>
          </a:p>
        </p:txBody>
      </p:sp>
      <p:sp>
        <p:nvSpPr>
          <p:cNvPr id="144" name="Spazio d’inserimento testo destinato a evidenziazioni brevi"/>
          <p:cNvSpPr txBox="1"/>
          <p:nvPr/>
        </p:nvSpPr>
        <p:spPr>
          <a:xfrm>
            <a:off x="16208250" y="4523690"/>
            <a:ext cx="6498028" cy="3091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2987" tIns="82987" rIns="82987" bIns="82987" anchor="ctr">
            <a:spAutoFit/>
          </a:bodyPr>
          <a:lstStyle>
            <a:lvl1pPr>
              <a:defRPr sz="4500">
                <a:solidFill>
                  <a:srgbClr val="FFFFFF"/>
                </a:solidFill>
                <a:latin typeface="Helvetica Neue Medium"/>
                <a:ea typeface="Helvetica Neue Medium"/>
                <a:cs typeface="Helvetica Neue Medium"/>
                <a:sym typeface="Helvetica Neue Medium"/>
              </a:defRPr>
            </a:lvl1pPr>
          </a:lstStyle>
          <a:p>
            <a:r>
              <a:rPr lang="it-IT" sz="3000" dirty="0">
                <a:solidFill>
                  <a:schemeClr val="accent3">
                    <a:lumMod val="20000"/>
                    <a:lumOff val="80000"/>
                  </a:schemeClr>
                </a:solidFill>
              </a:rPr>
              <a:t>SVILUPPUMBRIA SOSTENIBILE:</a:t>
            </a:r>
          </a:p>
          <a:p>
            <a:endParaRPr lang="it-IT" sz="2000" dirty="0">
              <a:solidFill>
                <a:schemeClr val="accent3">
                  <a:lumMod val="20000"/>
                  <a:lumOff val="80000"/>
                </a:schemeClr>
              </a:solidFill>
            </a:endParaRPr>
          </a:p>
          <a:p>
            <a:r>
              <a:rPr lang="it-IT" sz="2400" dirty="0">
                <a:solidFill>
                  <a:schemeClr val="accent3">
                    <a:lumMod val="20000"/>
                    <a:lumOff val="80000"/>
                  </a:schemeClr>
                </a:solidFill>
              </a:rPr>
              <a:t>orientamento alla sostenibilità ambientale e sociale, supporto alle  imprese nella transizione all’economia  circolare e alla green economy  (creazione di un centro di competenze   presso la sede di Terni)</a:t>
            </a:r>
          </a:p>
          <a:p>
            <a:endParaRPr lang="it-IT" sz="2000" dirty="0" err="1">
              <a:solidFill>
                <a:schemeClr val="accent3">
                  <a:lumMod val="20000"/>
                  <a:lumOff val="80000"/>
                </a:schemeClr>
              </a:solidFill>
            </a:endParaRPr>
          </a:p>
        </p:txBody>
      </p:sp>
      <p:pic>
        <p:nvPicPr>
          <p:cNvPr id="2" name="Immagine 1">
            <a:extLst>
              <a:ext uri="{FF2B5EF4-FFF2-40B4-BE49-F238E27FC236}">
                <a16:creationId xmlns:a16="http://schemas.microsoft.com/office/drawing/2014/main" id="{54BF340A-6AB7-6145-99AC-C458A2632CB5}"/>
              </a:ext>
            </a:extLst>
          </p:cNvPr>
          <p:cNvPicPr>
            <a:picLocks noChangeAspect="1"/>
          </p:cNvPicPr>
          <p:nvPr/>
        </p:nvPicPr>
        <p:blipFill>
          <a:blip r:embed="rId7"/>
          <a:stretch>
            <a:fillRect/>
          </a:stretch>
        </p:blipFill>
        <p:spPr>
          <a:xfrm>
            <a:off x="3859717" y="10333546"/>
            <a:ext cx="2006600" cy="1447800"/>
          </a:xfrm>
          <a:prstGeom prst="rect">
            <a:avLst/>
          </a:prstGeom>
        </p:spPr>
      </p:pic>
      <p:pic>
        <p:nvPicPr>
          <p:cNvPr id="3" name="Immagine 2">
            <a:extLst>
              <a:ext uri="{FF2B5EF4-FFF2-40B4-BE49-F238E27FC236}">
                <a16:creationId xmlns:a16="http://schemas.microsoft.com/office/drawing/2014/main" id="{D8F135A7-1261-F645-8945-43ECD29B01E5}"/>
              </a:ext>
            </a:extLst>
          </p:cNvPr>
          <p:cNvPicPr>
            <a:picLocks noChangeAspect="1"/>
          </p:cNvPicPr>
          <p:nvPr/>
        </p:nvPicPr>
        <p:blipFill>
          <a:blip r:embed="rId8"/>
          <a:stretch>
            <a:fillRect/>
          </a:stretch>
        </p:blipFill>
        <p:spPr>
          <a:xfrm>
            <a:off x="11183077" y="5780410"/>
            <a:ext cx="2006600" cy="1638300"/>
          </a:xfrm>
          <a:prstGeom prst="rect">
            <a:avLst/>
          </a:prstGeom>
        </p:spPr>
      </p:pic>
      <p:pic>
        <p:nvPicPr>
          <p:cNvPr id="4" name="Immagine 3">
            <a:extLst>
              <a:ext uri="{FF2B5EF4-FFF2-40B4-BE49-F238E27FC236}">
                <a16:creationId xmlns:a16="http://schemas.microsoft.com/office/drawing/2014/main" id="{BC8201F0-7351-B243-ACFE-457C7EABDA35}"/>
              </a:ext>
            </a:extLst>
          </p:cNvPr>
          <p:cNvPicPr>
            <a:picLocks noChangeAspect="1"/>
          </p:cNvPicPr>
          <p:nvPr/>
        </p:nvPicPr>
        <p:blipFill>
          <a:blip r:embed="rId9"/>
          <a:stretch>
            <a:fillRect/>
          </a:stretch>
        </p:blipFill>
        <p:spPr>
          <a:xfrm>
            <a:off x="18403518" y="10231946"/>
            <a:ext cx="2032000" cy="1651000"/>
          </a:xfrm>
          <a:prstGeom prst="rect">
            <a:avLst/>
          </a:prstGeom>
        </p:spPr>
      </p:pic>
      <p:sp>
        <p:nvSpPr>
          <p:cNvPr id="6" name="Titolo 5">
            <a:extLst>
              <a:ext uri="{FF2B5EF4-FFF2-40B4-BE49-F238E27FC236}">
                <a16:creationId xmlns:a16="http://schemas.microsoft.com/office/drawing/2014/main" id="{6E465963-9319-4F44-87DB-62FA356DF95F}"/>
              </a:ext>
            </a:extLst>
          </p:cNvPr>
          <p:cNvSpPr>
            <a:spLocks noGrp="1"/>
          </p:cNvSpPr>
          <p:nvPr>
            <p:ph type="title"/>
          </p:nvPr>
        </p:nvSpPr>
        <p:spPr/>
        <p:txBody>
          <a:bodyPr/>
          <a:lstStyle/>
          <a:p>
            <a:r>
              <a:rPr lang="it-IT" dirty="0"/>
              <a:t>LA NUOVA VISION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334D62-931B-0F42-86C5-6911839A38EA}"/>
              </a:ext>
            </a:extLst>
          </p:cNvPr>
          <p:cNvSpPr>
            <a:spLocks noGrp="1"/>
          </p:cNvSpPr>
          <p:nvPr>
            <p:ph type="title"/>
          </p:nvPr>
        </p:nvSpPr>
        <p:spPr/>
        <p:txBody>
          <a:bodyPr/>
          <a:lstStyle/>
          <a:p>
            <a:r>
              <a:rPr lang="it-IT" dirty="0"/>
              <a:t>GLI INDIRIZZI STRATEGICI </a:t>
            </a:r>
          </a:p>
        </p:txBody>
      </p:sp>
      <p:sp>
        <p:nvSpPr>
          <p:cNvPr id="3" name="CasellaDiTesto 2">
            <a:extLst>
              <a:ext uri="{FF2B5EF4-FFF2-40B4-BE49-F238E27FC236}">
                <a16:creationId xmlns:a16="http://schemas.microsoft.com/office/drawing/2014/main" id="{5FBFF00E-9FF8-5C42-B428-65D056C8EE3E}"/>
              </a:ext>
            </a:extLst>
          </p:cNvPr>
          <p:cNvSpPr txBox="1"/>
          <p:nvPr/>
        </p:nvSpPr>
        <p:spPr>
          <a:xfrm>
            <a:off x="1427356" y="4465900"/>
            <a:ext cx="5977054" cy="2937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NOVA</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ZIONE</a:t>
            </a:r>
            <a:endParaRPr kumimoji="0" lang="it-IT" sz="6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
        <p:nvSpPr>
          <p:cNvPr id="4" name="CasellaDiTesto 3">
            <a:extLst>
              <a:ext uri="{FF2B5EF4-FFF2-40B4-BE49-F238E27FC236}">
                <a16:creationId xmlns:a16="http://schemas.microsoft.com/office/drawing/2014/main" id="{B03AD50A-06A2-AB45-B36E-5B728148B93D}"/>
              </a:ext>
            </a:extLst>
          </p:cNvPr>
          <p:cNvSpPr txBox="1"/>
          <p:nvPr/>
        </p:nvSpPr>
        <p:spPr>
          <a:xfrm>
            <a:off x="1427356" y="8876371"/>
            <a:ext cx="5977054" cy="2475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sz="3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Supporto alle imprese nella gestione dei processi di ricerca e sviluppo, trasferimento </a:t>
            </a:r>
          </a:p>
          <a:p>
            <a:r>
              <a:rPr lang="it-IT" sz="3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tecnologico, incubazione  e accelerazione d’impresa</a:t>
            </a:r>
            <a:endParaRPr kumimoji="0" lang="it-IT" sz="3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
        <p:nvSpPr>
          <p:cNvPr id="5" name="CasellaDiTesto 4">
            <a:extLst>
              <a:ext uri="{FF2B5EF4-FFF2-40B4-BE49-F238E27FC236}">
                <a16:creationId xmlns:a16="http://schemas.microsoft.com/office/drawing/2014/main" id="{98E33C04-B1CE-DC41-9DD0-7CCD5267BD5C}"/>
              </a:ext>
            </a:extLst>
          </p:cNvPr>
          <p:cNvSpPr txBox="1"/>
          <p:nvPr/>
        </p:nvSpPr>
        <p:spPr>
          <a:xfrm>
            <a:off x="8653346" y="8898673"/>
            <a:ext cx="5977054" cy="3860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TERNAZIO</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NALIZ</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ZAZIONE</a:t>
            </a:r>
            <a:endParaRPr kumimoji="0" lang="it-IT" sz="6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
        <p:nvSpPr>
          <p:cNvPr id="6" name="CasellaDiTesto 5">
            <a:extLst>
              <a:ext uri="{FF2B5EF4-FFF2-40B4-BE49-F238E27FC236}">
                <a16:creationId xmlns:a16="http://schemas.microsoft.com/office/drawing/2014/main" id="{19A4C3C2-D397-B34A-BFBB-7F72507E69F6}"/>
              </a:ext>
            </a:extLst>
          </p:cNvPr>
          <p:cNvSpPr txBox="1"/>
          <p:nvPr/>
        </p:nvSpPr>
        <p:spPr>
          <a:xfrm>
            <a:off x="8742556" y="4549698"/>
            <a:ext cx="5977054" cy="2014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sz="3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Favorire l’internazionalizzazione delle imprese e la proiezione internazionale del sistema economico locale</a:t>
            </a:r>
            <a:endParaRPr kumimoji="0" lang="it-IT" sz="3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
        <p:nvSpPr>
          <p:cNvPr id="7" name="CasellaDiTesto 6">
            <a:extLst>
              <a:ext uri="{FF2B5EF4-FFF2-40B4-BE49-F238E27FC236}">
                <a16:creationId xmlns:a16="http://schemas.microsoft.com/office/drawing/2014/main" id="{AC6B557E-FB8C-C342-9A66-6D4B6F65ACCF}"/>
              </a:ext>
            </a:extLst>
          </p:cNvPr>
          <p:cNvSpPr txBox="1"/>
          <p:nvPr/>
        </p:nvSpPr>
        <p:spPr>
          <a:xfrm>
            <a:off x="16035454" y="4465900"/>
            <a:ext cx="5977054" cy="2937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VESTI</a:t>
            </a:r>
            <a:b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it-IT" sz="6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MENTI</a:t>
            </a:r>
            <a:endParaRPr kumimoji="0" lang="it-IT" sz="6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
        <p:nvSpPr>
          <p:cNvPr id="8" name="CasellaDiTesto 7">
            <a:extLst>
              <a:ext uri="{FF2B5EF4-FFF2-40B4-BE49-F238E27FC236}">
                <a16:creationId xmlns:a16="http://schemas.microsoft.com/office/drawing/2014/main" id="{5748FBD3-2C9D-C945-AACB-5D3DB122DFF5}"/>
              </a:ext>
            </a:extLst>
          </p:cNvPr>
          <p:cNvSpPr txBox="1"/>
          <p:nvPr/>
        </p:nvSpPr>
        <p:spPr>
          <a:xfrm>
            <a:off x="15968546" y="8876371"/>
            <a:ext cx="5977054" cy="2937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sz="3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Azioni di marketing territoriale per attrarre capitali nazionali ed internazionali anche mediante sinergie con l’attività di valorizzazione del patrimonio immobiliare regionale </a:t>
            </a:r>
            <a:endParaRPr kumimoji="0" lang="it-IT" sz="3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Tree>
    <p:extLst>
      <p:ext uri="{BB962C8B-B14F-4D97-AF65-F5344CB8AC3E}">
        <p14:creationId xmlns:p14="http://schemas.microsoft.com/office/powerpoint/2010/main" val="2064163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ttangolo"/>
          <p:cNvSpPr/>
          <p:nvPr/>
        </p:nvSpPr>
        <p:spPr>
          <a:xfrm>
            <a:off x="-36372" y="-3071"/>
            <a:ext cx="24456744" cy="4201630"/>
          </a:xfrm>
          <a:prstGeom prst="rect">
            <a:avLst/>
          </a:prstGeom>
          <a:gradFill>
            <a:gsLst>
              <a:gs pos="0">
                <a:schemeClr val="accent3">
                  <a:hueOff val="2234909"/>
                  <a:satOff val="24458"/>
                  <a:lumOff val="-31523"/>
                </a:schemeClr>
              </a:gs>
              <a:gs pos="100000">
                <a:schemeClr val="accent3">
                  <a:hueOff val="2869108"/>
                  <a:satOff val="33478"/>
                  <a:lumOff val="-2384"/>
                </a:schemeClr>
              </a:gs>
            </a:gsLst>
            <a:lin ang="18900000"/>
          </a:gradFill>
          <a:ln w="12700">
            <a:miter lim="400000"/>
          </a:ln>
        </p:spPr>
        <p:txBody>
          <a:bodyPr lIns="82987" tIns="82987" rIns="82987" bIns="82987" anchor="ctr"/>
          <a:lstStyle/>
          <a:p>
            <a:endParaRPr/>
          </a:p>
        </p:txBody>
      </p:sp>
      <p:sp>
        <p:nvSpPr>
          <p:cNvPr id="147" name="object 5"/>
          <p:cNvSpPr txBox="1">
            <a:spLocks noGrp="1"/>
          </p:cNvSpPr>
          <p:nvPr>
            <p:ph type="title"/>
          </p:nvPr>
        </p:nvSpPr>
        <p:spPr>
          <a:prstGeom prst="rect">
            <a:avLst/>
          </a:prstGeom>
        </p:spPr>
        <p:txBody>
          <a:bodyPr/>
          <a:lstStyle>
            <a:lvl1pPr marR="9220" indent="12700">
              <a:lnSpc>
                <a:spcPct val="77900"/>
              </a:lnSpc>
              <a:spcBef>
                <a:spcPts val="1600"/>
              </a:spcBef>
              <a:defRPr sz="5600"/>
            </a:lvl1pPr>
          </a:lstStyle>
          <a:p>
            <a:r>
              <a:rPr lang="it-IT" dirty="0"/>
              <a:t>GLI INDIRIZZI STRATEGICI (segue)</a:t>
            </a:r>
            <a:endParaRPr dirty="0"/>
          </a:p>
        </p:txBody>
      </p:sp>
      <p:sp>
        <p:nvSpPr>
          <p:cNvPr id="148" name="La zia Bettina non s’è ancora alzata, e io approfitto di questo momento per registrare qui l’avventura accadutami ieri, e che meriterebbe proprio di esser descritta dalla penna di un Salgari. Iermattina, dunque, mentre tutti dormivano, fuggii da casa com"/>
          <p:cNvSpPr txBox="1">
            <a:spLocks noGrp="1"/>
          </p:cNvSpPr>
          <p:nvPr>
            <p:ph type="body" idx="1"/>
          </p:nvPr>
        </p:nvSpPr>
        <p:spPr>
          <a:prstGeom prst="rect">
            <a:avLst/>
          </a:prstGeom>
        </p:spPr>
        <p:txBody>
          <a:bodyPr/>
          <a:lstStyle/>
          <a:p>
            <a:r>
              <a:rPr lang="it-IT" sz="4000" b="1" dirty="0"/>
              <a:t>Nel triennio l’agenzia </a:t>
            </a:r>
            <a:r>
              <a:rPr lang="it-IT" sz="4000" b="1" dirty="0" err="1"/>
              <a:t>sara</a:t>
            </a:r>
            <a:r>
              <a:rPr lang="it-IT" sz="4000" b="1" dirty="0"/>
              <a:t>̀ orientata al rilancio della </a:t>
            </a:r>
            <a:r>
              <a:rPr lang="it-IT" sz="4000" b="1" dirty="0" err="1"/>
              <a:t>competitivita</a:t>
            </a:r>
            <a:r>
              <a:rPr lang="it-IT" sz="4000" b="1" dirty="0"/>
              <a:t>̀ del sistema economico locale </a:t>
            </a:r>
            <a:r>
              <a:rPr lang="it-IT" sz="4000" dirty="0"/>
              <a:t>anche mediante </a:t>
            </a:r>
            <a:r>
              <a:rPr lang="it-IT" sz="4000" dirty="0" err="1"/>
              <a:t>attivita</a:t>
            </a:r>
            <a:r>
              <a:rPr lang="it-IT" sz="4000" dirty="0"/>
              <a:t>̀ di: </a:t>
            </a:r>
          </a:p>
          <a:p>
            <a:endParaRPr lang="it-IT" dirty="0"/>
          </a:p>
          <a:p>
            <a:pPr marL="685800" lvl="0" indent="-685800">
              <a:buFont typeface="Arial" panose="020B0604020202020204" pitchFamily="34" charset="0"/>
              <a:buChar char="•"/>
            </a:pPr>
            <a:r>
              <a:rPr lang="it-IT" sz="4000" b="1" dirty="0"/>
              <a:t>PROMOZIONE TURISTICA E COSTRUZIONE DELL’OFFERTA TERRITORIALE, garantendo il  supporto operativo alle attività indicate dall’Assessorato al Turismo </a:t>
            </a:r>
          </a:p>
          <a:p>
            <a:pPr lvl="0"/>
            <a:endParaRPr lang="it-IT" sz="4000" b="1" dirty="0"/>
          </a:p>
          <a:p>
            <a:pPr marL="571500" lvl="0" indent="-571500">
              <a:buFont typeface="Arial" panose="020B0604020202020204" pitchFamily="34" charset="0"/>
              <a:buChar char="•"/>
            </a:pPr>
            <a:r>
              <a:rPr lang="it-IT" sz="4000" b="1" dirty="0"/>
              <a:t>GESTIONE E VALORIZZAZIONE DEL PATRIMONIO IMMOBILIARE   REGIONALE, implementando e co-progettando iniziative finalizzate allo sviluppo  economico locale </a:t>
            </a:r>
          </a:p>
          <a:p>
            <a:pPr marL="685800" lvl="0" indent="-685800">
              <a:buFont typeface="Arial" panose="020B0604020202020204" pitchFamily="34" charset="0"/>
              <a:buChar char="•"/>
            </a:pPr>
            <a:endParaRPr lang="it-IT" sz="3200" dirty="0"/>
          </a:p>
          <a:p>
            <a:pPr lvl="0"/>
            <a:endParaRPr lang="it-IT" sz="3200" dirty="0"/>
          </a:p>
          <a:p>
            <a:pPr lvl="0"/>
            <a:endParaRPr lang="it-IT" dirty="0"/>
          </a:p>
        </p:txBody>
      </p:sp>
      <p:pic>
        <p:nvPicPr>
          <p:cNvPr id="149"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Tree>
    <p:extLst>
      <p:ext uri="{BB962C8B-B14F-4D97-AF65-F5344CB8AC3E}">
        <p14:creationId xmlns:p14="http://schemas.microsoft.com/office/powerpoint/2010/main" val="39190007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Doppio clic per modificare"/>
          <p:cNvSpPr txBox="1">
            <a:spLocks noGrp="1"/>
          </p:cNvSpPr>
          <p:nvPr>
            <p:ph type="title"/>
          </p:nvPr>
        </p:nvSpPr>
        <p:spPr>
          <a:prstGeom prst="rect">
            <a:avLst/>
          </a:prstGeom>
        </p:spPr>
        <p:txBody>
          <a:bodyPr/>
          <a:lstStyle/>
          <a:p>
            <a:r>
              <a:rPr lang="it-IT" dirty="0"/>
              <a:t>LE ATTIVITÀ TRASVERSALI </a:t>
            </a:r>
            <a:endParaRPr dirty="0"/>
          </a:p>
        </p:txBody>
      </p:sp>
      <p:sp>
        <p:nvSpPr>
          <p:cNvPr id="159" name="Doppio clic per modificare"/>
          <p:cNvSpPr txBox="1">
            <a:spLocks noGrp="1"/>
          </p:cNvSpPr>
          <p:nvPr>
            <p:ph type="body" sz="half" idx="1"/>
          </p:nvPr>
        </p:nvSpPr>
        <p:spPr>
          <a:prstGeom prst="rect">
            <a:avLst/>
          </a:prstGeom>
        </p:spPr>
        <p:txBody>
          <a:bodyPr/>
          <a:lstStyle/>
          <a:p>
            <a:r>
              <a:rPr lang="it-IT" dirty="0"/>
              <a:t>Rafforzamento delle competenze dell’Agenzia afferenti alle RELAZIONI ESTERNE con un  forte investimento in COMUNICAZIONE e  NETWORKING in ambito regionale, nazionale ed internazionale.</a:t>
            </a:r>
          </a:p>
          <a:p>
            <a:endParaRPr lang="it-IT" dirty="0"/>
          </a:p>
          <a:p>
            <a:r>
              <a:rPr lang="it-IT" dirty="0"/>
              <a:t>Rilancio delle attività connesse alla cooperazione europea e internazionale, ai nuovi partenariati con paesi target in linea con le priorità regionali e alla valorizzazione della Rete degli Umbri all’Estero.  </a:t>
            </a:r>
          </a:p>
          <a:p>
            <a:endParaRPr dirty="0"/>
          </a:p>
        </p:txBody>
      </p:sp>
      <p:pic>
        <p:nvPicPr>
          <p:cNvPr id="160"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
        <p:nvSpPr>
          <p:cNvPr id="161" name="Linea"/>
          <p:cNvSpPr/>
          <p:nvPr/>
        </p:nvSpPr>
        <p:spPr>
          <a:xfrm>
            <a:off x="9127097" y="4179509"/>
            <a:ext cx="14084660" cy="0"/>
          </a:xfrm>
          <a:prstGeom prst="line">
            <a:avLst/>
          </a:prstGeom>
          <a:ln w="38100">
            <a:solidFill>
              <a:srgbClr val="535353"/>
            </a:solidFill>
          </a:ln>
        </p:spPr>
        <p:txBody>
          <a:bodyPr lIns="82987" tIns="82987" rIns="82987" bIns="82987"/>
          <a:lstStyle/>
          <a:p>
            <a:endParaRPr/>
          </a:p>
        </p:txBody>
      </p:sp>
      <p:pic>
        <p:nvPicPr>
          <p:cNvPr id="5" name="Segnaposto immagine 4" descr="Immagine che contiene testo, persona&#10;&#10;Descrizione generata automaticamente">
            <a:extLst>
              <a:ext uri="{FF2B5EF4-FFF2-40B4-BE49-F238E27FC236}">
                <a16:creationId xmlns:a16="http://schemas.microsoft.com/office/drawing/2014/main" id="{A3D2C5F4-97E6-454D-BD93-7BDB4BECE4C8}"/>
              </a:ext>
            </a:extLst>
          </p:cNvPr>
          <p:cNvPicPr>
            <a:picLocks noGrp="1" noChangeAspect="1"/>
          </p:cNvPicPr>
          <p:nvPr>
            <p:ph type="pic" sz="half" idx="21"/>
          </p:nvPr>
        </p:nvPicPr>
        <p:blipFill>
          <a:blip r:embed="rId4">
            <a:extLst>
              <a:ext uri="{28A0092B-C50C-407E-A947-70E740481C1C}">
                <a14:useLocalDpi xmlns:a14="http://schemas.microsoft.com/office/drawing/2010/main" val="0"/>
              </a:ext>
            </a:extLst>
          </a:blip>
          <a:srcRect l="27969" r="27969"/>
          <a:stretch>
            <a:fillRect/>
          </a:stretch>
        </p:blipFill>
        <p:spPr>
          <a:xfrm>
            <a:off x="0" y="0"/>
            <a:ext cx="9144001" cy="13716000"/>
          </a:xfrm>
        </p:spPr>
      </p:pic>
    </p:spTree>
    <p:extLst>
      <p:ext uri="{BB962C8B-B14F-4D97-AF65-F5344CB8AC3E}">
        <p14:creationId xmlns:p14="http://schemas.microsoft.com/office/powerpoint/2010/main" val="31289484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magine"/>
          <p:cNvPicPr>
            <a:picLocks noGrp="1" noChangeAspect="1"/>
          </p:cNvPicPr>
          <p:nvPr>
            <p:ph type="pic" idx="4294967295"/>
          </p:nvPr>
        </p:nvPicPr>
        <p:blipFill>
          <a:blip r:embed="rId3">
            <a:extLst>
              <a:ext uri="{28A0092B-C50C-407E-A947-70E740481C1C}">
                <a14:useLocalDpi xmlns:a14="http://schemas.microsoft.com/office/drawing/2010/main" val="0"/>
              </a:ext>
            </a:extLst>
          </a:blip>
          <a:srcRect t="7727" b="7727"/>
          <a:stretch/>
        </p:blipFill>
        <p:spPr>
          <a:xfrm>
            <a:off x="-1237" y="0"/>
            <a:ext cx="24385237" cy="13744575"/>
          </a:xfrm>
          <a:prstGeom prst="rect">
            <a:avLst/>
          </a:prstGeom>
        </p:spPr>
      </p:pic>
      <p:pic>
        <p:nvPicPr>
          <p:cNvPr id="109" name="Immagine" descr="Immagine"/>
          <p:cNvPicPr>
            <a:picLocks noChangeAspect="1"/>
          </p:cNvPicPr>
          <p:nvPr/>
        </p:nvPicPr>
        <p:blipFill>
          <a:blip r:embed="rId4">
            <a:alphaModFix amt="70000"/>
          </a:blip>
          <a:stretch>
            <a:fillRect/>
          </a:stretch>
        </p:blipFill>
        <p:spPr>
          <a:xfrm>
            <a:off x="3030436" y="2369035"/>
            <a:ext cx="18323128" cy="8977930"/>
          </a:xfrm>
          <a:prstGeom prst="rect">
            <a:avLst/>
          </a:prstGeom>
          <a:ln w="12700">
            <a:miter lim="400000"/>
          </a:ln>
        </p:spPr>
      </p:pic>
      <p:sp>
        <p:nvSpPr>
          <p:cNvPr id="107" name="object 6"/>
          <p:cNvSpPr txBox="1">
            <a:spLocks noGrp="1"/>
          </p:cNvSpPr>
          <p:nvPr>
            <p:ph type="title"/>
          </p:nvPr>
        </p:nvSpPr>
        <p:spPr>
          <a:xfrm>
            <a:off x="825085" y="681835"/>
            <a:ext cx="13402929" cy="1166736"/>
          </a:xfrm>
          <a:prstGeom prst="rect">
            <a:avLst/>
          </a:prstGeom>
        </p:spPr>
        <p:txBody>
          <a:bodyPr/>
          <a:lstStyle>
            <a:lvl1pPr indent="12700">
              <a:spcBef>
                <a:spcPts val="100"/>
              </a:spcBef>
            </a:lvl1pPr>
          </a:lstStyle>
          <a:p>
            <a:pPr>
              <a:lnSpc>
                <a:spcPts val="6000"/>
              </a:lnSpc>
            </a:pPr>
            <a:r>
              <a:rPr lang="it-IT" dirty="0">
                <a:solidFill>
                  <a:schemeClr val="bg1"/>
                </a:solidFill>
              </a:rPr>
              <a:t>NUOVO MODELLO GESTIONALE</a:t>
            </a:r>
            <a:br>
              <a:rPr lang="it-IT" dirty="0">
                <a:solidFill>
                  <a:schemeClr val="bg1"/>
                </a:solidFill>
              </a:rPr>
            </a:br>
            <a:r>
              <a:rPr lang="it-IT" dirty="0">
                <a:solidFill>
                  <a:schemeClr val="bg1"/>
                </a:solidFill>
              </a:rPr>
              <a:t>la trasformazione</a:t>
            </a:r>
            <a:br>
              <a:rPr lang="it-IT" dirty="0">
                <a:solidFill>
                  <a:schemeClr val="bg1"/>
                </a:solidFill>
              </a:rPr>
            </a:br>
            <a:endParaRPr dirty="0">
              <a:solidFill>
                <a:schemeClr val="bg1"/>
              </a:solidFill>
            </a:endParaRPr>
          </a:p>
        </p:txBody>
      </p:sp>
      <p:sp>
        <p:nvSpPr>
          <p:cNvPr id="110" name="Prova inserimento testo"/>
          <p:cNvSpPr txBox="1">
            <a:spLocks noGrp="1"/>
          </p:cNvSpPr>
          <p:nvPr>
            <p:ph type="body" idx="4294967295"/>
          </p:nvPr>
        </p:nvSpPr>
        <p:spPr>
          <a:xfrm>
            <a:off x="6299824" y="2783186"/>
            <a:ext cx="12824849" cy="10515601"/>
          </a:xfrm>
          <a:prstGeom prst="rect">
            <a:avLst/>
          </a:prstGeom>
        </p:spPr>
        <p:txBody>
          <a:bodyPr/>
          <a:lstStyle/>
          <a:p>
            <a:endParaRPr lang="it-IT" dirty="0"/>
          </a:p>
          <a:p>
            <a:pPr marL="571500" indent="-571500">
              <a:buFont typeface="Arial" panose="020B0604020202020204" pitchFamily="34" charset="0"/>
              <a:buChar char="•"/>
            </a:pPr>
            <a:r>
              <a:rPr lang="it-IT" sz="3600" dirty="0"/>
              <a:t>Passare dall’attuale struttura verticale e gerarchizzata, fortemente burocratizzata e lenta nelle risposte, ad un </a:t>
            </a:r>
            <a:r>
              <a:rPr lang="it-IT" sz="3600" b="1" dirty="0"/>
              <a:t>NUOVO MODELLO ORGANIZZATIVO ALTAMENTE FLESSIBILE ED EFFICIENTE</a:t>
            </a:r>
            <a:r>
              <a:rPr lang="it-IT" sz="3600" dirty="0"/>
              <a:t>, in grado di semplificare le procedure e ridurre i tempi di intervento, privilegiando la collaborazione</a:t>
            </a:r>
          </a:p>
          <a:p>
            <a:endParaRPr lang="it-IT" sz="3600" dirty="0"/>
          </a:p>
          <a:p>
            <a:pPr marL="571500" indent="-571500">
              <a:buFont typeface="Arial" panose="020B0604020202020204" pitchFamily="34" charset="0"/>
              <a:buChar char="•"/>
            </a:pPr>
            <a:r>
              <a:rPr lang="it-IT" sz="3600" dirty="0"/>
              <a:t>Superare le criticità della precedente metodologia di lavoro, prevalentemente orientata alla gestione di avvisi in back office, </a:t>
            </a:r>
            <a:r>
              <a:rPr lang="it-IT" sz="3600" b="1" dirty="0"/>
              <a:t>VERSO UN RUOLO PROATTIVO DELL’AGENZIA SUL TERRITORIO</a:t>
            </a:r>
            <a:r>
              <a:rPr lang="it-IT" sz="3600" dirty="0"/>
              <a:t>, finalizzato allo </a:t>
            </a:r>
            <a:r>
              <a:rPr lang="it-IT" sz="3600" dirty="0" err="1"/>
              <a:t>scouting</a:t>
            </a:r>
            <a:r>
              <a:rPr lang="it-IT" sz="3600" dirty="0"/>
              <a:t> di progetti, di potenziali imprenditori e investitori</a:t>
            </a:r>
            <a:r>
              <a:rPr lang="it-IT" dirty="0"/>
              <a:t>.</a:t>
            </a:r>
          </a:p>
          <a:p>
            <a:endParaRPr lang="it-IT" dirty="0"/>
          </a:p>
          <a:p>
            <a:endParaRPr lang="it-IT" dirty="0"/>
          </a:p>
          <a:p>
            <a:r>
              <a:rPr lang="it-IT" dirty="0"/>
              <a:t> </a:t>
            </a:r>
            <a:endParaRPr dirty="0"/>
          </a:p>
        </p:txBody>
      </p:sp>
      <p:pic>
        <p:nvPicPr>
          <p:cNvPr id="108" name="Immagine" descr="Immagine"/>
          <p:cNvPicPr>
            <a:picLocks noChangeAspect="1"/>
          </p:cNvPicPr>
          <p:nvPr/>
        </p:nvPicPr>
        <p:blipFill>
          <a:blip r:embed="rId5"/>
          <a:stretch>
            <a:fillRect/>
          </a:stretch>
        </p:blipFill>
        <p:spPr>
          <a:xfrm>
            <a:off x="18312289" y="702511"/>
            <a:ext cx="5080001" cy="806964"/>
          </a:xfrm>
          <a:prstGeom prst="rect">
            <a:avLst/>
          </a:prstGeom>
          <a:ln w="12700">
            <a:miter lim="400000"/>
          </a:ln>
        </p:spPr>
      </p:pic>
    </p:spTree>
    <p:extLst>
      <p:ext uri="{BB962C8B-B14F-4D97-AF65-F5344CB8AC3E}">
        <p14:creationId xmlns:p14="http://schemas.microsoft.com/office/powerpoint/2010/main" val="167385007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ttangolo"/>
          <p:cNvSpPr/>
          <p:nvPr/>
        </p:nvSpPr>
        <p:spPr>
          <a:xfrm>
            <a:off x="-36372" y="-3071"/>
            <a:ext cx="24456744" cy="4201630"/>
          </a:xfrm>
          <a:prstGeom prst="rect">
            <a:avLst/>
          </a:prstGeom>
          <a:gradFill>
            <a:gsLst>
              <a:gs pos="0">
                <a:schemeClr val="accent3">
                  <a:hueOff val="2234909"/>
                  <a:satOff val="24458"/>
                  <a:lumOff val="-31523"/>
                </a:schemeClr>
              </a:gs>
              <a:gs pos="100000">
                <a:schemeClr val="accent3">
                  <a:hueOff val="2869108"/>
                  <a:satOff val="33478"/>
                  <a:lumOff val="-2384"/>
                </a:schemeClr>
              </a:gs>
            </a:gsLst>
            <a:lin ang="18900000"/>
          </a:gradFill>
          <a:ln w="12700">
            <a:miter lim="400000"/>
          </a:ln>
        </p:spPr>
        <p:txBody>
          <a:bodyPr lIns="82987" tIns="82987" rIns="82987" bIns="82987" anchor="ctr"/>
          <a:lstStyle/>
          <a:p>
            <a:endParaRPr/>
          </a:p>
        </p:txBody>
      </p:sp>
      <p:sp>
        <p:nvSpPr>
          <p:cNvPr id="147" name="object 5"/>
          <p:cNvSpPr txBox="1">
            <a:spLocks noGrp="1"/>
          </p:cNvSpPr>
          <p:nvPr>
            <p:ph type="title"/>
          </p:nvPr>
        </p:nvSpPr>
        <p:spPr>
          <a:prstGeom prst="rect">
            <a:avLst/>
          </a:prstGeom>
        </p:spPr>
        <p:txBody>
          <a:bodyPr/>
          <a:lstStyle>
            <a:lvl1pPr marR="9220" indent="12700">
              <a:lnSpc>
                <a:spcPct val="77900"/>
              </a:lnSpc>
              <a:spcBef>
                <a:spcPts val="1600"/>
              </a:spcBef>
              <a:defRPr sz="5600"/>
            </a:lvl1pPr>
          </a:lstStyle>
          <a:p>
            <a:r>
              <a:rPr lang="it-IT" dirty="0"/>
              <a:t>IL NUOVO MODELLO GESTIONALE </a:t>
            </a:r>
            <a:br>
              <a:rPr lang="it-IT" dirty="0"/>
            </a:br>
            <a:r>
              <a:rPr lang="it-IT" dirty="0"/>
              <a:t>innalziamo la quantità e qualità dei servizi alle imprese e al territorio con:</a:t>
            </a:r>
            <a:endParaRPr dirty="0"/>
          </a:p>
        </p:txBody>
      </p:sp>
      <p:sp>
        <p:nvSpPr>
          <p:cNvPr id="148" name="La zia Bettina non s’è ancora alzata, e io approfitto di questo momento per registrare qui l’avventura accadutami ieri, e che meriterebbe proprio di esser descritta dalla penna di un Salgari. Iermattina, dunque, mentre tutti dormivano, fuggii da casa com"/>
          <p:cNvSpPr txBox="1">
            <a:spLocks noGrp="1"/>
          </p:cNvSpPr>
          <p:nvPr>
            <p:ph type="body" idx="1"/>
          </p:nvPr>
        </p:nvSpPr>
        <p:spPr>
          <a:xfrm>
            <a:off x="1269895" y="4794565"/>
            <a:ext cx="19322122" cy="8328500"/>
          </a:xfrm>
          <a:prstGeom prst="rect">
            <a:avLst/>
          </a:prstGeom>
        </p:spPr>
        <p:txBody>
          <a:bodyPr/>
          <a:lstStyle/>
          <a:p>
            <a:pPr lvl="0"/>
            <a:r>
              <a:rPr lang="it-IT" dirty="0"/>
              <a:t>NUOVA ORGANIZZAZIONE </a:t>
            </a:r>
          </a:p>
          <a:p>
            <a:pPr lvl="0"/>
            <a:endParaRPr lang="it-IT" dirty="0"/>
          </a:p>
          <a:p>
            <a:pPr marL="685800" lvl="0" indent="-685800">
              <a:buFont typeface="Arial" panose="020B0604020202020204" pitchFamily="34" charset="0"/>
              <a:buChar char="•"/>
            </a:pPr>
            <a:r>
              <a:rPr lang="it-IT" dirty="0"/>
              <a:t>Una struttura flessibile definita in funzione delle attività pianificate</a:t>
            </a:r>
          </a:p>
          <a:p>
            <a:pPr marL="685800" lvl="0" indent="-685800">
              <a:buFont typeface="Arial" panose="020B0604020202020204" pitchFamily="34" charset="0"/>
              <a:buChar char="•"/>
            </a:pPr>
            <a:r>
              <a:rPr lang="it-IT" dirty="0"/>
              <a:t>Un lavoro per progetti in team interdisciplinari</a:t>
            </a:r>
          </a:p>
          <a:p>
            <a:pPr marL="685800" lvl="0" indent="-685800">
              <a:buFont typeface="Arial" panose="020B0604020202020204" pitchFamily="34" charset="0"/>
              <a:buChar char="•"/>
            </a:pPr>
            <a:r>
              <a:rPr lang="it-IT" dirty="0"/>
              <a:t>Una maggiore responsabilizzazione di tutto il personale</a:t>
            </a:r>
          </a:p>
          <a:p>
            <a:pPr lvl="0"/>
            <a:endParaRPr lang="it-IT" dirty="0"/>
          </a:p>
          <a:p>
            <a:pPr lvl="0"/>
            <a:r>
              <a:rPr lang="it-IT" dirty="0"/>
              <a:t>INVESTIMENTI NEL CAPITALE UMANO </a:t>
            </a:r>
          </a:p>
          <a:p>
            <a:pPr lvl="0"/>
            <a:endParaRPr lang="it-IT" dirty="0"/>
          </a:p>
          <a:p>
            <a:pPr marL="685800" lvl="0" indent="-685800">
              <a:buFont typeface="Arial" panose="020B0604020202020204" pitchFamily="34" charset="0"/>
              <a:buChar char="•"/>
            </a:pPr>
            <a:r>
              <a:rPr lang="it-IT" dirty="0"/>
              <a:t>Rafforzamento delle competenze </a:t>
            </a:r>
          </a:p>
          <a:p>
            <a:pPr marL="685800" lvl="0" indent="-685800">
              <a:buFont typeface="Arial" panose="020B0604020202020204" pitchFamily="34" charset="0"/>
              <a:buChar char="•"/>
            </a:pPr>
            <a:r>
              <a:rPr lang="it-IT" dirty="0"/>
              <a:t>Valorizzazione delle diverse professionalità </a:t>
            </a:r>
          </a:p>
          <a:p>
            <a:pPr marL="685800" lvl="0" indent="-685800">
              <a:buFont typeface="Arial" panose="020B0604020202020204" pitchFamily="34" charset="0"/>
              <a:buChar char="•"/>
            </a:pPr>
            <a:r>
              <a:rPr lang="it-IT" dirty="0"/>
              <a:t>Creazione di una cultura aziendale del cambiamento</a:t>
            </a:r>
          </a:p>
          <a:p>
            <a:pPr lvl="0"/>
            <a:endParaRPr lang="it-IT" dirty="0"/>
          </a:p>
          <a:p>
            <a:pPr lvl="0"/>
            <a:endParaRPr lang="it-IT" dirty="0"/>
          </a:p>
        </p:txBody>
      </p:sp>
      <p:pic>
        <p:nvPicPr>
          <p:cNvPr id="149"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uppo"/>
          <p:cNvGrpSpPr/>
          <p:nvPr/>
        </p:nvGrpSpPr>
        <p:grpSpPr>
          <a:xfrm>
            <a:off x="424634" y="4839076"/>
            <a:ext cx="23534732" cy="7771133"/>
            <a:chOff x="0" y="0"/>
            <a:chExt cx="23534730" cy="7771132"/>
          </a:xfrm>
        </p:grpSpPr>
        <p:sp>
          <p:nvSpPr>
            <p:cNvPr id="118" name="Cerchio"/>
            <p:cNvSpPr/>
            <p:nvPr/>
          </p:nvSpPr>
          <p:spPr>
            <a:xfrm>
              <a:off x="0" y="0"/>
              <a:ext cx="7771133" cy="7771133"/>
            </a:xfrm>
            <a:prstGeom prst="ellipse">
              <a:avLst/>
            </a:prstGeom>
            <a:gradFill flip="none" rotWithShape="1">
              <a:gsLst>
                <a:gs pos="0">
                  <a:schemeClr val="accent3">
                    <a:hueOff val="2234909"/>
                    <a:satOff val="24458"/>
                    <a:lumOff val="-31523"/>
                  </a:schemeClr>
                </a:gs>
                <a:gs pos="100000">
                  <a:schemeClr val="accent3">
                    <a:hueOff val="2869108"/>
                    <a:satOff val="33478"/>
                    <a:lumOff val="-2384"/>
                  </a:schemeClr>
                </a:gs>
              </a:gsLst>
              <a:lin ang="20358946" scaled="0"/>
            </a:gradFill>
            <a:ln w="12700" cap="flat">
              <a:noFill/>
              <a:miter lim="400000"/>
            </a:ln>
            <a:effectLst>
              <a:outerShdw blurRad="63500" dist="38100" dir="5400000" rotWithShape="0">
                <a:srgbClr val="000000">
                  <a:alpha val="35000"/>
                </a:srgbClr>
              </a:outerShdw>
            </a:effectLst>
          </p:spPr>
          <p:txBody>
            <a:bodyPr wrap="square" lIns="82987" tIns="82987" rIns="82987" bIns="82987" numCol="1" anchor="ctr">
              <a:noAutofit/>
            </a:bodyPr>
            <a:lstStyle/>
            <a:p>
              <a:endParaRPr/>
            </a:p>
          </p:txBody>
        </p:sp>
        <p:sp>
          <p:nvSpPr>
            <p:cNvPr id="119" name="Cerchio"/>
            <p:cNvSpPr/>
            <p:nvPr/>
          </p:nvSpPr>
          <p:spPr>
            <a:xfrm>
              <a:off x="7881798" y="0"/>
              <a:ext cx="7771134" cy="7771133"/>
            </a:xfrm>
            <a:prstGeom prst="ellipse">
              <a:avLst/>
            </a:prstGeom>
            <a:gradFill flip="none" rotWithShape="1">
              <a:gsLst>
                <a:gs pos="0">
                  <a:schemeClr val="accent3">
                    <a:hueOff val="2234909"/>
                    <a:satOff val="24458"/>
                    <a:lumOff val="-31523"/>
                  </a:schemeClr>
                </a:gs>
                <a:gs pos="100000">
                  <a:schemeClr val="accent3">
                    <a:hueOff val="2869108"/>
                    <a:satOff val="33478"/>
                    <a:lumOff val="-2384"/>
                  </a:schemeClr>
                </a:gs>
              </a:gsLst>
              <a:lin ang="20358946" scaled="0"/>
            </a:gradFill>
            <a:ln w="12700" cap="flat">
              <a:noFill/>
              <a:miter lim="400000"/>
            </a:ln>
            <a:effectLst>
              <a:outerShdw blurRad="63500" dist="38100" dir="5400000" rotWithShape="0">
                <a:srgbClr val="000000">
                  <a:alpha val="35000"/>
                </a:srgbClr>
              </a:outerShdw>
            </a:effectLst>
          </p:spPr>
          <p:txBody>
            <a:bodyPr wrap="square" lIns="82987" tIns="82987" rIns="82987" bIns="82987" numCol="1" anchor="ctr">
              <a:noAutofit/>
            </a:bodyPr>
            <a:lstStyle/>
            <a:p>
              <a:endParaRPr/>
            </a:p>
          </p:txBody>
        </p:sp>
        <p:sp>
          <p:nvSpPr>
            <p:cNvPr id="120" name="Cerchio"/>
            <p:cNvSpPr/>
            <p:nvPr/>
          </p:nvSpPr>
          <p:spPr>
            <a:xfrm>
              <a:off x="15763598" y="0"/>
              <a:ext cx="7771133" cy="7771133"/>
            </a:xfrm>
            <a:prstGeom prst="ellipse">
              <a:avLst/>
            </a:prstGeom>
            <a:gradFill flip="none" rotWithShape="1">
              <a:gsLst>
                <a:gs pos="0">
                  <a:schemeClr val="accent3">
                    <a:hueOff val="2234909"/>
                    <a:satOff val="24458"/>
                    <a:lumOff val="-31523"/>
                  </a:schemeClr>
                </a:gs>
                <a:gs pos="100000">
                  <a:schemeClr val="accent3">
                    <a:hueOff val="2869108"/>
                    <a:satOff val="33478"/>
                    <a:lumOff val="-2384"/>
                  </a:schemeClr>
                </a:gs>
              </a:gsLst>
              <a:lin ang="20358946" scaled="0"/>
            </a:gradFill>
            <a:ln w="12700" cap="flat">
              <a:noFill/>
              <a:miter lim="400000"/>
            </a:ln>
            <a:effectLst>
              <a:outerShdw blurRad="63500" dist="38100" dir="5400000" rotWithShape="0">
                <a:srgbClr val="000000">
                  <a:alpha val="35000"/>
                </a:srgbClr>
              </a:outerShdw>
            </a:effectLst>
          </p:spPr>
          <p:txBody>
            <a:bodyPr wrap="square" lIns="82987" tIns="82987" rIns="82987" bIns="82987" numCol="1" anchor="ctr">
              <a:noAutofit/>
            </a:bodyPr>
            <a:lstStyle/>
            <a:p>
              <a:endParaRPr/>
            </a:p>
          </p:txBody>
        </p:sp>
      </p:grpSp>
      <p:sp>
        <p:nvSpPr>
          <p:cNvPr id="122" name="object 8"/>
          <p:cNvSpPr txBox="1">
            <a:spLocks noGrp="1"/>
          </p:cNvSpPr>
          <p:nvPr>
            <p:ph type="title"/>
          </p:nvPr>
        </p:nvSpPr>
        <p:spPr>
          <a:prstGeom prst="rect">
            <a:avLst/>
          </a:prstGeom>
        </p:spPr>
        <p:txBody>
          <a:bodyPr/>
          <a:lstStyle>
            <a:lvl1pPr indent="12700">
              <a:spcBef>
                <a:spcPts val="100"/>
              </a:spcBef>
            </a:lvl1pPr>
          </a:lstStyle>
          <a:p>
            <a:r>
              <a:rPr lang="it-IT" dirty="0"/>
              <a:t>PIANO DI SEMPLIFICAZIONE</a:t>
            </a:r>
            <a:br>
              <a:rPr lang="it-IT" dirty="0"/>
            </a:br>
            <a:r>
              <a:rPr lang="it-IT" dirty="0"/>
              <a:t> </a:t>
            </a:r>
            <a:endParaRPr dirty="0"/>
          </a:p>
        </p:txBody>
      </p:sp>
      <p:pic>
        <p:nvPicPr>
          <p:cNvPr id="123" name="Immagine" descr="Immagine"/>
          <p:cNvPicPr>
            <a:picLocks noChangeAspect="1"/>
          </p:cNvPicPr>
          <p:nvPr/>
        </p:nvPicPr>
        <p:blipFill>
          <a:blip r:embed="rId3"/>
          <a:stretch>
            <a:fillRect/>
          </a:stretch>
        </p:blipFill>
        <p:spPr>
          <a:xfrm>
            <a:off x="18312288" y="702511"/>
            <a:ext cx="5080001" cy="806964"/>
          </a:xfrm>
          <a:prstGeom prst="rect">
            <a:avLst/>
          </a:prstGeom>
          <a:ln w="12700">
            <a:miter lim="400000"/>
          </a:ln>
        </p:spPr>
      </p:pic>
      <p:sp>
        <p:nvSpPr>
          <p:cNvPr id="124" name="Linea"/>
          <p:cNvSpPr/>
          <p:nvPr/>
        </p:nvSpPr>
        <p:spPr>
          <a:xfrm>
            <a:off x="1172244" y="4179508"/>
            <a:ext cx="22039513" cy="1"/>
          </a:xfrm>
          <a:prstGeom prst="line">
            <a:avLst/>
          </a:prstGeom>
          <a:ln w="38100">
            <a:solidFill>
              <a:srgbClr val="535353"/>
            </a:solidFill>
          </a:ln>
        </p:spPr>
        <p:txBody>
          <a:bodyPr lIns="82987" tIns="82987" rIns="82987" bIns="82987"/>
          <a:lstStyle/>
          <a:p>
            <a:endParaRPr/>
          </a:p>
        </p:txBody>
      </p:sp>
      <p:sp>
        <p:nvSpPr>
          <p:cNvPr id="125" name="Spazio d’inserimento testo destinato a evidenziazioni brevi"/>
          <p:cNvSpPr txBox="1"/>
          <p:nvPr/>
        </p:nvSpPr>
        <p:spPr>
          <a:xfrm>
            <a:off x="9194800" y="6829514"/>
            <a:ext cx="6246214" cy="4184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987" tIns="82987" rIns="82987" bIns="82987" anchor="ctr">
            <a:spAutoFit/>
          </a:bodyPr>
          <a:lstStyle>
            <a:lvl1pPr algn="ctr">
              <a:defRPr sz="4500">
                <a:solidFill>
                  <a:srgbClr val="FFFFFF"/>
                </a:solidFill>
                <a:latin typeface="Helvetica Neue Medium"/>
                <a:ea typeface="Helvetica Neue Medium"/>
                <a:cs typeface="Helvetica Neue Medium"/>
                <a:sym typeface="Helvetica Neue Medium"/>
              </a:defRPr>
            </a:lvl1pPr>
          </a:lstStyle>
          <a:p>
            <a:r>
              <a:rPr lang="it-IT" dirty="0"/>
              <a:t>Digitalizzazione delle procedure interne, monitoraggio delle attività automatizzato</a:t>
            </a:r>
          </a:p>
          <a:p>
            <a:endParaRPr lang="it-IT" sz="3600" dirty="0"/>
          </a:p>
          <a:p>
            <a:endParaRPr lang="it-IT" dirty="0"/>
          </a:p>
        </p:txBody>
      </p:sp>
      <p:sp>
        <p:nvSpPr>
          <p:cNvPr id="126" name="Spazio d’inserimento testo destinato a evidenziazioni brevi"/>
          <p:cNvSpPr txBox="1"/>
          <p:nvPr/>
        </p:nvSpPr>
        <p:spPr>
          <a:xfrm>
            <a:off x="1030050" y="6360155"/>
            <a:ext cx="6498028" cy="4322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987" tIns="82987" rIns="82987" bIns="82987" anchor="ctr">
            <a:spAutoFit/>
          </a:bodyPr>
          <a:lstStyle>
            <a:lvl1pPr algn="ctr">
              <a:defRPr sz="4500">
                <a:solidFill>
                  <a:srgbClr val="FFFFFF"/>
                </a:solidFill>
                <a:latin typeface="Helvetica Neue Medium"/>
                <a:ea typeface="Helvetica Neue Medium"/>
                <a:cs typeface="Helvetica Neue Medium"/>
                <a:sym typeface="Helvetica Neue Medium"/>
              </a:defRPr>
            </a:lvl1pPr>
          </a:lstStyle>
          <a:p>
            <a:r>
              <a:rPr lang="it-IT" dirty="0"/>
              <a:t>Semplificazione organizzativa,  riduzione dei tempi di risposta e aumento della trasparenza</a:t>
            </a:r>
          </a:p>
          <a:p>
            <a:endParaRPr lang="it-IT" dirty="0"/>
          </a:p>
        </p:txBody>
      </p:sp>
      <p:sp>
        <p:nvSpPr>
          <p:cNvPr id="127" name="Spazio d’inserimento testo destinato a evidenziazioni brevi"/>
          <p:cNvSpPr txBox="1"/>
          <p:nvPr/>
        </p:nvSpPr>
        <p:spPr>
          <a:xfrm>
            <a:off x="17145000" y="7452761"/>
            <a:ext cx="6208949" cy="2937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987" tIns="82987" rIns="82987" bIns="82987" anchor="ctr">
            <a:spAutoFit/>
          </a:bodyPr>
          <a:lstStyle>
            <a:lvl1pPr algn="ctr">
              <a:defRPr sz="4500">
                <a:solidFill>
                  <a:srgbClr val="FFFFFF"/>
                </a:solidFill>
                <a:latin typeface="Helvetica Neue Medium"/>
                <a:ea typeface="Helvetica Neue Medium"/>
                <a:cs typeface="Helvetica Neue Medium"/>
                <a:sym typeface="Helvetica Neue Medium"/>
              </a:defRPr>
            </a:lvl1pPr>
          </a:lstStyle>
          <a:p>
            <a:r>
              <a:rPr lang="it-IT" dirty="0"/>
              <a:t>Digitalizzazione dei servizi alle imprese e al territorio</a:t>
            </a:r>
            <a:r>
              <a:rPr lang="it-IT" sz="3200" dirty="0"/>
              <a:t> </a:t>
            </a:r>
          </a:p>
          <a:p>
            <a:endParaRPr dirty="0"/>
          </a:p>
        </p:txBody>
      </p:sp>
    </p:spTree>
    <p:extLst>
      <p:ext uri="{BB962C8B-B14F-4D97-AF65-F5344CB8AC3E}">
        <p14:creationId xmlns:p14="http://schemas.microsoft.com/office/powerpoint/2010/main" val="40548301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ttangolo"/>
          <p:cNvSpPr/>
          <p:nvPr/>
        </p:nvSpPr>
        <p:spPr>
          <a:xfrm>
            <a:off x="-36372" y="-3071"/>
            <a:ext cx="24456744" cy="4201630"/>
          </a:xfrm>
          <a:prstGeom prst="rect">
            <a:avLst/>
          </a:prstGeom>
          <a:gradFill>
            <a:gsLst>
              <a:gs pos="0">
                <a:schemeClr val="accent3">
                  <a:hueOff val="2234909"/>
                  <a:satOff val="24458"/>
                  <a:lumOff val="-31523"/>
                </a:schemeClr>
              </a:gs>
              <a:gs pos="100000">
                <a:schemeClr val="accent3">
                  <a:hueOff val="2869108"/>
                  <a:satOff val="33478"/>
                  <a:lumOff val="-2384"/>
                </a:schemeClr>
              </a:gs>
            </a:gsLst>
            <a:lin ang="18900000"/>
          </a:gradFill>
          <a:ln w="12700">
            <a:miter lim="400000"/>
          </a:ln>
        </p:spPr>
        <p:txBody>
          <a:bodyPr lIns="82987" tIns="82987" rIns="82987" bIns="82987" anchor="ctr"/>
          <a:lstStyle/>
          <a:p>
            <a:endParaRPr dirty="0"/>
          </a:p>
        </p:txBody>
      </p:sp>
      <p:pic>
        <p:nvPicPr>
          <p:cNvPr id="3" name="Immagine 2" descr="Immagine che contiene testo, interni, portatile, computer&#10;&#10;Descrizione generata automaticamente">
            <a:extLst>
              <a:ext uri="{FF2B5EF4-FFF2-40B4-BE49-F238E27FC236}">
                <a16:creationId xmlns:a16="http://schemas.microsoft.com/office/drawing/2014/main" id="{808BDD1D-A100-6642-931B-5BCEA952C339}"/>
              </a:ext>
            </a:extLst>
          </p:cNvPr>
          <p:cNvPicPr>
            <a:picLocks noChangeAspect="1"/>
          </p:cNvPicPr>
          <p:nvPr/>
        </p:nvPicPr>
        <p:blipFill rotWithShape="1">
          <a:blip r:embed="rId3">
            <a:alphaModFix amt="57000"/>
            <a:extLst>
              <a:ext uri="{28A0092B-C50C-407E-A947-70E740481C1C}">
                <a14:useLocalDpi xmlns:a14="http://schemas.microsoft.com/office/drawing/2010/main" val="0"/>
              </a:ext>
            </a:extLst>
          </a:blip>
          <a:srcRect t="45960" b="28080"/>
          <a:stretch/>
        </p:blipFill>
        <p:spPr>
          <a:xfrm>
            <a:off x="-46007" y="-60960"/>
            <a:ext cx="24430007" cy="4201630"/>
          </a:xfrm>
          <a:prstGeom prst="rect">
            <a:avLst/>
          </a:prstGeom>
        </p:spPr>
      </p:pic>
      <p:sp>
        <p:nvSpPr>
          <p:cNvPr id="155" name="object 5"/>
          <p:cNvSpPr txBox="1">
            <a:spLocks noGrp="1"/>
          </p:cNvSpPr>
          <p:nvPr>
            <p:ph type="title"/>
          </p:nvPr>
        </p:nvSpPr>
        <p:spPr>
          <a:prstGeom prst="rect">
            <a:avLst/>
          </a:prstGeom>
        </p:spPr>
        <p:txBody>
          <a:bodyPr/>
          <a:lstStyle>
            <a:lvl1pPr marR="9220" indent="12700">
              <a:lnSpc>
                <a:spcPct val="77900"/>
              </a:lnSpc>
              <a:spcBef>
                <a:spcPts val="1600"/>
              </a:spcBef>
              <a:defRPr sz="5600"/>
            </a:lvl1pPr>
          </a:lstStyle>
          <a:p>
            <a:r>
              <a:rPr lang="it-IT" dirty="0"/>
              <a:t>RIDUCIAMO I COSTI </a:t>
            </a:r>
            <a:br>
              <a:rPr lang="it-IT" dirty="0"/>
            </a:br>
            <a:r>
              <a:rPr lang="it-IT" dirty="0"/>
              <a:t>AUMENTIAMO I SERVIZI</a:t>
            </a:r>
            <a:endParaRPr dirty="0"/>
          </a:p>
        </p:txBody>
      </p:sp>
      <p:sp>
        <p:nvSpPr>
          <p:cNvPr id="153" name="La zia Bettina non s’è ancora alzata, e io approfitto di questo momento per registrare qui l’avventura accadutami ieri, e che meriterebbe proprio di esser descritta dalla penna di un Salgari. Iermattina, dunque, mentre tutti dormivano, fuggii da casa com"/>
          <p:cNvSpPr txBox="1">
            <a:spLocks noGrp="1"/>
          </p:cNvSpPr>
          <p:nvPr>
            <p:ph type="body" idx="1"/>
          </p:nvPr>
        </p:nvSpPr>
        <p:spPr>
          <a:xfrm>
            <a:off x="1269895" y="4794565"/>
            <a:ext cx="19322122" cy="7714585"/>
          </a:xfrm>
          <a:prstGeom prst="rect">
            <a:avLst/>
          </a:prstGeom>
        </p:spPr>
        <p:txBody>
          <a:bodyPr/>
          <a:lstStyle/>
          <a:p>
            <a:r>
              <a:rPr lang="it-IT" b="1" dirty="0"/>
              <a:t>NUOVO MODELLO GESTIONALE</a:t>
            </a:r>
          </a:p>
          <a:p>
            <a:r>
              <a:rPr lang="it-IT" b="1" dirty="0"/>
              <a:t> </a:t>
            </a:r>
          </a:p>
          <a:p>
            <a:pPr marL="685800" indent="-685800" algn="ctr">
              <a:buFont typeface="Wingdings" pitchFamily="2" charset="2"/>
              <a:buChar char="Ø"/>
            </a:pPr>
            <a:endParaRPr lang="it-IT" b="1" dirty="0"/>
          </a:p>
          <a:p>
            <a:pPr marL="685800" indent="-685800">
              <a:buFont typeface="Wingdings" pitchFamily="2" charset="2"/>
              <a:buChar char="Ø"/>
            </a:pPr>
            <a:r>
              <a:rPr lang="it-IT" b="1" dirty="0"/>
              <a:t>massimizza l’efficienza e l’efficacia </a:t>
            </a:r>
            <a:br>
              <a:rPr lang="it-IT" b="1" dirty="0"/>
            </a:br>
            <a:r>
              <a:rPr lang="it-IT" b="1" dirty="0"/>
              <a:t>dell’operatività dell’Agenzia</a:t>
            </a:r>
            <a:br>
              <a:rPr lang="it-IT" b="1" dirty="0"/>
            </a:br>
            <a:endParaRPr lang="it-IT" b="1" dirty="0"/>
          </a:p>
          <a:p>
            <a:pPr marL="685800" indent="-685800">
              <a:buFont typeface="Wingdings" pitchFamily="2" charset="2"/>
              <a:buChar char="Ø"/>
            </a:pPr>
            <a:r>
              <a:rPr lang="it-IT" b="1" dirty="0"/>
              <a:t>persegue un bilancio in cui si mantiene </a:t>
            </a:r>
            <a:br>
              <a:rPr lang="it-IT" b="1" dirty="0"/>
            </a:br>
            <a:r>
              <a:rPr lang="it-IT" b="1" dirty="0"/>
              <a:t>l’equilibrio economico e  finanziario</a:t>
            </a:r>
            <a:br>
              <a:rPr lang="it-IT" b="1" dirty="0"/>
            </a:br>
            <a:endParaRPr lang="it-IT" b="1" dirty="0"/>
          </a:p>
          <a:p>
            <a:pPr marL="685800" indent="-685800">
              <a:buFont typeface="Wingdings" pitchFamily="2" charset="2"/>
              <a:buChar char="Ø"/>
            </a:pPr>
            <a:r>
              <a:rPr lang="it-IT" b="1" dirty="0"/>
              <a:t>aumenta quantitativamente e qualitativamente </a:t>
            </a:r>
            <a:br>
              <a:rPr lang="it-IT" b="1" dirty="0"/>
            </a:br>
            <a:r>
              <a:rPr lang="it-IT" b="1" dirty="0"/>
              <a:t>i servizi alle imprese e al territorio</a:t>
            </a:r>
          </a:p>
          <a:p>
            <a:endParaRPr dirty="0"/>
          </a:p>
        </p:txBody>
      </p:sp>
      <p:pic>
        <p:nvPicPr>
          <p:cNvPr id="154" name="Immagine" descr="Immagine"/>
          <p:cNvPicPr>
            <a:picLocks noChangeAspect="1"/>
          </p:cNvPicPr>
          <p:nvPr/>
        </p:nvPicPr>
        <p:blipFill>
          <a:blip r:embed="rId4"/>
          <a:stretch>
            <a:fillRect/>
          </a:stretch>
        </p:blipFill>
        <p:spPr>
          <a:xfrm>
            <a:off x="18312288" y="702511"/>
            <a:ext cx="5080001" cy="806964"/>
          </a:xfrm>
          <a:prstGeom prst="rect">
            <a:avLst/>
          </a:prstGeom>
          <a:ln w="12700">
            <a:miter lim="400000"/>
          </a:ln>
        </p:spPr>
      </p:pic>
      <p:cxnSp>
        <p:nvCxnSpPr>
          <p:cNvPr id="4" name="Connettore 1 3">
            <a:extLst>
              <a:ext uri="{FF2B5EF4-FFF2-40B4-BE49-F238E27FC236}">
                <a16:creationId xmlns:a16="http://schemas.microsoft.com/office/drawing/2014/main" id="{0BB6DA90-C2C1-814C-8C9F-2E20BE12F5D1}"/>
              </a:ext>
            </a:extLst>
          </p:cNvPr>
          <p:cNvCxnSpPr/>
          <p:nvPr/>
        </p:nvCxnSpPr>
        <p:spPr>
          <a:xfrm>
            <a:off x="1269895" y="6662057"/>
            <a:ext cx="19674219" cy="0"/>
          </a:xfrm>
          <a:prstGeom prst="line">
            <a:avLst/>
          </a:prstGeom>
          <a:noFill/>
          <a:ln w="38100" cap="flat">
            <a:solidFill>
              <a:srgbClr val="00B050"/>
            </a:solidFill>
            <a:prstDash val="solid"/>
            <a:round/>
          </a:ln>
          <a:effectLst>
            <a:outerShdw blurRad="63500" dist="254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9" name="Connettore 1 8">
            <a:extLst>
              <a:ext uri="{FF2B5EF4-FFF2-40B4-BE49-F238E27FC236}">
                <a16:creationId xmlns:a16="http://schemas.microsoft.com/office/drawing/2014/main" id="{E3BB4DF0-059A-0446-B18D-8BBD2EC4D94B}"/>
              </a:ext>
            </a:extLst>
          </p:cNvPr>
          <p:cNvCxnSpPr/>
          <p:nvPr/>
        </p:nvCxnSpPr>
        <p:spPr>
          <a:xfrm>
            <a:off x="1269895" y="8730342"/>
            <a:ext cx="19674219" cy="0"/>
          </a:xfrm>
          <a:prstGeom prst="line">
            <a:avLst/>
          </a:prstGeom>
          <a:noFill/>
          <a:ln w="38100" cap="flat">
            <a:solidFill>
              <a:srgbClr val="00B050"/>
            </a:solidFill>
            <a:prstDash val="solid"/>
            <a:round/>
          </a:ln>
          <a:effectLst>
            <a:outerShdw blurRad="63500" dist="254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Connettore 1 9">
            <a:extLst>
              <a:ext uri="{FF2B5EF4-FFF2-40B4-BE49-F238E27FC236}">
                <a16:creationId xmlns:a16="http://schemas.microsoft.com/office/drawing/2014/main" id="{C774940F-9C83-F040-88C2-B3032453FC3B}"/>
              </a:ext>
            </a:extLst>
          </p:cNvPr>
          <p:cNvCxnSpPr/>
          <p:nvPr/>
        </p:nvCxnSpPr>
        <p:spPr>
          <a:xfrm>
            <a:off x="1269895" y="10798627"/>
            <a:ext cx="19674219" cy="0"/>
          </a:xfrm>
          <a:prstGeom prst="line">
            <a:avLst/>
          </a:prstGeom>
          <a:noFill/>
          <a:ln w="38100" cap="flat">
            <a:solidFill>
              <a:srgbClr val="00B050"/>
            </a:solidFill>
            <a:prstDash val="solid"/>
            <a:round/>
          </a:ln>
          <a:effectLst>
            <a:outerShdw blurRad="63500" dist="254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763229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magine" descr="Immagine"/>
          <p:cNvPicPr>
            <a:picLocks noChangeAspect="1"/>
          </p:cNvPicPr>
          <p:nvPr/>
        </p:nvPicPr>
        <p:blipFill>
          <a:blip r:embed="rId3">
            <a:alphaModFix amt="70000"/>
          </a:blip>
          <a:stretch>
            <a:fillRect/>
          </a:stretch>
        </p:blipFill>
        <p:spPr>
          <a:xfrm>
            <a:off x="3030436" y="2369035"/>
            <a:ext cx="18323128" cy="8977930"/>
          </a:xfrm>
          <a:prstGeom prst="rect">
            <a:avLst/>
          </a:prstGeom>
          <a:ln w="12700">
            <a:miter lim="400000"/>
          </a:ln>
        </p:spPr>
      </p:pic>
      <p:sp>
        <p:nvSpPr>
          <p:cNvPr id="107" name="object 6"/>
          <p:cNvSpPr txBox="1">
            <a:spLocks noGrp="1"/>
          </p:cNvSpPr>
          <p:nvPr>
            <p:ph type="title"/>
          </p:nvPr>
        </p:nvSpPr>
        <p:spPr>
          <a:xfrm>
            <a:off x="825085" y="681835"/>
            <a:ext cx="13402929" cy="1166736"/>
          </a:xfrm>
          <a:prstGeom prst="rect">
            <a:avLst/>
          </a:prstGeom>
        </p:spPr>
        <p:txBody>
          <a:bodyPr/>
          <a:lstStyle>
            <a:lvl1pPr indent="12700">
              <a:spcBef>
                <a:spcPts val="100"/>
              </a:spcBef>
            </a:lvl1pPr>
          </a:lstStyle>
          <a:p>
            <a:r>
              <a:rPr lang="it-IT" dirty="0">
                <a:solidFill>
                  <a:schemeClr val="bg1"/>
                </a:solidFill>
              </a:rPr>
              <a:t>Assemblea dei soci, 26 marzo 2021</a:t>
            </a:r>
            <a:endParaRPr dirty="0">
              <a:solidFill>
                <a:schemeClr val="bg1"/>
              </a:solidFill>
            </a:endParaRPr>
          </a:p>
        </p:txBody>
      </p:sp>
      <p:sp>
        <p:nvSpPr>
          <p:cNvPr id="110" name="Prova inserimento testo"/>
          <p:cNvSpPr txBox="1">
            <a:spLocks noGrp="1"/>
          </p:cNvSpPr>
          <p:nvPr>
            <p:ph type="body" idx="4294967295"/>
          </p:nvPr>
        </p:nvSpPr>
        <p:spPr>
          <a:xfrm>
            <a:off x="6299824" y="2783186"/>
            <a:ext cx="12824849" cy="10515601"/>
          </a:xfrm>
          <a:prstGeom prst="rect">
            <a:avLst/>
          </a:prstGeom>
        </p:spPr>
        <p:txBody>
          <a:bodyPr/>
          <a:lstStyle/>
          <a:p>
            <a:pPr marL="742950" indent="-742950">
              <a:buAutoNum type="arabicPeriod"/>
            </a:pPr>
            <a:endParaRPr lang="it-IT" dirty="0"/>
          </a:p>
          <a:p>
            <a:endParaRPr lang="it-IT" dirty="0"/>
          </a:p>
          <a:p>
            <a:endParaRPr lang="it-IT" dirty="0"/>
          </a:p>
          <a:p>
            <a:r>
              <a:rPr lang="it-IT" dirty="0"/>
              <a:t> </a:t>
            </a:r>
            <a:endParaRPr dirty="0"/>
          </a:p>
        </p:txBody>
      </p:sp>
      <p:pic>
        <p:nvPicPr>
          <p:cNvPr id="108" name="Immagine" descr="Immagine"/>
          <p:cNvPicPr>
            <a:picLocks noChangeAspect="1"/>
          </p:cNvPicPr>
          <p:nvPr/>
        </p:nvPicPr>
        <p:blipFill>
          <a:blip r:embed="rId4"/>
          <a:stretch>
            <a:fillRect/>
          </a:stretch>
        </p:blipFill>
        <p:spPr>
          <a:xfrm>
            <a:off x="18312289" y="702511"/>
            <a:ext cx="5080001" cy="806964"/>
          </a:xfrm>
          <a:prstGeom prst="rect">
            <a:avLst/>
          </a:prstGeom>
          <a:ln w="12700">
            <a:miter lim="400000"/>
          </a:ln>
        </p:spPr>
      </p:pic>
      <p:pic>
        <p:nvPicPr>
          <p:cNvPr id="2" name="Immagine 1">
            <a:extLst>
              <a:ext uri="{FF2B5EF4-FFF2-40B4-BE49-F238E27FC236}">
                <a16:creationId xmlns:a16="http://schemas.microsoft.com/office/drawing/2014/main" id="{825B3121-701B-4B7A-BB3E-BC201B1AABED}"/>
              </a:ext>
            </a:extLst>
          </p:cNvPr>
          <p:cNvPicPr>
            <a:picLocks noChangeAspect="1"/>
          </p:cNvPicPr>
          <p:nvPr/>
        </p:nvPicPr>
        <p:blipFill>
          <a:blip r:embed="rId5"/>
          <a:stretch>
            <a:fillRect/>
          </a:stretch>
        </p:blipFill>
        <p:spPr>
          <a:xfrm>
            <a:off x="0" y="0"/>
            <a:ext cx="24384000" cy="13716000"/>
          </a:xfrm>
          <a:prstGeom prst="rect">
            <a:avLst/>
          </a:prstGeom>
        </p:spPr>
      </p:pic>
      <p:sp>
        <p:nvSpPr>
          <p:cNvPr id="3" name="CasellaDiTesto 2">
            <a:extLst>
              <a:ext uri="{FF2B5EF4-FFF2-40B4-BE49-F238E27FC236}">
                <a16:creationId xmlns:a16="http://schemas.microsoft.com/office/drawing/2014/main" id="{3A089C98-147F-4210-A523-2F080681F578}"/>
              </a:ext>
            </a:extLst>
          </p:cNvPr>
          <p:cNvSpPr txBox="1"/>
          <p:nvPr/>
        </p:nvSpPr>
        <p:spPr>
          <a:xfrm>
            <a:off x="1136861" y="483586"/>
            <a:ext cx="15828663" cy="1244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marL="0" marR="0" indent="0" algn="l" defTabSz="1659751" rtl="0" fontAlgn="auto" latinLnBrk="0" hangingPunct="0">
              <a:lnSpc>
                <a:spcPct val="100000"/>
              </a:lnSpc>
              <a:spcBef>
                <a:spcPts val="0"/>
              </a:spcBef>
              <a:spcAft>
                <a:spcPts val="0"/>
              </a:spcAft>
              <a:buClrTx/>
              <a:buSzTx/>
              <a:buFontTx/>
              <a:buNone/>
              <a:tabLst/>
            </a:pPr>
            <a:r>
              <a:rPr lang="it-IT" sz="7000" dirty="0">
                <a:solidFill>
                  <a:schemeClr val="bg1"/>
                </a:solidFill>
                <a:latin typeface="+mn-lt"/>
              </a:rPr>
              <a:t>Presentazione</a:t>
            </a:r>
            <a:endParaRPr kumimoji="0" lang="it-IT" sz="7000" b="0" i="0" u="none" strike="noStrike" cap="none" spc="0" normalizeH="0" baseline="0" dirty="0">
              <a:ln>
                <a:noFill/>
              </a:ln>
              <a:solidFill>
                <a:schemeClr val="bg1"/>
              </a:solidFill>
              <a:effectLst/>
              <a:uFillTx/>
              <a:latin typeface="+mn-lt"/>
              <a:ea typeface="+mj-ea"/>
              <a:cs typeface="+mj-cs"/>
              <a:sym typeface="Calibri"/>
            </a:endParaRPr>
          </a:p>
        </p:txBody>
      </p:sp>
      <p:pic>
        <p:nvPicPr>
          <p:cNvPr id="4" name="Immagine 3">
            <a:extLst>
              <a:ext uri="{FF2B5EF4-FFF2-40B4-BE49-F238E27FC236}">
                <a16:creationId xmlns:a16="http://schemas.microsoft.com/office/drawing/2014/main" id="{29D90ABD-20A9-45C1-8DF0-E979B8E6603A}"/>
              </a:ext>
            </a:extLst>
          </p:cNvPr>
          <p:cNvPicPr>
            <a:picLocks noChangeAspect="1"/>
          </p:cNvPicPr>
          <p:nvPr/>
        </p:nvPicPr>
        <p:blipFill>
          <a:blip r:embed="rId6"/>
          <a:stretch>
            <a:fillRect/>
          </a:stretch>
        </p:blipFill>
        <p:spPr>
          <a:xfrm>
            <a:off x="18814360" y="832460"/>
            <a:ext cx="5078408" cy="810838"/>
          </a:xfrm>
          <a:prstGeom prst="rect">
            <a:avLst/>
          </a:prstGeom>
        </p:spPr>
      </p:pic>
      <p:pic>
        <p:nvPicPr>
          <p:cNvPr id="5" name="Immagine 4">
            <a:extLst>
              <a:ext uri="{FF2B5EF4-FFF2-40B4-BE49-F238E27FC236}">
                <a16:creationId xmlns:a16="http://schemas.microsoft.com/office/drawing/2014/main" id="{0357DF6B-4BEB-44D1-8A6B-413671AC16F3}"/>
              </a:ext>
            </a:extLst>
          </p:cNvPr>
          <p:cNvPicPr>
            <a:picLocks noChangeAspect="1"/>
          </p:cNvPicPr>
          <p:nvPr/>
        </p:nvPicPr>
        <p:blipFill>
          <a:blip r:embed="rId7"/>
          <a:stretch>
            <a:fillRect/>
          </a:stretch>
        </p:blipFill>
        <p:spPr>
          <a:xfrm>
            <a:off x="4070933" y="3443685"/>
            <a:ext cx="14339146" cy="7021698"/>
          </a:xfrm>
          <a:prstGeom prst="rect">
            <a:avLst/>
          </a:prstGeom>
        </p:spPr>
      </p:pic>
      <p:sp>
        <p:nvSpPr>
          <p:cNvPr id="11" name="object 1695">
            <a:extLst>
              <a:ext uri="{FF2B5EF4-FFF2-40B4-BE49-F238E27FC236}">
                <a16:creationId xmlns:a16="http://schemas.microsoft.com/office/drawing/2014/main" id="{04761F4A-8A6B-814C-A1BB-B5F3F21E9005}"/>
              </a:ext>
            </a:extLst>
          </p:cNvPr>
          <p:cNvSpPr txBox="1">
            <a:spLocks/>
          </p:cNvSpPr>
          <p:nvPr/>
        </p:nvSpPr>
        <p:spPr>
          <a:xfrm>
            <a:off x="6866726" y="5188823"/>
            <a:ext cx="11445563" cy="2882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12700" algn="l" defTabSz="1659751" latinLnBrk="0">
              <a:lnSpc>
                <a:spcPct val="100000"/>
              </a:lnSpc>
              <a:spcBef>
                <a:spcPts val="0"/>
              </a:spcBef>
              <a:spcAft>
                <a:spcPts val="0"/>
              </a:spcAft>
              <a:buClrTx/>
              <a:buSzTx/>
              <a:buFontTx/>
              <a:buNone/>
              <a:tabLst/>
              <a:defRPr sz="3600" b="1" i="0" u="none" strike="noStrike" cap="none" spc="0" baseline="0">
                <a:solidFill>
                  <a:srgbClr val="5C5E5F"/>
                </a:solidFill>
                <a:uFillTx/>
                <a:latin typeface="Helvetica Neue"/>
                <a:ea typeface="Helvetica Neue"/>
                <a:cs typeface="Helvetica Neue"/>
                <a:sym typeface="Helvetica Neue"/>
              </a:defRPr>
            </a:lvl1pPr>
            <a:lvl2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2pPr>
            <a:lvl3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3pPr>
            <a:lvl4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4pPr>
            <a:lvl5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5pPr>
            <a:lvl6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6pPr>
            <a:lvl7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7pPr>
            <a:lvl8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8pPr>
            <a:lvl9pPr marL="0" marR="0" indent="0" algn="l" defTabSz="1659751" latinLnBrk="0">
              <a:lnSpc>
                <a:spcPct val="100000"/>
              </a:lnSpc>
              <a:spcBef>
                <a:spcPts val="0"/>
              </a:spcBef>
              <a:spcAft>
                <a:spcPts val="0"/>
              </a:spcAft>
              <a:buClrTx/>
              <a:buSzTx/>
              <a:buFontTx/>
              <a:buNone/>
              <a:tabLst/>
              <a:defRPr sz="5200" b="0" i="0" u="none" strike="noStrike" cap="none" spc="0" baseline="0">
                <a:solidFill>
                  <a:srgbClr val="FFFFFF"/>
                </a:solidFill>
                <a:uFillTx/>
                <a:latin typeface="Helvetica Neue Light"/>
                <a:ea typeface="Helvetica Neue Light"/>
                <a:cs typeface="Helvetica Neue Light"/>
                <a:sym typeface="Helvetica Neue Light"/>
              </a:defRPr>
            </a:lvl9pPr>
          </a:lstStyle>
          <a:p>
            <a:pPr hangingPunct="1"/>
            <a:r>
              <a:rPr lang="it-IT" sz="5400" dirty="0"/>
              <a:t>Piano Industriale 2021-2023</a:t>
            </a:r>
          </a:p>
          <a:p>
            <a:pPr hangingPunct="1"/>
            <a:endParaRPr lang="it-IT" sz="5400" dirty="0"/>
          </a:p>
          <a:p>
            <a:pPr hangingPunct="1"/>
            <a:r>
              <a:rPr lang="it-IT" sz="5400" dirty="0"/>
              <a:t>Piano Annuale 2021</a:t>
            </a:r>
          </a:p>
        </p:txBody>
      </p:sp>
    </p:spTree>
    <p:extLst>
      <p:ext uri="{BB962C8B-B14F-4D97-AF65-F5344CB8AC3E}">
        <p14:creationId xmlns:p14="http://schemas.microsoft.com/office/powerpoint/2010/main" val="304230550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magine" descr="Immagine"/>
          <p:cNvPicPr>
            <a:picLocks noChangeAspect="1"/>
          </p:cNvPicPr>
          <p:nvPr/>
        </p:nvPicPr>
        <p:blipFill>
          <a:blip r:embed="rId3">
            <a:alphaModFix amt="70000"/>
          </a:blip>
          <a:stretch>
            <a:fillRect/>
          </a:stretch>
        </p:blipFill>
        <p:spPr>
          <a:xfrm>
            <a:off x="3030436" y="2369035"/>
            <a:ext cx="18323128" cy="8977930"/>
          </a:xfrm>
          <a:prstGeom prst="rect">
            <a:avLst/>
          </a:prstGeom>
          <a:ln w="12700">
            <a:miter lim="400000"/>
          </a:ln>
        </p:spPr>
      </p:pic>
      <p:sp>
        <p:nvSpPr>
          <p:cNvPr id="107" name="object 6"/>
          <p:cNvSpPr txBox="1">
            <a:spLocks noGrp="1"/>
          </p:cNvSpPr>
          <p:nvPr>
            <p:ph type="title"/>
          </p:nvPr>
        </p:nvSpPr>
        <p:spPr>
          <a:xfrm>
            <a:off x="825085" y="681835"/>
            <a:ext cx="13402929" cy="1166736"/>
          </a:xfrm>
          <a:prstGeom prst="rect">
            <a:avLst/>
          </a:prstGeom>
        </p:spPr>
        <p:txBody>
          <a:bodyPr/>
          <a:lstStyle>
            <a:lvl1pPr indent="12700">
              <a:spcBef>
                <a:spcPts val="100"/>
              </a:spcBef>
            </a:lvl1pPr>
          </a:lstStyle>
          <a:p>
            <a:pPr>
              <a:lnSpc>
                <a:spcPts val="6000"/>
              </a:lnSpc>
            </a:pPr>
            <a:r>
              <a:rPr lang="it-IT" dirty="0">
                <a:solidFill>
                  <a:schemeClr val="bg1"/>
                </a:solidFill>
              </a:rPr>
              <a:t>LE ATTIVITÀ</a:t>
            </a:r>
            <a:br>
              <a:rPr lang="it-IT" dirty="0">
                <a:solidFill>
                  <a:schemeClr val="bg1"/>
                </a:solidFill>
              </a:rPr>
            </a:br>
            <a:br>
              <a:rPr lang="it-IT" dirty="0">
                <a:solidFill>
                  <a:schemeClr val="bg1"/>
                </a:solidFill>
              </a:rPr>
            </a:br>
            <a:endParaRPr dirty="0">
              <a:solidFill>
                <a:schemeClr val="bg1"/>
              </a:solidFill>
            </a:endParaRPr>
          </a:p>
        </p:txBody>
      </p:sp>
      <p:sp>
        <p:nvSpPr>
          <p:cNvPr id="110" name="Prova inserimento testo"/>
          <p:cNvSpPr txBox="1">
            <a:spLocks noGrp="1"/>
          </p:cNvSpPr>
          <p:nvPr>
            <p:ph type="body" idx="4294967295"/>
          </p:nvPr>
        </p:nvSpPr>
        <p:spPr>
          <a:xfrm>
            <a:off x="6299824" y="2783186"/>
            <a:ext cx="12824849" cy="10515601"/>
          </a:xfrm>
          <a:prstGeom prst="rect">
            <a:avLst/>
          </a:prstGeom>
        </p:spPr>
        <p:txBody>
          <a:bodyPr/>
          <a:lstStyle/>
          <a:p>
            <a:endParaRPr lang="it-IT" dirty="0"/>
          </a:p>
          <a:p>
            <a:pPr marL="12700" marR="1783714">
              <a:spcBef>
                <a:spcPts val="800"/>
              </a:spcBef>
            </a:pPr>
            <a:r>
              <a:rPr lang="it-IT" sz="5400" spc="-5" dirty="0">
                <a:solidFill>
                  <a:srgbClr val="5C5E5F"/>
                </a:solidFill>
                <a:latin typeface="Helvetica" pitchFamily="2" charset="0"/>
                <a:cs typeface="Helvetica Neue"/>
              </a:rPr>
              <a:t>Perseguiamo il rilancio della competitività regionale con un programma operativo pluriennale  e multidimensionale declinato in azioni che toccano tutti i settori e le dimensioni del sistema produttivo locale.</a:t>
            </a:r>
          </a:p>
          <a:p>
            <a:endParaRPr lang="it-IT" dirty="0"/>
          </a:p>
          <a:p>
            <a:endParaRPr lang="it-IT" dirty="0"/>
          </a:p>
          <a:p>
            <a:r>
              <a:rPr lang="it-IT" dirty="0"/>
              <a:t> </a:t>
            </a:r>
            <a:endParaRPr dirty="0"/>
          </a:p>
        </p:txBody>
      </p:sp>
      <p:pic>
        <p:nvPicPr>
          <p:cNvPr id="108" name="Immagine" descr="Immagine"/>
          <p:cNvPicPr>
            <a:picLocks noChangeAspect="1"/>
          </p:cNvPicPr>
          <p:nvPr/>
        </p:nvPicPr>
        <p:blipFill>
          <a:blip r:embed="rId4"/>
          <a:stretch>
            <a:fillRect/>
          </a:stretch>
        </p:blipFill>
        <p:spPr>
          <a:xfrm>
            <a:off x="18312289" y="702511"/>
            <a:ext cx="5080001" cy="806964"/>
          </a:xfrm>
          <a:prstGeom prst="rect">
            <a:avLst/>
          </a:prstGeom>
          <a:ln w="12700">
            <a:miter lim="400000"/>
          </a:ln>
        </p:spPr>
      </p:pic>
      <p:pic>
        <p:nvPicPr>
          <p:cNvPr id="3" name="Immagine 2" descr="Architetti che lavorano a un progetto">
            <a:extLst>
              <a:ext uri="{FF2B5EF4-FFF2-40B4-BE49-F238E27FC236}">
                <a16:creationId xmlns:a16="http://schemas.microsoft.com/office/drawing/2014/main" id="{7BD3FEB5-01C5-45E9-B818-7AB9ED4F6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4" name="Immagine 3">
            <a:extLst>
              <a:ext uri="{FF2B5EF4-FFF2-40B4-BE49-F238E27FC236}">
                <a16:creationId xmlns:a16="http://schemas.microsoft.com/office/drawing/2014/main" id="{9DC9E0FB-D212-46A4-85E5-3C6D57B79229}"/>
              </a:ext>
            </a:extLst>
          </p:cNvPr>
          <p:cNvPicPr>
            <a:picLocks noChangeAspect="1"/>
          </p:cNvPicPr>
          <p:nvPr/>
        </p:nvPicPr>
        <p:blipFill>
          <a:blip r:embed="rId6"/>
          <a:stretch>
            <a:fillRect/>
          </a:stretch>
        </p:blipFill>
        <p:spPr>
          <a:xfrm>
            <a:off x="18814360" y="702543"/>
            <a:ext cx="5078408" cy="810838"/>
          </a:xfrm>
          <a:prstGeom prst="rect">
            <a:avLst/>
          </a:prstGeom>
        </p:spPr>
      </p:pic>
      <p:pic>
        <p:nvPicPr>
          <p:cNvPr id="6" name="Immagine 5">
            <a:extLst>
              <a:ext uri="{FF2B5EF4-FFF2-40B4-BE49-F238E27FC236}">
                <a16:creationId xmlns:a16="http://schemas.microsoft.com/office/drawing/2014/main" id="{BC627259-9EE6-42EA-A0A4-C2DA8E6F431B}"/>
              </a:ext>
            </a:extLst>
          </p:cNvPr>
          <p:cNvPicPr>
            <a:picLocks noChangeAspect="1"/>
          </p:cNvPicPr>
          <p:nvPr/>
        </p:nvPicPr>
        <p:blipFill>
          <a:blip r:embed="rId7"/>
          <a:stretch>
            <a:fillRect/>
          </a:stretch>
        </p:blipFill>
        <p:spPr>
          <a:xfrm>
            <a:off x="3181318" y="2523355"/>
            <a:ext cx="18326164" cy="8974090"/>
          </a:xfrm>
          <a:prstGeom prst="rect">
            <a:avLst/>
          </a:prstGeom>
        </p:spPr>
      </p:pic>
      <p:sp>
        <p:nvSpPr>
          <p:cNvPr id="13" name="CasellaDiTesto 12">
            <a:extLst>
              <a:ext uri="{FF2B5EF4-FFF2-40B4-BE49-F238E27FC236}">
                <a16:creationId xmlns:a16="http://schemas.microsoft.com/office/drawing/2014/main" id="{6079E463-3C9E-47C6-AC4C-12C808F4CE8F}"/>
              </a:ext>
            </a:extLst>
          </p:cNvPr>
          <p:cNvSpPr txBox="1"/>
          <p:nvPr/>
        </p:nvSpPr>
        <p:spPr>
          <a:xfrm>
            <a:off x="6096000" y="3903345"/>
            <a:ext cx="12192000"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marR="1783714" lvl="0" indent="0" algn="l" defTabSz="1659751" eaLnBrk="1" fontAlgn="auto" latinLnBrk="0" hangingPunct="1">
              <a:lnSpc>
                <a:spcPct val="100000"/>
              </a:lnSpc>
              <a:spcBef>
                <a:spcPts val="800"/>
              </a:spcBef>
              <a:spcAft>
                <a:spcPts val="0"/>
              </a:spcAft>
              <a:buClrTx/>
              <a:buSzTx/>
              <a:buFontTx/>
              <a:buNone/>
              <a:tabLst/>
              <a:defRPr/>
            </a:pPr>
            <a:r>
              <a:rPr kumimoji="0" lang="it-IT" sz="5400" b="0" i="0" u="none" strike="noStrike" kern="0" cap="none" spc="-5" normalizeH="0" baseline="0" noProof="0" dirty="0">
                <a:ln>
                  <a:noFill/>
                </a:ln>
                <a:solidFill>
                  <a:srgbClr val="5C5E5F"/>
                </a:solidFill>
                <a:effectLst/>
                <a:uLnTx/>
                <a:uFillTx/>
                <a:latin typeface="Helvetica" pitchFamily="2" charset="0"/>
                <a:cs typeface="Helvetica Neue"/>
                <a:sym typeface="Helvetica Neue"/>
              </a:rPr>
              <a:t>Perseguiamo il rilancio della competitività regionale con un programma operativo pluriennale declinato in azioni che toccano tutti i settori e le dimensioni del sistema produttivo locale.</a:t>
            </a:r>
          </a:p>
        </p:txBody>
      </p:sp>
    </p:spTree>
    <p:extLst>
      <p:ext uri="{BB962C8B-B14F-4D97-AF65-F5344CB8AC3E}">
        <p14:creationId xmlns:p14="http://schemas.microsoft.com/office/powerpoint/2010/main" val="15454484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magine" descr="Immagine"/>
          <p:cNvPicPr>
            <a:picLocks noChangeAspect="1"/>
          </p:cNvPicPr>
          <p:nvPr/>
        </p:nvPicPr>
        <p:blipFill>
          <a:blip r:embed="rId3">
            <a:alphaModFix amt="80000"/>
          </a:blip>
          <a:stretch>
            <a:fillRect/>
          </a:stretch>
        </p:blipFill>
        <p:spPr>
          <a:xfrm>
            <a:off x="556991" y="1703667"/>
            <a:ext cx="23270004" cy="11401793"/>
          </a:xfrm>
          <a:prstGeom prst="rect">
            <a:avLst/>
          </a:prstGeom>
          <a:ln w="12700">
            <a:miter lim="400000"/>
          </a:ln>
        </p:spPr>
      </p:pic>
      <p:sp>
        <p:nvSpPr>
          <p:cNvPr id="113" name="object 2"/>
          <p:cNvSpPr txBox="1">
            <a:spLocks noGrp="1"/>
          </p:cNvSpPr>
          <p:nvPr>
            <p:ph type="title"/>
          </p:nvPr>
        </p:nvSpPr>
        <p:spPr>
          <a:prstGeom prst="rect">
            <a:avLst/>
          </a:prstGeom>
        </p:spPr>
        <p:txBody>
          <a:bodyPr/>
          <a:lstStyle/>
          <a:p>
            <a:pPr indent="12700">
              <a:spcBef>
                <a:spcPts val="100"/>
              </a:spcBef>
              <a:defRPr sz="5600"/>
            </a:pPr>
            <a:r>
              <a:rPr lang="it-IT" sz="5600" dirty="0"/>
              <a:t>PREMESSA: IL CONTESTO </a:t>
            </a:r>
            <a:br>
              <a:rPr lang="it-IT" sz="5600" dirty="0"/>
            </a:br>
            <a:r>
              <a:rPr lang="it-IT" sz="5600" dirty="0"/>
              <a:t>criticità e soluzioni</a:t>
            </a:r>
            <a:endParaRPr dirty="0"/>
          </a:p>
        </p:txBody>
      </p:sp>
      <p:sp>
        <p:nvSpPr>
          <p:cNvPr id="114" name="Doppio clic per modificare"/>
          <p:cNvSpPr txBox="1">
            <a:spLocks noGrp="1"/>
          </p:cNvSpPr>
          <p:nvPr>
            <p:ph type="body" idx="1"/>
          </p:nvPr>
        </p:nvSpPr>
        <p:spPr>
          <a:xfrm>
            <a:off x="1269895" y="4373701"/>
            <a:ext cx="19322122" cy="8135449"/>
          </a:xfrm>
          <a:prstGeom prst="rect">
            <a:avLst/>
          </a:prstGeom>
        </p:spPr>
        <p:txBody>
          <a:bodyPr/>
          <a:lstStyle/>
          <a:p>
            <a:r>
              <a:rPr lang="it-IT" dirty="0"/>
              <a:t>Complessità esterne - pandemia </a:t>
            </a:r>
          </a:p>
          <a:p>
            <a:r>
              <a:rPr lang="it-IT" dirty="0"/>
              <a:t>Complessità interne </a:t>
            </a:r>
          </a:p>
          <a:p>
            <a:endParaRPr lang="it-IT" sz="3200" dirty="0"/>
          </a:p>
          <a:p>
            <a:pPr marL="457200" lvl="0" indent="-457200">
              <a:buFont typeface="Arial" panose="020B0604020202020204" pitchFamily="34" charset="0"/>
              <a:buChar char="•"/>
            </a:pPr>
            <a:r>
              <a:rPr lang="it-IT" sz="3200" b="1" dirty="0"/>
              <a:t>la relazione semestrale inviata il 30 settembre 2020 vedeva un </a:t>
            </a:r>
            <a:r>
              <a:rPr lang="it-IT" sz="3200" b="1" dirty="0" err="1"/>
              <a:t>forecast</a:t>
            </a:r>
            <a:r>
              <a:rPr lang="it-IT" sz="3200" b="1" dirty="0"/>
              <a:t> di chiusura negativa di 850 mila euro che sono stati recuperati </a:t>
            </a:r>
            <a:r>
              <a:rPr lang="it-IT" sz="3200" dirty="0"/>
              <a:t>nei tre mesi successivi </a:t>
            </a:r>
            <a:r>
              <a:rPr lang="it-IT" sz="3200" b="1" dirty="0"/>
              <a:t>dalla nuova </a:t>
            </a:r>
            <a:r>
              <a:rPr lang="it-IT" sz="3200" b="1" dirty="0" err="1"/>
              <a:t>governance</a:t>
            </a:r>
            <a:r>
              <a:rPr lang="it-IT" sz="3200" b="1" dirty="0"/>
              <a:t> </a:t>
            </a:r>
            <a:r>
              <a:rPr lang="it-IT" sz="3200" dirty="0"/>
              <a:t>attraverso la finalizzazione di convenzioni e nuove commesse</a:t>
            </a:r>
          </a:p>
          <a:p>
            <a:pPr lvl="0"/>
            <a:endParaRPr lang="it-IT" sz="3200" dirty="0"/>
          </a:p>
          <a:p>
            <a:pPr marL="457200" lvl="0" indent="-457200">
              <a:buFont typeface="Arial" panose="020B0604020202020204" pitchFamily="34" charset="0"/>
              <a:buChar char="•"/>
            </a:pPr>
            <a:r>
              <a:rPr lang="it-IT" sz="3200" dirty="0"/>
              <a:t>la necessità di gestire nel contempo </a:t>
            </a:r>
            <a:r>
              <a:rPr lang="it-IT" sz="3200" b="1" dirty="0"/>
              <a:t>le sopraggiunte dimissioni del Direttore Generale</a:t>
            </a:r>
            <a:endParaRPr lang="it-IT" sz="3200" dirty="0"/>
          </a:p>
          <a:p>
            <a:pPr lvl="0"/>
            <a:endParaRPr lang="it-IT" sz="3200" dirty="0"/>
          </a:p>
          <a:p>
            <a:pPr marL="457200" lvl="0" indent="-457200">
              <a:buFont typeface="Arial" panose="020B0604020202020204" pitchFamily="34" charset="0"/>
              <a:buChar char="•"/>
            </a:pPr>
            <a:r>
              <a:rPr lang="it-IT" sz="3200" b="1" dirty="0"/>
              <a:t>la sopravvenienza passiva dovuta alla contestazione di spese relative agli anni 2018 e 2019 da parte degli uffici regionali del Servizio Turismo</a:t>
            </a:r>
            <a:r>
              <a:rPr lang="it-IT" sz="3200" dirty="0"/>
              <a:t>. Il lavoro svolto ha consentito di fare emergere elementi fondati che fanno ritenere possibile il manifestarsi di una importante contrazione. </a:t>
            </a:r>
          </a:p>
          <a:p>
            <a:pPr lvl="0"/>
            <a:endParaRPr lang="it-IT" sz="3200" dirty="0"/>
          </a:p>
          <a:p>
            <a:pPr marL="457200" lvl="0" indent="-457200">
              <a:buFont typeface="Arial" panose="020B0604020202020204" pitchFamily="34" charset="0"/>
              <a:buChar char="•"/>
            </a:pPr>
            <a:r>
              <a:rPr lang="it-IT" sz="3200" b="1" dirty="0"/>
              <a:t>la riduzione dell'importo previsto per il fondo programma 2020 di 280.00 euro. </a:t>
            </a:r>
            <a:r>
              <a:rPr lang="it-IT" sz="3200" dirty="0"/>
              <a:t>Il lavoro svolto ha consentito di recuperare ottimizzando le risorse</a:t>
            </a:r>
            <a:endParaRPr lang="it-IT" sz="3200" b="1" dirty="0"/>
          </a:p>
          <a:p>
            <a:endParaRPr dirty="0"/>
          </a:p>
        </p:txBody>
      </p:sp>
      <p:pic>
        <p:nvPicPr>
          <p:cNvPr id="115" name="Immagine" descr="Immagine"/>
          <p:cNvPicPr>
            <a:picLocks noChangeAspect="1"/>
          </p:cNvPicPr>
          <p:nvPr/>
        </p:nvPicPr>
        <p:blipFill>
          <a:blip r:embed="rId4"/>
          <a:stretch>
            <a:fillRect/>
          </a:stretch>
        </p:blipFill>
        <p:spPr>
          <a:xfrm>
            <a:off x="18312288" y="702511"/>
            <a:ext cx="5080001" cy="806964"/>
          </a:xfrm>
          <a:prstGeom prst="rect">
            <a:avLst/>
          </a:prstGeom>
          <a:ln w="12700">
            <a:miter lim="400000"/>
          </a:ln>
        </p:spPr>
      </p:pic>
      <p:sp>
        <p:nvSpPr>
          <p:cNvPr id="116" name="Linea"/>
          <p:cNvSpPr/>
          <p:nvPr/>
        </p:nvSpPr>
        <p:spPr>
          <a:xfrm>
            <a:off x="1070448" y="4179509"/>
            <a:ext cx="22141310" cy="0"/>
          </a:xfrm>
          <a:prstGeom prst="line">
            <a:avLst/>
          </a:prstGeom>
          <a:ln w="38100">
            <a:solidFill>
              <a:srgbClr val="535353"/>
            </a:solidFill>
          </a:ln>
        </p:spPr>
        <p:txBody>
          <a:bodyPr lIns="82987" tIns="82987" rIns="82987" bIns="82987"/>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27F636-35DD-4F47-A818-CF9AFBD660C0}"/>
              </a:ext>
            </a:extLst>
          </p:cNvPr>
          <p:cNvSpPr>
            <a:spLocks noGrp="1"/>
          </p:cNvSpPr>
          <p:nvPr>
            <p:ph type="title"/>
          </p:nvPr>
        </p:nvSpPr>
        <p:spPr>
          <a:xfrm>
            <a:off x="1070447" y="592935"/>
            <a:ext cx="14050607" cy="2345251"/>
          </a:xfrm>
        </p:spPr>
        <p:txBody>
          <a:bodyPr/>
          <a:lstStyle/>
          <a:p>
            <a:r>
              <a:rPr lang="it-IT" dirty="0"/>
              <a:t>PREMESSA: LA ROADMAP PER LA STESURA DEL PIANO</a:t>
            </a:r>
          </a:p>
        </p:txBody>
      </p:sp>
      <p:sp>
        <p:nvSpPr>
          <p:cNvPr id="3" name="Segnaposto testo 2">
            <a:extLst>
              <a:ext uri="{FF2B5EF4-FFF2-40B4-BE49-F238E27FC236}">
                <a16:creationId xmlns:a16="http://schemas.microsoft.com/office/drawing/2014/main" id="{B6003A57-0B4B-E449-A08D-B146429F561D}"/>
              </a:ext>
            </a:extLst>
          </p:cNvPr>
          <p:cNvSpPr>
            <a:spLocks noGrp="1"/>
          </p:cNvSpPr>
          <p:nvPr>
            <p:ph type="body" idx="1"/>
          </p:nvPr>
        </p:nvSpPr>
        <p:spPr>
          <a:xfrm>
            <a:off x="1675253" y="4633876"/>
            <a:ext cx="19285731" cy="7762979"/>
          </a:xfrm>
        </p:spPr>
        <p:txBody>
          <a:bodyPr/>
          <a:lstStyle/>
          <a:p>
            <a:pPr marL="685800" lvl="0" indent="-685800">
              <a:buFont typeface="Arial" panose="020B0604020202020204" pitchFamily="34" charset="0"/>
              <a:buChar char="•"/>
            </a:pPr>
            <a:r>
              <a:rPr lang="it-IT" sz="3200" dirty="0"/>
              <a:t>Analisi delle </a:t>
            </a:r>
            <a:r>
              <a:rPr lang="it-IT" sz="3200" b="1" dirty="0"/>
              <a:t>competenze riconosciute alla </a:t>
            </a:r>
            <a:r>
              <a:rPr lang="it-IT" sz="3200" b="1" dirty="0" err="1"/>
              <a:t>Societa</a:t>
            </a:r>
            <a:r>
              <a:rPr lang="it-IT" sz="3200" b="1" dirty="0"/>
              <a:t>̀ dalla Legge</a:t>
            </a:r>
            <a:r>
              <a:rPr lang="it-IT" sz="3200" dirty="0"/>
              <a:t> Regionale n.1 del 2009 e </a:t>
            </a:r>
            <a:r>
              <a:rPr lang="it-IT" sz="3200" b="1" dirty="0"/>
              <a:t>recepite nello Statuto </a:t>
            </a:r>
            <a:r>
              <a:rPr lang="it-IT" sz="3200" dirty="0"/>
              <a:t>di Sviluppumbria</a:t>
            </a:r>
          </a:p>
          <a:p>
            <a:pPr marL="685800" lvl="0" indent="-685800">
              <a:buFont typeface="Arial" panose="020B0604020202020204" pitchFamily="34" charset="0"/>
              <a:buChar char="•"/>
            </a:pPr>
            <a:endParaRPr lang="it-IT" sz="3200" dirty="0"/>
          </a:p>
          <a:p>
            <a:pPr marL="685800" lvl="0" indent="-685800">
              <a:buFont typeface="Arial" panose="020B0604020202020204" pitchFamily="34" charset="0"/>
              <a:buChar char="•"/>
            </a:pPr>
            <a:r>
              <a:rPr lang="it-IT" sz="3200" dirty="0"/>
              <a:t>Recepimento delle </a:t>
            </a:r>
            <a:r>
              <a:rPr lang="it-IT" sz="3200" b="1" dirty="0"/>
              <a:t>linee guida pervenute dall’Assessorato allo Sviluppo Economico </a:t>
            </a:r>
            <a:r>
              <a:rPr lang="it-IT" sz="3200" dirty="0"/>
              <a:t>(Settembre 2020)</a:t>
            </a:r>
          </a:p>
          <a:p>
            <a:pPr marL="685800" lvl="0" indent="-685800">
              <a:buFont typeface="Arial" panose="020B0604020202020204" pitchFamily="34" charset="0"/>
              <a:buChar char="•"/>
            </a:pPr>
            <a:endParaRPr lang="it-IT" sz="3200" dirty="0"/>
          </a:p>
          <a:p>
            <a:pPr marL="685800" lvl="0" indent="-685800">
              <a:buFont typeface="Arial" panose="020B0604020202020204" pitchFamily="34" charset="0"/>
              <a:buChar char="•"/>
            </a:pPr>
            <a:r>
              <a:rPr lang="it-IT" sz="3200" dirty="0"/>
              <a:t>Recepimento delle </a:t>
            </a:r>
            <a:r>
              <a:rPr lang="it-IT" sz="3200" b="1" dirty="0"/>
              <a:t>Linee di Indirizzo predisposte dall’Assessorato al Turismo</a:t>
            </a:r>
            <a:r>
              <a:rPr lang="it-IT" sz="3200" dirty="0"/>
              <a:t> e approvate dalla Regione Umbria (Gennaio 2021)</a:t>
            </a:r>
          </a:p>
          <a:p>
            <a:pPr marL="685800" lvl="0" indent="-685800">
              <a:buFont typeface="Arial" panose="020B0604020202020204" pitchFamily="34" charset="0"/>
              <a:buChar char="•"/>
            </a:pPr>
            <a:endParaRPr lang="it-IT" sz="3200" dirty="0"/>
          </a:p>
          <a:p>
            <a:pPr marL="685800" lvl="0" indent="-685800">
              <a:buFont typeface="Arial" panose="020B0604020202020204" pitchFamily="34" charset="0"/>
              <a:buChar char="•"/>
            </a:pPr>
            <a:r>
              <a:rPr lang="it-IT" sz="3200" dirty="0"/>
              <a:t>Confronto continuo e costante con i dirigenti degli assessorati di riferimento in merito agli atti amministrativi e alla copertura finanziaria degli </a:t>
            </a:r>
            <a:r>
              <a:rPr lang="it-IT" sz="3200" b="1" dirty="0"/>
              <a:t>affidamenti certi che l’Amministrazione Regionale ha affidato e prevede di affidare alla Società in qualità di agenzia in house </a:t>
            </a:r>
            <a:r>
              <a:rPr lang="it-IT" sz="3200" b="1" dirty="0" err="1"/>
              <a:t>providing</a:t>
            </a:r>
            <a:r>
              <a:rPr lang="it-IT" sz="3200" dirty="0"/>
              <a:t> </a:t>
            </a:r>
          </a:p>
          <a:p>
            <a:pPr marL="685800" lvl="0" indent="-685800">
              <a:buFont typeface="Arial" panose="020B0604020202020204" pitchFamily="34" charset="0"/>
              <a:buChar char="•"/>
            </a:pPr>
            <a:endParaRPr lang="it-IT" sz="3200" b="1" dirty="0"/>
          </a:p>
          <a:p>
            <a:pPr marL="685800" lvl="0" indent="-685800">
              <a:buFont typeface="Arial" panose="020B0604020202020204" pitchFamily="34" charset="0"/>
              <a:buChar char="•"/>
            </a:pPr>
            <a:r>
              <a:rPr lang="it-IT" sz="3200" b="1" dirty="0"/>
              <a:t>Analisi e revisione dettagliata delle attività e dei costi a valere sul</a:t>
            </a:r>
            <a:r>
              <a:rPr lang="it-IT" sz="3200" dirty="0"/>
              <a:t> </a:t>
            </a:r>
            <a:r>
              <a:rPr lang="it-IT" sz="3200" b="1" dirty="0"/>
              <a:t>fondo programma 2021 per massimizzare i servizi erogati</a:t>
            </a:r>
            <a:endParaRPr lang="it-IT" sz="3200" dirty="0"/>
          </a:p>
          <a:p>
            <a:pPr lvl="0"/>
            <a:endParaRPr lang="it-IT" dirty="0"/>
          </a:p>
          <a:p>
            <a:endParaRPr lang="it-IT" dirty="0"/>
          </a:p>
        </p:txBody>
      </p:sp>
    </p:spTree>
    <p:extLst>
      <p:ext uri="{BB962C8B-B14F-4D97-AF65-F5344CB8AC3E}">
        <p14:creationId xmlns:p14="http://schemas.microsoft.com/office/powerpoint/2010/main" val="33651596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A738DA-AC9A-3F4A-8710-0CD9E5EB4F22}"/>
              </a:ext>
            </a:extLst>
          </p:cNvPr>
          <p:cNvSpPr>
            <a:spLocks noGrp="1"/>
          </p:cNvSpPr>
          <p:nvPr>
            <p:ph type="title"/>
          </p:nvPr>
        </p:nvSpPr>
        <p:spPr/>
        <p:txBody>
          <a:bodyPr/>
          <a:lstStyle/>
          <a:p>
            <a:r>
              <a:rPr lang="it-IT" dirty="0"/>
              <a:t>PREMESSA: LA ROADMAP PER LA STESURA DEL PIANO (segue)</a:t>
            </a:r>
          </a:p>
        </p:txBody>
      </p:sp>
      <p:sp>
        <p:nvSpPr>
          <p:cNvPr id="3" name="Segnaposto testo 2">
            <a:extLst>
              <a:ext uri="{FF2B5EF4-FFF2-40B4-BE49-F238E27FC236}">
                <a16:creationId xmlns:a16="http://schemas.microsoft.com/office/drawing/2014/main" id="{9293CEBE-F1FB-9F41-9713-080A2E72BECF}"/>
              </a:ext>
            </a:extLst>
          </p:cNvPr>
          <p:cNvSpPr>
            <a:spLocks noGrp="1"/>
          </p:cNvSpPr>
          <p:nvPr>
            <p:ph type="body" idx="1"/>
          </p:nvPr>
        </p:nvSpPr>
        <p:spPr>
          <a:xfrm>
            <a:off x="1654906" y="5099990"/>
            <a:ext cx="19322122" cy="7088318"/>
          </a:xfrm>
        </p:spPr>
        <p:txBody>
          <a:bodyPr/>
          <a:lstStyle/>
          <a:p>
            <a:pPr marL="457200" lvl="0" indent="-457200">
              <a:buFont typeface="Arial" panose="020B0604020202020204" pitchFamily="34" charset="0"/>
              <a:buChar char="•"/>
            </a:pPr>
            <a:r>
              <a:rPr lang="it-IT" sz="3200" dirty="0"/>
              <a:t>Analisi delle possibilità di </a:t>
            </a:r>
            <a:r>
              <a:rPr lang="it-IT" sz="3200" b="1" dirty="0"/>
              <a:t>sviluppo dei ricavi relativi ad </a:t>
            </a:r>
            <a:r>
              <a:rPr lang="it-IT" sz="3200" b="1" dirty="0" err="1"/>
              <a:t>attivita</a:t>
            </a:r>
            <a:r>
              <a:rPr lang="it-IT" sz="3200" b="1" dirty="0"/>
              <a:t>̀ non affidate dai soci</a:t>
            </a:r>
            <a:r>
              <a:rPr lang="it-IT" sz="3200" dirty="0"/>
              <a:t>  soprattutto nell’ambito della </a:t>
            </a:r>
            <a:r>
              <a:rPr lang="it-IT" sz="3200" b="1" dirty="0"/>
              <a:t>progettazione europea</a:t>
            </a:r>
          </a:p>
          <a:p>
            <a:pPr lvl="0"/>
            <a:r>
              <a:rPr lang="it-IT" sz="3200" dirty="0"/>
              <a:t> </a:t>
            </a:r>
          </a:p>
          <a:p>
            <a:pPr marL="457200" lvl="0" indent="-457200">
              <a:buFont typeface="Arial" panose="020B0604020202020204" pitchFamily="34" charset="0"/>
              <a:buChar char="•"/>
            </a:pPr>
            <a:r>
              <a:rPr lang="it-IT" sz="3200" dirty="0"/>
              <a:t> Analisi di </a:t>
            </a:r>
            <a:r>
              <a:rPr lang="it-IT" sz="3200" b="1" dirty="0"/>
              <a:t>sviluppo dei ricavi relativi alla valorizzazione del patrimonio immobiliare proprio dell’Agenzia </a:t>
            </a:r>
          </a:p>
          <a:p>
            <a:pPr lvl="0"/>
            <a:endParaRPr lang="it-IT" sz="3200" dirty="0"/>
          </a:p>
          <a:p>
            <a:pPr marL="457200" lvl="0" indent="-457200">
              <a:buFont typeface="Arial" panose="020B0604020202020204" pitchFamily="34" charset="0"/>
              <a:buChar char="•"/>
            </a:pPr>
            <a:r>
              <a:rPr lang="it-IT" sz="3200" b="1" dirty="0"/>
              <a:t>Rinegoziazione di tutti i contratti in essere o a scadenza o rivedibili con i fornitori </a:t>
            </a:r>
            <a:r>
              <a:rPr lang="it-IT" sz="3200" dirty="0"/>
              <a:t>in merito ai costi fissi di struttura in attuazione della spending review senza compromettere il valore e la capacità dell’attività  della società ̀ </a:t>
            </a:r>
          </a:p>
          <a:p>
            <a:pPr marL="457200" lvl="0" indent="-457200">
              <a:buFont typeface="Arial" panose="020B0604020202020204" pitchFamily="34" charset="0"/>
              <a:buChar char="•"/>
            </a:pPr>
            <a:endParaRPr lang="it-IT" sz="3200" dirty="0"/>
          </a:p>
          <a:p>
            <a:pPr marL="457200" lvl="0" indent="-457200">
              <a:buFont typeface="Arial" panose="020B0604020202020204" pitchFamily="34" charset="0"/>
              <a:buChar char="•"/>
            </a:pPr>
            <a:r>
              <a:rPr lang="it-IT" sz="3200" dirty="0"/>
              <a:t> </a:t>
            </a:r>
            <a:r>
              <a:rPr lang="it-IT" sz="3200" b="1" dirty="0"/>
              <a:t>Valutazione e valorizzazione delle competenze e attitudini professionali del personale dipendente al fine di migliorarne la produttività a fronte dell’elevato costo del personale medesimo</a:t>
            </a:r>
            <a:endParaRPr lang="it-IT" sz="3200" dirty="0"/>
          </a:p>
        </p:txBody>
      </p:sp>
    </p:spTree>
    <p:extLst>
      <p:ext uri="{BB962C8B-B14F-4D97-AF65-F5344CB8AC3E}">
        <p14:creationId xmlns:p14="http://schemas.microsoft.com/office/powerpoint/2010/main" val="7480454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B6168F-FE81-4A51-9A72-E765B5A60EA9}"/>
              </a:ext>
            </a:extLst>
          </p:cNvPr>
          <p:cNvPicPr>
            <a:picLocks noChangeAspect="1"/>
          </p:cNvPicPr>
          <p:nvPr/>
        </p:nvPicPr>
        <p:blipFill>
          <a:blip r:embed="rId3">
            <a:alphaModFix amt="35000"/>
          </a:blip>
          <a:stretch>
            <a:fillRect/>
          </a:stretch>
        </p:blipFill>
        <p:spPr>
          <a:xfrm>
            <a:off x="0" y="0"/>
            <a:ext cx="24456744" cy="4198559"/>
          </a:xfrm>
          <a:prstGeom prst="rect">
            <a:avLst/>
          </a:prstGeom>
        </p:spPr>
      </p:pic>
      <p:sp>
        <p:nvSpPr>
          <p:cNvPr id="153" name="La zia Bettina non s’è ancora alzata, e io approfitto di questo momento per registrare qui l’avventura accadutami ieri, e che meriterebbe proprio di esser descritta dalla penna di un Salgari. Iermattina, dunque, mentre tutti dormivano, fuggii da casa com"/>
          <p:cNvSpPr txBox="1">
            <a:spLocks noGrp="1"/>
          </p:cNvSpPr>
          <p:nvPr>
            <p:ph type="body" idx="1"/>
          </p:nvPr>
        </p:nvSpPr>
        <p:spPr>
          <a:xfrm>
            <a:off x="19782484" y="5087605"/>
            <a:ext cx="4024000" cy="5484142"/>
          </a:xfrm>
          <a:prstGeom prst="rect">
            <a:avLst/>
          </a:prstGeom>
        </p:spPr>
        <p:txBody>
          <a:bodyPr/>
          <a:lstStyle/>
          <a:p>
            <a:r>
              <a:rPr lang="it-IT" sz="3000" b="1" dirty="0">
                <a:solidFill>
                  <a:schemeClr val="tx1"/>
                </a:solidFill>
                <a:latin typeface="+mj-lt"/>
              </a:rPr>
              <a:t>83 Dipendenti</a:t>
            </a:r>
          </a:p>
          <a:p>
            <a:endParaRPr lang="it-IT" sz="3000" b="1" dirty="0">
              <a:solidFill>
                <a:schemeClr val="tx1"/>
              </a:solidFill>
              <a:latin typeface="+mj-lt"/>
            </a:endParaRPr>
          </a:p>
          <a:p>
            <a:pPr marL="457200" indent="-457200">
              <a:buFont typeface="Wingdings" panose="05000000000000000000" pitchFamily="2" charset="2"/>
              <a:buChar char="§"/>
            </a:pPr>
            <a:r>
              <a:rPr lang="it-IT" sz="3000" dirty="0">
                <a:solidFill>
                  <a:schemeClr val="tx1"/>
                </a:solidFill>
                <a:latin typeface="+mj-lt"/>
              </a:rPr>
              <a:t>Laureati 55  </a:t>
            </a:r>
          </a:p>
          <a:p>
            <a:pPr marL="457200" indent="-457200">
              <a:buFont typeface="Wingdings" panose="05000000000000000000" pitchFamily="2" charset="2"/>
              <a:buChar char="§"/>
            </a:pPr>
            <a:r>
              <a:rPr lang="it-IT" sz="3000" dirty="0">
                <a:solidFill>
                  <a:schemeClr val="tx1"/>
                </a:solidFill>
                <a:latin typeface="+mj-lt"/>
              </a:rPr>
              <a:t>Diplomati 28</a:t>
            </a:r>
          </a:p>
          <a:p>
            <a:pPr marL="457200" indent="-457200">
              <a:buFont typeface="Wingdings" panose="05000000000000000000" pitchFamily="2" charset="2"/>
              <a:buChar char="§"/>
            </a:pPr>
            <a:endParaRPr lang="it-IT" sz="3000" dirty="0">
              <a:solidFill>
                <a:schemeClr val="tx1"/>
              </a:solidFill>
              <a:latin typeface="+mj-lt"/>
            </a:endParaRPr>
          </a:p>
          <a:p>
            <a:pPr marL="457200" indent="-457200">
              <a:buFont typeface="Wingdings" panose="05000000000000000000" pitchFamily="2" charset="2"/>
              <a:buChar char="§"/>
            </a:pPr>
            <a:r>
              <a:rPr lang="it-IT" sz="3000" dirty="0">
                <a:solidFill>
                  <a:schemeClr val="tx1"/>
                </a:solidFill>
                <a:latin typeface="+mj-lt"/>
              </a:rPr>
              <a:t>Uomini  31</a:t>
            </a:r>
          </a:p>
          <a:p>
            <a:pPr marL="457200" indent="-457200">
              <a:buFont typeface="Wingdings" panose="05000000000000000000" pitchFamily="2" charset="2"/>
              <a:buChar char="§"/>
            </a:pPr>
            <a:r>
              <a:rPr lang="it-IT" sz="3000" dirty="0">
                <a:solidFill>
                  <a:schemeClr val="tx1"/>
                </a:solidFill>
                <a:latin typeface="+mj-lt"/>
              </a:rPr>
              <a:t>Donne	52</a:t>
            </a:r>
          </a:p>
          <a:p>
            <a:pPr marL="457200" indent="-457200">
              <a:buFont typeface="Wingdings" panose="05000000000000000000" pitchFamily="2" charset="2"/>
              <a:buChar char="§"/>
            </a:pPr>
            <a:endParaRPr lang="it-IT" sz="3000" dirty="0">
              <a:solidFill>
                <a:schemeClr val="tx1"/>
              </a:solidFill>
              <a:latin typeface="+mj-lt"/>
            </a:endParaRPr>
          </a:p>
          <a:p>
            <a:pPr marL="457200" indent="-457200">
              <a:buFont typeface="Wingdings" panose="05000000000000000000" pitchFamily="2" charset="2"/>
              <a:buChar char="§"/>
            </a:pPr>
            <a:r>
              <a:rPr lang="it-IT" sz="3000" dirty="0">
                <a:solidFill>
                  <a:schemeClr val="tx1"/>
                </a:solidFill>
                <a:latin typeface="+mj-lt"/>
              </a:rPr>
              <a:t>Quadri 	37</a:t>
            </a:r>
          </a:p>
          <a:p>
            <a:pPr marL="457200" indent="-457200">
              <a:buFont typeface="Wingdings" panose="05000000000000000000" pitchFamily="2" charset="2"/>
              <a:buChar char="§"/>
            </a:pPr>
            <a:r>
              <a:rPr lang="it-IT" sz="3000" dirty="0">
                <a:solidFill>
                  <a:schemeClr val="tx1"/>
                </a:solidFill>
                <a:latin typeface="+mj-lt"/>
              </a:rPr>
              <a:t>Impiegati 46</a:t>
            </a:r>
          </a:p>
          <a:p>
            <a:endParaRPr lang="it-IT" sz="3000" dirty="0">
              <a:solidFill>
                <a:schemeClr val="tx1"/>
              </a:solidFill>
              <a:latin typeface="+mj-lt"/>
            </a:endParaRPr>
          </a:p>
        </p:txBody>
      </p:sp>
      <p:sp>
        <p:nvSpPr>
          <p:cNvPr id="8" name="CasellaDiTesto 7">
            <a:extLst>
              <a:ext uri="{FF2B5EF4-FFF2-40B4-BE49-F238E27FC236}">
                <a16:creationId xmlns:a16="http://schemas.microsoft.com/office/drawing/2014/main" id="{BFCA71AA-A485-4420-8223-727D08FA3BC6}"/>
              </a:ext>
            </a:extLst>
          </p:cNvPr>
          <p:cNvSpPr txBox="1"/>
          <p:nvPr/>
        </p:nvSpPr>
        <p:spPr>
          <a:xfrm>
            <a:off x="11047825" y="5055521"/>
            <a:ext cx="6851101" cy="2475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marL="0" marR="0" indent="0" algn="l" defTabSz="1659751" rtl="0" fontAlgn="auto" latinLnBrk="0" hangingPunct="0">
              <a:lnSpc>
                <a:spcPct val="100000"/>
              </a:lnSpc>
              <a:spcBef>
                <a:spcPts val="0"/>
              </a:spcBef>
              <a:spcAft>
                <a:spcPts val="0"/>
              </a:spcAft>
              <a:buClrTx/>
              <a:buSzTx/>
              <a:buFontTx/>
              <a:buNone/>
              <a:tabLst/>
            </a:pPr>
            <a:r>
              <a:rPr kumimoji="0" lang="pl-PL" sz="3000" b="1" i="0" u="none" strike="noStrike" cap="none" spc="0" normalizeH="0" baseline="0" dirty="0">
                <a:ln>
                  <a:noFill/>
                </a:ln>
                <a:solidFill>
                  <a:srgbClr val="000000"/>
                </a:solidFill>
                <a:effectLst/>
                <a:uFillTx/>
                <a:ea typeface="+mj-ea"/>
                <a:cs typeface="+mj-cs"/>
                <a:sym typeface="Calibri"/>
              </a:rPr>
              <a:t>Principali dati di patrimoniali</a:t>
            </a:r>
          </a:p>
          <a:p>
            <a:pPr marL="0" marR="0" indent="0" algn="l" defTabSz="1659751" rtl="0" fontAlgn="auto" latinLnBrk="0" hangingPunct="0">
              <a:lnSpc>
                <a:spcPct val="100000"/>
              </a:lnSpc>
              <a:spcBef>
                <a:spcPts val="0"/>
              </a:spcBef>
              <a:spcAft>
                <a:spcPts val="0"/>
              </a:spcAft>
              <a:buClrTx/>
              <a:buSzTx/>
              <a:buFontTx/>
              <a:buNone/>
              <a:tabLst/>
            </a:pPr>
            <a:endParaRPr kumimoji="0" lang="it-IT" sz="3000" b="0" i="0" u="none" strike="noStrike" cap="none" spc="0" normalizeH="0" baseline="0" dirty="0">
              <a:ln>
                <a:noFill/>
              </a:ln>
              <a:solidFill>
                <a:srgbClr val="000000"/>
              </a:solidFill>
              <a:effectLst/>
              <a:uFillTx/>
              <a:ea typeface="+mj-ea"/>
              <a:cs typeface="+mj-cs"/>
              <a:sym typeface="Calibri"/>
            </a:endParaRP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kumimoji="0" lang="it-IT" sz="3000" b="0" i="0" u="none" strike="noStrike" cap="none" spc="0" normalizeH="0" baseline="0" dirty="0">
                <a:ln>
                  <a:noFill/>
                </a:ln>
                <a:solidFill>
                  <a:srgbClr val="000000"/>
                </a:solidFill>
                <a:effectLst/>
                <a:uFillTx/>
                <a:ea typeface="+mj-ea"/>
                <a:cs typeface="+mj-cs"/>
                <a:sym typeface="Calibri"/>
              </a:rPr>
              <a:t>Totale attivo  </a:t>
            </a:r>
            <a:r>
              <a:rPr kumimoji="0" lang="pl-PL" sz="3000" b="0" i="0" u="none" strike="noStrike" cap="none" spc="0" normalizeH="0" baseline="0" dirty="0">
                <a:ln>
                  <a:noFill/>
                </a:ln>
                <a:solidFill>
                  <a:srgbClr val="000000"/>
                </a:solidFill>
                <a:effectLst/>
                <a:uFillTx/>
                <a:ea typeface="+mj-ea"/>
                <a:cs typeface="+mj-cs"/>
                <a:sym typeface="Calibri"/>
              </a:rPr>
              <a:t>20 Mln euro  </a:t>
            </a:r>
            <a:endParaRPr kumimoji="0" lang="it-IT" sz="3000" b="0" i="0" u="none" strike="noStrike" cap="none" spc="0" normalizeH="0" baseline="0" dirty="0">
              <a:ln>
                <a:noFill/>
              </a:ln>
              <a:solidFill>
                <a:srgbClr val="000000"/>
              </a:solidFill>
              <a:effectLst/>
              <a:uFillTx/>
              <a:ea typeface="+mj-ea"/>
              <a:cs typeface="+mj-cs"/>
              <a:sym typeface="Calibri"/>
            </a:endParaRP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kumimoji="0" lang="pl-PL" sz="3000" b="0" i="0" u="none" strike="noStrike" cap="none" spc="0" normalizeH="0" baseline="0" dirty="0">
                <a:ln>
                  <a:noFill/>
                </a:ln>
                <a:solidFill>
                  <a:srgbClr val="000000"/>
                </a:solidFill>
                <a:effectLst/>
                <a:uFillTx/>
                <a:ea typeface="+mj-ea"/>
                <a:cs typeface="+mj-cs"/>
                <a:sym typeface="Calibri"/>
              </a:rPr>
              <a:t>Capitale Sociale 5,8 Mln euro  </a:t>
            </a:r>
            <a:endParaRPr kumimoji="0" lang="it-IT" sz="3000" b="0" i="0" u="none" strike="noStrike" cap="none" spc="0" normalizeH="0" baseline="0" dirty="0">
              <a:ln>
                <a:noFill/>
              </a:ln>
              <a:solidFill>
                <a:srgbClr val="000000"/>
              </a:solidFill>
              <a:effectLst/>
              <a:uFillTx/>
              <a:ea typeface="+mj-ea"/>
              <a:cs typeface="+mj-cs"/>
              <a:sym typeface="Calibri"/>
            </a:endParaRP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kumimoji="0" lang="pl-PL" sz="3000" b="0" i="0" u="none" strike="noStrike" cap="none" spc="0" normalizeH="0" baseline="0" dirty="0">
                <a:ln>
                  <a:noFill/>
                </a:ln>
                <a:solidFill>
                  <a:srgbClr val="000000"/>
                </a:solidFill>
                <a:effectLst/>
                <a:uFillTx/>
                <a:ea typeface="+mj-ea"/>
                <a:cs typeface="+mj-cs"/>
                <a:sym typeface="Calibri"/>
              </a:rPr>
              <a:t>Patrimonio netto</a:t>
            </a:r>
            <a:r>
              <a:rPr kumimoji="0" lang="it-IT" sz="3000" b="0" i="0" u="none" strike="noStrike" cap="none" spc="0" normalizeH="0" baseline="0" dirty="0">
                <a:ln>
                  <a:noFill/>
                </a:ln>
                <a:solidFill>
                  <a:srgbClr val="000000"/>
                </a:solidFill>
                <a:effectLst/>
                <a:uFillTx/>
                <a:ea typeface="+mj-ea"/>
                <a:cs typeface="+mj-cs"/>
                <a:sym typeface="Calibri"/>
              </a:rPr>
              <a:t> </a:t>
            </a:r>
            <a:r>
              <a:rPr kumimoji="0" lang="pl-PL" sz="3000" b="0" i="0" u="none" strike="noStrike" cap="none" spc="0" normalizeH="0" baseline="0" dirty="0">
                <a:ln>
                  <a:noFill/>
                </a:ln>
                <a:solidFill>
                  <a:srgbClr val="000000"/>
                </a:solidFill>
                <a:effectLst/>
                <a:uFillTx/>
                <a:ea typeface="+mj-ea"/>
                <a:cs typeface="+mj-cs"/>
                <a:sym typeface="Calibri"/>
              </a:rPr>
              <a:t>6,5 Mln euro</a:t>
            </a:r>
          </a:p>
        </p:txBody>
      </p:sp>
      <p:sp>
        <p:nvSpPr>
          <p:cNvPr id="9" name="CasellaDiTesto 8">
            <a:extLst>
              <a:ext uri="{FF2B5EF4-FFF2-40B4-BE49-F238E27FC236}">
                <a16:creationId xmlns:a16="http://schemas.microsoft.com/office/drawing/2014/main" id="{833E4D45-7138-4F0A-89D2-6C2080341CDA}"/>
              </a:ext>
            </a:extLst>
          </p:cNvPr>
          <p:cNvSpPr txBox="1"/>
          <p:nvPr/>
        </p:nvSpPr>
        <p:spPr>
          <a:xfrm>
            <a:off x="11047825" y="9378419"/>
            <a:ext cx="5069305" cy="2475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marL="0" marR="0" indent="0" algn="l" defTabSz="1659751" rtl="0" fontAlgn="auto" latinLnBrk="0" hangingPunct="0">
              <a:lnSpc>
                <a:spcPct val="100000"/>
              </a:lnSpc>
              <a:spcBef>
                <a:spcPts val="0"/>
              </a:spcBef>
              <a:spcAft>
                <a:spcPts val="0"/>
              </a:spcAft>
              <a:buClrTx/>
              <a:buSzTx/>
              <a:buFontTx/>
              <a:buNone/>
              <a:tabLst/>
            </a:pPr>
            <a:r>
              <a:rPr kumimoji="0" lang="it-IT" sz="3000" b="1" i="0" u="none" strike="noStrike" cap="none" spc="0" normalizeH="0" baseline="0" dirty="0">
                <a:ln>
                  <a:noFill/>
                </a:ln>
                <a:solidFill>
                  <a:srgbClr val="000000"/>
                </a:solidFill>
                <a:effectLst/>
                <a:uFillTx/>
                <a:ea typeface="+mj-ea"/>
                <a:cs typeface="+mj-cs"/>
                <a:sym typeface="Calibri"/>
              </a:rPr>
              <a:t>Sedi </a:t>
            </a:r>
          </a:p>
          <a:p>
            <a:pPr marL="0" marR="0" indent="0" algn="l" defTabSz="1659751" rtl="0" fontAlgn="auto" latinLnBrk="0" hangingPunct="0">
              <a:lnSpc>
                <a:spcPct val="100000"/>
              </a:lnSpc>
              <a:spcBef>
                <a:spcPts val="0"/>
              </a:spcBef>
              <a:spcAft>
                <a:spcPts val="0"/>
              </a:spcAft>
              <a:buClrTx/>
              <a:buSzTx/>
              <a:buFontTx/>
              <a:buNone/>
              <a:tabLst/>
            </a:pPr>
            <a:endParaRPr kumimoji="0" lang="it-IT" sz="3000" b="1" i="0" u="none" strike="noStrike" cap="none" spc="0" normalizeH="0" baseline="0" dirty="0">
              <a:ln>
                <a:noFill/>
              </a:ln>
              <a:solidFill>
                <a:srgbClr val="000000"/>
              </a:solidFill>
              <a:effectLst/>
              <a:uFillTx/>
              <a:ea typeface="+mj-ea"/>
              <a:cs typeface="+mj-cs"/>
              <a:sym typeface="Calibri"/>
            </a:endParaRP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kumimoji="0" lang="it-IT" sz="3000" b="0" i="0" u="none" strike="noStrike" cap="none" spc="0" normalizeH="0" baseline="0" dirty="0">
                <a:ln>
                  <a:noFill/>
                </a:ln>
                <a:solidFill>
                  <a:srgbClr val="000000"/>
                </a:solidFill>
                <a:effectLst/>
                <a:uFillTx/>
                <a:ea typeface="+mj-ea"/>
                <a:cs typeface="+mj-cs"/>
                <a:sym typeface="Calibri"/>
              </a:rPr>
              <a:t>Perugia </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kumimoji="0" lang="it-IT" sz="3000" b="0" i="0" u="none" strike="noStrike" cap="none" spc="0" normalizeH="0" baseline="0" dirty="0">
                <a:ln>
                  <a:noFill/>
                </a:ln>
                <a:solidFill>
                  <a:srgbClr val="000000"/>
                </a:solidFill>
                <a:effectLst/>
                <a:uFillTx/>
                <a:ea typeface="+mj-ea"/>
                <a:cs typeface="+mj-cs"/>
                <a:sym typeface="Calibri"/>
              </a:rPr>
              <a:t>Terni</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kumimoji="0" lang="it-IT" sz="3000" b="0" i="0" u="none" strike="noStrike" cap="none" spc="0" normalizeH="0" baseline="0" dirty="0">
                <a:ln>
                  <a:noFill/>
                </a:ln>
                <a:solidFill>
                  <a:srgbClr val="000000"/>
                </a:solidFill>
                <a:effectLst/>
                <a:uFillTx/>
                <a:ea typeface="+mj-ea"/>
                <a:cs typeface="+mj-cs"/>
                <a:sym typeface="Calibri"/>
              </a:rPr>
              <a:t>Foligno</a:t>
            </a:r>
          </a:p>
        </p:txBody>
      </p:sp>
      <p:sp>
        <p:nvSpPr>
          <p:cNvPr id="11" name="CasellaDiTesto 10">
            <a:extLst>
              <a:ext uri="{FF2B5EF4-FFF2-40B4-BE49-F238E27FC236}">
                <a16:creationId xmlns:a16="http://schemas.microsoft.com/office/drawing/2014/main" id="{33214B0C-12E0-4CDE-B588-97ED7334ED6F}"/>
              </a:ext>
            </a:extLst>
          </p:cNvPr>
          <p:cNvSpPr txBox="1"/>
          <p:nvPr/>
        </p:nvSpPr>
        <p:spPr>
          <a:xfrm>
            <a:off x="1070447" y="5071563"/>
            <a:ext cx="9798038" cy="7061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marL="0" marR="0" indent="0" algn="l" defTabSz="1659751" rtl="0" fontAlgn="auto" latinLnBrk="0" hangingPunct="0">
              <a:lnSpc>
                <a:spcPct val="100000"/>
              </a:lnSpc>
              <a:spcBef>
                <a:spcPts val="0"/>
              </a:spcBef>
              <a:spcAft>
                <a:spcPts val="0"/>
              </a:spcAft>
              <a:buClrTx/>
              <a:buSzTx/>
              <a:buFontTx/>
              <a:buNone/>
              <a:tabLst/>
            </a:pPr>
            <a:r>
              <a:rPr kumimoji="0" lang="it-IT" sz="3200" b="1" i="0" u="none" strike="noStrike" cap="none" spc="0" normalizeH="0" baseline="0" dirty="0">
                <a:ln>
                  <a:noFill/>
                </a:ln>
                <a:solidFill>
                  <a:srgbClr val="000000"/>
                </a:solidFill>
                <a:effectLst/>
                <a:uFillTx/>
                <a:latin typeface="+mj-lt"/>
                <a:ea typeface="+mj-ea"/>
                <a:cs typeface="+mj-cs"/>
                <a:sym typeface="Calibri"/>
              </a:rPr>
              <a:t>Azionisti – Shareholders</a:t>
            </a:r>
          </a:p>
          <a:p>
            <a:pPr marL="0" marR="0" indent="0" algn="l" defTabSz="1659751" rtl="0" fontAlgn="auto" latinLnBrk="0" hangingPunct="0">
              <a:lnSpc>
                <a:spcPct val="100000"/>
              </a:lnSpc>
              <a:spcBef>
                <a:spcPts val="0"/>
              </a:spcBef>
              <a:spcAft>
                <a:spcPts val="0"/>
              </a:spcAft>
              <a:buClrTx/>
              <a:buSzTx/>
              <a:buFontTx/>
              <a:buNone/>
              <a:tabLst/>
            </a:pPr>
            <a:endParaRPr lang="it-IT" dirty="0"/>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Regione Umbria 92,30% </a:t>
            </a:r>
          </a:p>
          <a:p>
            <a:pPr marL="457200" indent="-457200">
              <a:buFont typeface="Wingdings" panose="05000000000000000000" pitchFamily="2" charset="2"/>
              <a:buChar char="§"/>
            </a:pPr>
            <a:r>
              <a:rPr lang="it-IT" dirty="0"/>
              <a:t>Comune di Terni 2,43% </a:t>
            </a:r>
          </a:p>
          <a:p>
            <a:pPr marL="457200" indent="-457200">
              <a:buFont typeface="Wingdings" panose="05000000000000000000" pitchFamily="2" charset="2"/>
              <a:buChar char="§"/>
            </a:pPr>
            <a:r>
              <a:rPr lang="it-IT" dirty="0"/>
              <a:t>Amministrazione Provinciale di Terni 2,23% </a:t>
            </a:r>
          </a:p>
          <a:p>
            <a:pPr marL="457200" indent="-457200">
              <a:buFont typeface="Wingdings" panose="05000000000000000000" pitchFamily="2" charset="2"/>
              <a:buChar char="§"/>
            </a:pPr>
            <a:r>
              <a:rPr lang="it-IT" dirty="0"/>
              <a:t>Comune di Foligno 1,17%</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Amministrazione Provinciale di Perugia 0,99%</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Camera di Commercio dell’Umbria 0,36%</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Comune di Umbertide 0,29% </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Comune di Città della Pieve 0,13% </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Comune di Castel Ritaldi 0,06% </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Comune di Montegabbione 0,02% </a:t>
            </a:r>
          </a:p>
          <a:p>
            <a:pPr marL="457200" marR="0" indent="-457200" algn="l" defTabSz="1659751" rtl="0" fontAlgn="auto" latinLnBrk="0" hangingPunct="0">
              <a:lnSpc>
                <a:spcPct val="100000"/>
              </a:lnSpc>
              <a:spcBef>
                <a:spcPts val="0"/>
              </a:spcBef>
              <a:spcAft>
                <a:spcPts val="0"/>
              </a:spcAft>
              <a:buClrTx/>
              <a:buSzTx/>
              <a:buFont typeface="Wingdings" panose="05000000000000000000" pitchFamily="2" charset="2"/>
              <a:buChar char="§"/>
              <a:tabLst/>
            </a:pPr>
            <a:r>
              <a:rPr lang="it-IT" dirty="0"/>
              <a:t>Comune di Narni 0,02%</a:t>
            </a:r>
          </a:p>
          <a:p>
            <a:pPr marL="0" marR="0" indent="0" algn="l" defTabSz="1659751"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dirty="0">
              <a:ln>
                <a:noFill/>
              </a:ln>
              <a:solidFill>
                <a:srgbClr val="000000"/>
              </a:solidFill>
              <a:effectLst/>
              <a:uFillTx/>
              <a:latin typeface="+mj-lt"/>
              <a:ea typeface="+mj-ea"/>
              <a:cs typeface="+mj-cs"/>
              <a:sym typeface="Calibri"/>
            </a:endParaRPr>
          </a:p>
        </p:txBody>
      </p:sp>
      <p:sp>
        <p:nvSpPr>
          <p:cNvPr id="4" name="Titolo 3">
            <a:extLst>
              <a:ext uri="{FF2B5EF4-FFF2-40B4-BE49-F238E27FC236}">
                <a16:creationId xmlns:a16="http://schemas.microsoft.com/office/drawing/2014/main" id="{B6769E7E-545D-F145-A772-C26876DCE44E}"/>
              </a:ext>
            </a:extLst>
          </p:cNvPr>
          <p:cNvSpPr>
            <a:spLocks noGrp="1"/>
          </p:cNvSpPr>
          <p:nvPr>
            <p:ph type="title"/>
          </p:nvPr>
        </p:nvSpPr>
        <p:spPr/>
        <p:txBody>
          <a:bodyPr/>
          <a:lstStyle/>
          <a:p>
            <a:r>
              <a:rPr lang="it-IT" dirty="0">
                <a:latin typeface="+mn-lt"/>
              </a:rPr>
              <a:t>CHI SIAMO: SVILUPPUMBRIA</a:t>
            </a:r>
            <a:br>
              <a:rPr lang="it-IT" dirty="0">
                <a:latin typeface="+mn-lt"/>
              </a:rPr>
            </a:br>
            <a:r>
              <a:rPr lang="it-IT" dirty="0">
                <a:latin typeface="+mn-lt"/>
                <a:ea typeface="Helvetica Neue Light" panose="02000403000000020004" pitchFamily="2" charset="0"/>
              </a:rPr>
              <a:t>SOCIETÀ IN HOUSE PROVIDING</a:t>
            </a:r>
          </a:p>
        </p:txBody>
      </p:sp>
    </p:spTree>
    <p:extLst>
      <p:ext uri="{BB962C8B-B14F-4D97-AF65-F5344CB8AC3E}">
        <p14:creationId xmlns:p14="http://schemas.microsoft.com/office/powerpoint/2010/main" val="17717237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A37B91B-F07E-0042-9B35-17F1FFC4B460}"/>
              </a:ext>
            </a:extLst>
          </p:cNvPr>
          <p:cNvPicPr>
            <a:picLocks noChangeAspect="1"/>
          </p:cNvPicPr>
          <p:nvPr/>
        </p:nvPicPr>
        <p:blipFill>
          <a:blip r:embed="rId3"/>
          <a:stretch>
            <a:fillRect/>
          </a:stretch>
        </p:blipFill>
        <p:spPr>
          <a:xfrm>
            <a:off x="1517013" y="1763976"/>
            <a:ext cx="20853400" cy="11315700"/>
          </a:xfrm>
          <a:prstGeom prst="rect">
            <a:avLst/>
          </a:prstGeom>
        </p:spPr>
      </p:pic>
      <p:sp>
        <p:nvSpPr>
          <p:cNvPr id="2" name="Titolo 1">
            <a:extLst>
              <a:ext uri="{FF2B5EF4-FFF2-40B4-BE49-F238E27FC236}">
                <a16:creationId xmlns:a16="http://schemas.microsoft.com/office/drawing/2014/main" id="{FE966999-A12A-3A45-ADB8-E4F2CD33D50D}"/>
              </a:ext>
            </a:extLst>
          </p:cNvPr>
          <p:cNvSpPr>
            <a:spLocks noGrp="1"/>
          </p:cNvSpPr>
          <p:nvPr>
            <p:ph type="title"/>
          </p:nvPr>
        </p:nvSpPr>
        <p:spPr/>
        <p:txBody>
          <a:bodyPr/>
          <a:lstStyle/>
          <a:p>
            <a:r>
              <a:rPr lang="it-IT" dirty="0"/>
              <a:t>RISCRIVIAMO LA STORIA</a:t>
            </a:r>
          </a:p>
        </p:txBody>
      </p:sp>
      <p:sp>
        <p:nvSpPr>
          <p:cNvPr id="52" name="Linea">
            <a:extLst>
              <a:ext uri="{FF2B5EF4-FFF2-40B4-BE49-F238E27FC236}">
                <a16:creationId xmlns:a16="http://schemas.microsoft.com/office/drawing/2014/main" id="{AF413F99-CDDF-EF4C-80E5-2CB26C630446}"/>
              </a:ext>
            </a:extLst>
          </p:cNvPr>
          <p:cNvSpPr/>
          <p:nvPr/>
        </p:nvSpPr>
        <p:spPr>
          <a:xfrm>
            <a:off x="1172244" y="2216893"/>
            <a:ext cx="22039513" cy="1"/>
          </a:xfrm>
          <a:prstGeom prst="line">
            <a:avLst/>
          </a:prstGeom>
          <a:ln w="38100">
            <a:solidFill>
              <a:srgbClr val="535353"/>
            </a:solidFill>
          </a:ln>
        </p:spPr>
        <p:txBody>
          <a:bodyPr lIns="82987" tIns="82987" rIns="82987" bIns="82987"/>
          <a:lstStyle/>
          <a:p>
            <a:endParaRPr/>
          </a:p>
        </p:txBody>
      </p:sp>
      <p:sp>
        <p:nvSpPr>
          <p:cNvPr id="53" name="CasellaDiTesto 52">
            <a:extLst>
              <a:ext uri="{FF2B5EF4-FFF2-40B4-BE49-F238E27FC236}">
                <a16:creationId xmlns:a16="http://schemas.microsoft.com/office/drawing/2014/main" id="{D5FCE1FD-190B-7F46-9BF5-08469B691BEC}"/>
              </a:ext>
            </a:extLst>
          </p:cNvPr>
          <p:cNvSpPr txBox="1"/>
          <p:nvPr/>
        </p:nvSpPr>
        <p:spPr>
          <a:xfrm>
            <a:off x="18512091" y="5189723"/>
            <a:ext cx="3858322" cy="1152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it-IT" sz="3200" u="none" strike="noStrike" cap="none" spc="0" normalizeH="0" baseline="0" dirty="0">
                <a:ln>
                  <a:noFill/>
                </a:ln>
                <a:solidFill>
                  <a:srgbClr val="000000"/>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rPr>
              <a:t>Nuova </a:t>
            </a:r>
            <a:br>
              <a:rPr kumimoji="0" lang="it-IT" sz="3200" u="none" strike="noStrike" cap="none" spc="0" normalizeH="0" baseline="0" dirty="0">
                <a:ln>
                  <a:noFill/>
                </a:ln>
                <a:solidFill>
                  <a:srgbClr val="000000"/>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rPr>
            </a:br>
            <a:r>
              <a:rPr kumimoji="0" lang="it-IT" sz="3200" u="none" strike="noStrike" cap="none" spc="0" normalizeH="0" baseline="0" dirty="0" err="1">
                <a:ln>
                  <a:noFill/>
                </a:ln>
                <a:solidFill>
                  <a:srgbClr val="000000"/>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rPr>
              <a:t>governance</a:t>
            </a:r>
            <a:endParaRPr kumimoji="0" lang="it-IT" sz="3200" u="none" strike="noStrike" cap="none" spc="0" normalizeH="0" baseline="0" dirty="0">
              <a:ln>
                <a:noFill/>
              </a:ln>
              <a:solidFill>
                <a:srgbClr val="000000"/>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Tree>
    <p:extLst>
      <p:ext uri="{BB962C8B-B14F-4D97-AF65-F5344CB8AC3E}">
        <p14:creationId xmlns:p14="http://schemas.microsoft.com/office/powerpoint/2010/main" val="38976671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334D62-931B-0F42-86C5-6911839A38EA}"/>
              </a:ext>
            </a:extLst>
          </p:cNvPr>
          <p:cNvSpPr>
            <a:spLocks noGrp="1"/>
          </p:cNvSpPr>
          <p:nvPr>
            <p:ph type="title"/>
          </p:nvPr>
        </p:nvSpPr>
        <p:spPr/>
        <p:txBody>
          <a:bodyPr/>
          <a:lstStyle/>
          <a:p>
            <a:r>
              <a:rPr lang="it-IT" dirty="0"/>
              <a:t>RIPARTIAMO DA QUI </a:t>
            </a:r>
          </a:p>
        </p:txBody>
      </p:sp>
      <p:sp>
        <p:nvSpPr>
          <p:cNvPr id="3" name="CasellaDiTesto 2">
            <a:extLst>
              <a:ext uri="{FF2B5EF4-FFF2-40B4-BE49-F238E27FC236}">
                <a16:creationId xmlns:a16="http://schemas.microsoft.com/office/drawing/2014/main" id="{5FBFF00E-9FF8-5C42-B428-65D056C8EE3E}"/>
              </a:ext>
            </a:extLst>
          </p:cNvPr>
          <p:cNvSpPr txBox="1"/>
          <p:nvPr/>
        </p:nvSpPr>
        <p:spPr>
          <a:xfrm>
            <a:off x="1427356" y="4465900"/>
            <a:ext cx="5977054" cy="2383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kumimoji="0" lang="it-IT" sz="48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rPr>
              <a:t>NUOVO RAPPORTO CON I NOSTRI AZIONISTI</a:t>
            </a:r>
          </a:p>
        </p:txBody>
      </p:sp>
      <p:sp>
        <p:nvSpPr>
          <p:cNvPr id="4" name="CasellaDiTesto 3">
            <a:extLst>
              <a:ext uri="{FF2B5EF4-FFF2-40B4-BE49-F238E27FC236}">
                <a16:creationId xmlns:a16="http://schemas.microsoft.com/office/drawing/2014/main" id="{B03AD50A-06A2-AB45-B36E-5B728148B93D}"/>
              </a:ext>
            </a:extLst>
          </p:cNvPr>
          <p:cNvSpPr txBox="1"/>
          <p:nvPr/>
        </p:nvSpPr>
        <p:spPr>
          <a:xfrm>
            <a:off x="1427356" y="8876371"/>
            <a:ext cx="5977054" cy="41071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lvl="0"/>
            <a:r>
              <a:rPr lang="it-IT" dirty="0">
                <a:solidFill>
                  <a:schemeClr val="bg1"/>
                </a:solidFill>
              </a:rPr>
              <a:t>Recepiamo gli indirizzi politici della Regione Umbria  e  li trasformiamo in attività a valore aggiunto per  imprese e territorio</a:t>
            </a:r>
          </a:p>
          <a:p>
            <a:pPr lvl="0"/>
            <a:endParaRPr lang="it-IT" dirty="0">
              <a:solidFill>
                <a:schemeClr val="bg1"/>
              </a:solidFill>
            </a:endParaRPr>
          </a:p>
          <a:p>
            <a:pPr lvl="0"/>
            <a:r>
              <a:rPr lang="it-IT" dirty="0">
                <a:solidFill>
                  <a:schemeClr val="bg1"/>
                </a:solidFill>
              </a:rPr>
              <a:t>Diventiamo un interlocutore recettivo e reattivo alle istanze degli Enti Locali</a:t>
            </a:r>
            <a:r>
              <a:rPr lang="it-IT" dirty="0"/>
              <a:t>.</a:t>
            </a:r>
          </a:p>
        </p:txBody>
      </p:sp>
      <p:sp>
        <p:nvSpPr>
          <p:cNvPr id="5" name="CasellaDiTesto 4">
            <a:extLst>
              <a:ext uri="{FF2B5EF4-FFF2-40B4-BE49-F238E27FC236}">
                <a16:creationId xmlns:a16="http://schemas.microsoft.com/office/drawing/2014/main" id="{98E33C04-B1CE-DC41-9DD0-7CCD5267BD5C}"/>
              </a:ext>
            </a:extLst>
          </p:cNvPr>
          <p:cNvSpPr txBox="1"/>
          <p:nvPr/>
        </p:nvSpPr>
        <p:spPr>
          <a:xfrm>
            <a:off x="8653346" y="8898673"/>
            <a:ext cx="5977054" cy="3122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kumimoji="0" lang="it-IT" sz="48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rPr>
              <a:t>NUOVA ORGANIZZAZIONE E VALORIZZAZIONE DEL PERSONALE</a:t>
            </a:r>
          </a:p>
        </p:txBody>
      </p:sp>
      <p:sp>
        <p:nvSpPr>
          <p:cNvPr id="6" name="CasellaDiTesto 5">
            <a:extLst>
              <a:ext uri="{FF2B5EF4-FFF2-40B4-BE49-F238E27FC236}">
                <a16:creationId xmlns:a16="http://schemas.microsoft.com/office/drawing/2014/main" id="{19A4C3C2-D397-B34A-BFBB-7F72507E69F6}"/>
              </a:ext>
            </a:extLst>
          </p:cNvPr>
          <p:cNvSpPr txBox="1"/>
          <p:nvPr/>
        </p:nvSpPr>
        <p:spPr>
          <a:xfrm>
            <a:off x="8742556" y="4549698"/>
            <a:ext cx="5977054" cy="3091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dirty="0">
                <a:solidFill>
                  <a:schemeClr val="bg1"/>
                </a:solidFill>
              </a:rPr>
              <a:t>Definiamo una nuova organizzazione, valorizzazione e responsabilizzazione   delle risorse umane interne (alto numero di laureati con profili qualificati) </a:t>
            </a:r>
          </a:p>
          <a:p>
            <a:endParaRPr kumimoji="0" lang="it-IT" sz="3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
        <p:nvSpPr>
          <p:cNvPr id="7" name="CasellaDiTesto 6">
            <a:extLst>
              <a:ext uri="{FF2B5EF4-FFF2-40B4-BE49-F238E27FC236}">
                <a16:creationId xmlns:a16="http://schemas.microsoft.com/office/drawing/2014/main" id="{AC6B557E-FB8C-C342-9A66-6D4B6F65ACCF}"/>
              </a:ext>
            </a:extLst>
          </p:cNvPr>
          <p:cNvSpPr txBox="1"/>
          <p:nvPr/>
        </p:nvSpPr>
        <p:spPr>
          <a:xfrm>
            <a:off x="16035454" y="4465900"/>
            <a:ext cx="5977054" cy="3122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kumimoji="0" lang="it-IT" sz="48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rPr>
              <a:t>NUOVA SPECIALIZZAZIONE DELLE TRE SEDI REGIONALI</a:t>
            </a:r>
          </a:p>
        </p:txBody>
      </p:sp>
      <p:sp>
        <p:nvSpPr>
          <p:cNvPr id="8" name="CasellaDiTesto 7">
            <a:extLst>
              <a:ext uri="{FF2B5EF4-FFF2-40B4-BE49-F238E27FC236}">
                <a16:creationId xmlns:a16="http://schemas.microsoft.com/office/drawing/2014/main" id="{5748FBD3-2C9D-C945-AACB-5D3DB122DFF5}"/>
              </a:ext>
            </a:extLst>
          </p:cNvPr>
          <p:cNvSpPr txBox="1"/>
          <p:nvPr/>
        </p:nvSpPr>
        <p:spPr>
          <a:xfrm>
            <a:off x="15968546" y="8876371"/>
            <a:ext cx="5977054" cy="4568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r>
              <a:rPr lang="it-IT" dirty="0">
                <a:solidFill>
                  <a:schemeClr val="bg1"/>
                </a:solidFill>
              </a:rPr>
              <a:t>Specializziamo le tre sedi di Sviluppumbria:  Perugia  hub centrale per i servizi alle imprese a valere su finanziamenti regionali, nazionali e europei a sede di Foligno </a:t>
            </a:r>
            <a:r>
              <a:rPr lang="it-IT" dirty="0" err="1">
                <a:solidFill>
                  <a:schemeClr val="bg1"/>
                </a:solidFill>
              </a:rPr>
              <a:t>hub</a:t>
            </a:r>
            <a:r>
              <a:rPr lang="it-IT" dirty="0">
                <a:solidFill>
                  <a:schemeClr val="bg1"/>
                </a:solidFill>
              </a:rPr>
              <a:t> per la transizione digitale e  Terni </a:t>
            </a:r>
            <a:r>
              <a:rPr lang="it-IT" dirty="0" err="1">
                <a:solidFill>
                  <a:schemeClr val="bg1"/>
                </a:solidFill>
              </a:rPr>
              <a:t>hub</a:t>
            </a:r>
            <a:r>
              <a:rPr lang="it-IT" dirty="0">
                <a:solidFill>
                  <a:schemeClr val="bg1"/>
                </a:solidFill>
              </a:rPr>
              <a:t> per la transizione sostenibile. </a:t>
            </a:r>
          </a:p>
          <a:p>
            <a:endParaRPr kumimoji="0" lang="it-IT" sz="3000" u="none" strike="noStrike" cap="none" spc="0" normalizeH="0" baseline="0" dirty="0">
              <a:ln>
                <a:noFill/>
              </a:ln>
              <a:solidFill>
                <a:schemeClr val="bg1"/>
              </a:solidFill>
              <a:effectLst/>
              <a:uFillTx/>
              <a:latin typeface="Helvetica Neue Medium" panose="02000503000000020004" pitchFamily="2" charset="0"/>
              <a:ea typeface="Helvetica Neue Medium" panose="02000503000000020004" pitchFamily="2" charset="0"/>
              <a:cs typeface="Helvetica Neue Medium" panose="02000503000000020004" pitchFamily="2" charset="0"/>
              <a:sym typeface="Calibri"/>
            </a:endParaRPr>
          </a:p>
        </p:txBody>
      </p:sp>
    </p:spTree>
    <p:extLst>
      <p:ext uri="{BB962C8B-B14F-4D97-AF65-F5344CB8AC3E}">
        <p14:creationId xmlns:p14="http://schemas.microsoft.com/office/powerpoint/2010/main" val="26965034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ttangolo"/>
          <p:cNvSpPr/>
          <p:nvPr/>
        </p:nvSpPr>
        <p:spPr>
          <a:xfrm>
            <a:off x="-36372" y="-3071"/>
            <a:ext cx="24456744" cy="4201630"/>
          </a:xfrm>
          <a:prstGeom prst="rect">
            <a:avLst/>
          </a:prstGeom>
          <a:gradFill>
            <a:gsLst>
              <a:gs pos="0">
                <a:schemeClr val="accent3">
                  <a:hueOff val="2234909"/>
                  <a:satOff val="24458"/>
                  <a:lumOff val="-31523"/>
                </a:schemeClr>
              </a:gs>
              <a:gs pos="100000">
                <a:schemeClr val="accent3">
                  <a:hueOff val="2869108"/>
                  <a:satOff val="33478"/>
                  <a:lumOff val="-2384"/>
                </a:schemeClr>
              </a:gs>
            </a:gsLst>
            <a:lin ang="18900000"/>
          </a:gradFill>
          <a:ln w="12700">
            <a:miter lim="400000"/>
          </a:ln>
        </p:spPr>
        <p:txBody>
          <a:bodyPr lIns="82987" tIns="82987" rIns="82987" bIns="82987" anchor="ctr"/>
          <a:lstStyle/>
          <a:p>
            <a:endParaRPr/>
          </a:p>
        </p:txBody>
      </p:sp>
      <p:sp>
        <p:nvSpPr>
          <p:cNvPr id="155" name="object 5"/>
          <p:cNvSpPr txBox="1">
            <a:spLocks noGrp="1"/>
          </p:cNvSpPr>
          <p:nvPr>
            <p:ph type="title"/>
          </p:nvPr>
        </p:nvSpPr>
        <p:spPr>
          <a:prstGeom prst="rect">
            <a:avLst/>
          </a:prstGeom>
        </p:spPr>
        <p:txBody>
          <a:bodyPr/>
          <a:lstStyle>
            <a:lvl1pPr marR="9220" indent="12700">
              <a:lnSpc>
                <a:spcPct val="77900"/>
              </a:lnSpc>
              <a:spcBef>
                <a:spcPts val="1600"/>
              </a:spcBef>
              <a:defRPr sz="5600"/>
            </a:lvl1pPr>
          </a:lstStyle>
          <a:p>
            <a:r>
              <a:rPr lang="it-IT" dirty="0"/>
              <a:t>LA NUOVA MISSION </a:t>
            </a:r>
            <a:endParaRPr dirty="0"/>
          </a:p>
        </p:txBody>
      </p:sp>
      <p:sp>
        <p:nvSpPr>
          <p:cNvPr id="153" name="La zia Bettina non s’è ancora alzata, e io approfitto di questo momento per registrare qui l’avventura accadutami ieri, e che meriterebbe proprio di esser descritta dalla penna di un Salgari. Iermattina, dunque, mentre tutti dormivano, fuggii da casa com"/>
          <p:cNvSpPr txBox="1">
            <a:spLocks noGrp="1"/>
          </p:cNvSpPr>
          <p:nvPr>
            <p:ph type="body" idx="1"/>
          </p:nvPr>
        </p:nvSpPr>
        <p:spPr>
          <a:xfrm>
            <a:off x="1269895" y="4924939"/>
            <a:ext cx="19623282" cy="7548857"/>
          </a:xfrm>
          <a:prstGeom prst="rect">
            <a:avLst/>
          </a:prstGeom>
        </p:spPr>
        <p:txBody>
          <a:bodyPr/>
          <a:lstStyle/>
          <a:p>
            <a:pPr algn="just"/>
            <a:r>
              <a:rPr lang="it-IT" sz="3600" dirty="0"/>
              <a:t>Per implementare il nuovo ruolo e diventare perno del rilancio economico dell’Umbria, </a:t>
            </a:r>
            <a:r>
              <a:rPr lang="it-IT" sz="3600" b="1" dirty="0"/>
              <a:t>Sviluppumbria ridefinisce la propria mission</a:t>
            </a:r>
            <a:r>
              <a:rPr lang="it-IT" sz="3600" dirty="0"/>
              <a:t>, </a:t>
            </a:r>
            <a:r>
              <a:rPr lang="it-IT" sz="3600" dirty="0" err="1"/>
              <a:t>gia</a:t>
            </a:r>
            <a:r>
              <a:rPr lang="it-IT" sz="3600" dirty="0"/>
              <a:t>̀ espressa con L.R. n.1/2009 e recepita nello Statuto della Società,  </a:t>
            </a:r>
            <a:r>
              <a:rPr lang="it-IT" sz="3600" b="1" dirty="0"/>
              <a:t>orientandola a favorire lo sviluppo economico regionale sostenendo le imprese e i territori nelle </a:t>
            </a:r>
            <a:r>
              <a:rPr lang="it-IT" sz="3600" b="1" dirty="0" err="1"/>
              <a:t>traiettore</a:t>
            </a:r>
            <a:r>
              <a:rPr lang="it-IT" sz="3600" b="1" dirty="0"/>
              <a:t> di: </a:t>
            </a:r>
          </a:p>
          <a:p>
            <a:pPr algn="just"/>
            <a:endParaRPr lang="it-IT" sz="3600" b="1" dirty="0"/>
          </a:p>
          <a:p>
            <a:pPr algn="ctr"/>
            <a:endParaRPr lang="it-IT" sz="3600" dirty="0"/>
          </a:p>
          <a:p>
            <a:pPr algn="ctr"/>
            <a:r>
              <a:rPr lang="it-IT" sz="4000" b="1" dirty="0"/>
              <a:t>INNOVAZIONE</a:t>
            </a:r>
          </a:p>
          <a:p>
            <a:pPr algn="ctr"/>
            <a:r>
              <a:rPr lang="it-IT" sz="4000" b="1" dirty="0"/>
              <a:t>INTERNAZIONALIZZAZIONE</a:t>
            </a:r>
          </a:p>
          <a:p>
            <a:pPr algn="ctr"/>
            <a:r>
              <a:rPr lang="it-IT" sz="4000" b="1" dirty="0"/>
              <a:t>ATTRAZIONE DEGLI INVESTIMENTI</a:t>
            </a:r>
          </a:p>
          <a:p>
            <a:pPr algn="ctr"/>
            <a:r>
              <a:rPr lang="it-IT" sz="4000" b="1" dirty="0"/>
              <a:t> PROMOZIONE DEL TURISMO</a:t>
            </a:r>
          </a:p>
          <a:p>
            <a:pPr algn="ctr"/>
            <a:r>
              <a:rPr lang="it-IT" sz="4000" b="1" dirty="0"/>
              <a:t>GESTIONE DEL PATRIMONIO IMMOBILIARE REGIONALE</a:t>
            </a:r>
          </a:p>
          <a:p>
            <a:pPr algn="ctr"/>
            <a:endParaRPr lang="it-IT" sz="4000" b="1" dirty="0"/>
          </a:p>
        </p:txBody>
      </p:sp>
      <p:pic>
        <p:nvPicPr>
          <p:cNvPr id="5" name="Immagine 4">
            <a:extLst>
              <a:ext uri="{FF2B5EF4-FFF2-40B4-BE49-F238E27FC236}">
                <a16:creationId xmlns:a16="http://schemas.microsoft.com/office/drawing/2014/main" id="{6B19AE0E-C54E-4CDD-8E6A-7FDB6CE9825A}"/>
              </a:ext>
            </a:extLst>
          </p:cNvPr>
          <p:cNvPicPr>
            <a:picLocks noChangeAspect="1"/>
          </p:cNvPicPr>
          <p:nvPr/>
        </p:nvPicPr>
        <p:blipFill>
          <a:blip r:embed="rId3"/>
          <a:stretch>
            <a:fillRect/>
          </a:stretch>
        </p:blipFill>
        <p:spPr>
          <a:xfrm>
            <a:off x="0" y="-3071"/>
            <a:ext cx="24456744" cy="4471239"/>
          </a:xfrm>
          <a:prstGeom prst="rect">
            <a:avLst/>
          </a:prstGeom>
        </p:spPr>
      </p:pic>
      <p:sp>
        <p:nvSpPr>
          <p:cNvPr id="6" name="CasellaDiTesto 5">
            <a:extLst>
              <a:ext uri="{FF2B5EF4-FFF2-40B4-BE49-F238E27FC236}">
                <a16:creationId xmlns:a16="http://schemas.microsoft.com/office/drawing/2014/main" id="{9D78C88D-6B12-4C0E-B376-C4F9EA11F829}"/>
              </a:ext>
            </a:extLst>
          </p:cNvPr>
          <p:cNvSpPr txBox="1"/>
          <p:nvPr/>
        </p:nvSpPr>
        <p:spPr>
          <a:xfrm>
            <a:off x="1193695" y="635440"/>
            <a:ext cx="17802831" cy="2014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t">
            <a:spAutoFit/>
          </a:bodyPr>
          <a:lstStyle/>
          <a:p>
            <a:pPr marL="0" marR="0" indent="0" algn="l" defTabSz="1659751" rtl="0" fontAlgn="auto" latinLnBrk="0" hangingPunct="0">
              <a:lnSpc>
                <a:spcPct val="100000"/>
              </a:lnSpc>
              <a:spcBef>
                <a:spcPts val="0"/>
              </a:spcBef>
              <a:spcAft>
                <a:spcPts val="0"/>
              </a:spcAft>
              <a:buClrTx/>
              <a:buSzTx/>
              <a:buFontTx/>
              <a:buNone/>
              <a:tabLst/>
            </a:pPr>
            <a:r>
              <a:rPr kumimoji="0" lang="it-IT" sz="12000" i="0" u="none" strike="noStrike" cap="none" spc="0" normalizeH="0" baseline="0" dirty="0">
                <a:ln>
                  <a:noFill/>
                </a:ln>
                <a:solidFill>
                  <a:schemeClr val="bg1"/>
                </a:solidFill>
                <a:effectLst/>
                <a:uFillTx/>
                <a:latin typeface="+mn-lt"/>
                <a:ea typeface="+mj-ea"/>
                <a:cs typeface="+mj-cs"/>
                <a:sym typeface="Calibri"/>
              </a:rPr>
              <a:t>LA NUOVA MISSION </a:t>
            </a:r>
          </a:p>
        </p:txBody>
      </p:sp>
    </p:spTree>
    <p:extLst>
      <p:ext uri="{BB962C8B-B14F-4D97-AF65-F5344CB8AC3E}">
        <p14:creationId xmlns:p14="http://schemas.microsoft.com/office/powerpoint/2010/main" val="142077419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2987" tIns="82987" rIns="82987" bIns="82987" numCol="1" spcCol="38100" rtlCol="0" anchor="ctr">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round/>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2987" tIns="82987" rIns="82987" bIns="82987" numCol="1" spcCol="38100" rtlCol="0" anchor="t">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2987" tIns="82987" rIns="82987" bIns="82987" numCol="1" spcCol="38100" rtlCol="0" anchor="ctr">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round/>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2987" tIns="82987" rIns="82987" bIns="82987" numCol="1" spcCol="38100" rtlCol="0" anchor="t">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1192</TotalTime>
  <Words>4296</Words>
  <Application>Microsoft Office PowerPoint</Application>
  <PresentationFormat>Personalizzato</PresentationFormat>
  <Paragraphs>251</Paragraphs>
  <Slides>20</Slides>
  <Notes>20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20</vt:i4>
      </vt:variant>
    </vt:vector>
  </HeadingPairs>
  <TitlesOfParts>
    <vt:vector size="28" baseType="lpstr">
      <vt:lpstr>Arial</vt:lpstr>
      <vt:lpstr>Calibri</vt:lpstr>
      <vt:lpstr>Helvetica</vt:lpstr>
      <vt:lpstr>Helvetica Neue</vt:lpstr>
      <vt:lpstr>Helvetica Neue Light</vt:lpstr>
      <vt:lpstr>Helvetica Neue Medium</vt:lpstr>
      <vt:lpstr>Wingdings</vt:lpstr>
      <vt:lpstr>Office Theme</vt:lpstr>
      <vt:lpstr>Assemblea dei soci Foligno, 26 marzo 2021</vt:lpstr>
      <vt:lpstr>Assemblea dei soci, 26 marzo 2021</vt:lpstr>
      <vt:lpstr>PREMESSA: IL CONTESTO  criticità e soluzioni</vt:lpstr>
      <vt:lpstr>PREMESSA: LA ROADMAP PER LA STESURA DEL PIANO</vt:lpstr>
      <vt:lpstr>PREMESSA: LA ROADMAP PER LA STESURA DEL PIANO (segue)</vt:lpstr>
      <vt:lpstr>CHI SIAMO: SVILUPPUMBRIA SOCIETÀ IN HOUSE PROVIDING</vt:lpstr>
      <vt:lpstr>RISCRIVIAMO LA STORIA</vt:lpstr>
      <vt:lpstr>RIPARTIAMO DA QUI </vt:lpstr>
      <vt:lpstr>LA NUOVA MISSION </vt:lpstr>
      <vt:lpstr>AL CENTRO DELLA NUOVA OPERATIVITÀ   </vt:lpstr>
      <vt:lpstr>I NUOVI VALORI </vt:lpstr>
      <vt:lpstr>LA NUOVA VISION</vt:lpstr>
      <vt:lpstr>GLI INDIRIZZI STRATEGICI </vt:lpstr>
      <vt:lpstr>GLI INDIRIZZI STRATEGICI (segue)</vt:lpstr>
      <vt:lpstr>LE ATTIVITÀ TRASVERSALI </vt:lpstr>
      <vt:lpstr>NUOVO MODELLO GESTIONALE la trasformazione </vt:lpstr>
      <vt:lpstr>IL NUOVO MODELLO GESTIONALE  innalziamo la quantità e qualità dei servizi alle imprese e al territorio con:</vt:lpstr>
      <vt:lpstr>PIANO DI SEMPLIFICAZIONE  </vt:lpstr>
      <vt:lpstr>RIDUCIAMO I COSTI  AUMENTIAMO I SERVIZI</vt:lpstr>
      <vt:lpstr>LE ATTIVITÀ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Piano Industriale 2021-2023</dc:title>
  <dc:creator>Susanna Picchio</dc:creator>
  <cp:lastModifiedBy>Utente</cp:lastModifiedBy>
  <cp:revision>87</cp:revision>
  <dcterms:modified xsi:type="dcterms:W3CDTF">2021-03-26T08:51:48Z</dcterms:modified>
</cp:coreProperties>
</file>