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80" r:id="rId2"/>
    <p:sldId id="285" r:id="rId3"/>
    <p:sldId id="290" r:id="rId4"/>
    <p:sldId id="291" r:id="rId5"/>
    <p:sldId id="292" r:id="rId6"/>
    <p:sldId id="293" r:id="rId7"/>
    <p:sldId id="294" r:id="rId8"/>
    <p:sldId id="295" r:id="rId9"/>
    <p:sldId id="314" r:id="rId10"/>
    <p:sldId id="297" r:id="rId11"/>
    <p:sldId id="315" r:id="rId12"/>
    <p:sldId id="299" r:id="rId13"/>
    <p:sldId id="316" r:id="rId14"/>
    <p:sldId id="302" r:id="rId15"/>
    <p:sldId id="303" r:id="rId1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6597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16597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16597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16597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16597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16597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16597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16597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16597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uro marini" initials="mm" lastIdx="2" clrIdx="0">
    <p:extLst>
      <p:ext uri="{19B8F6BF-5375-455C-9EA6-DF929625EA0E}">
        <p15:presenceInfo xmlns:p15="http://schemas.microsoft.com/office/powerpoint/2012/main" userId="121e1c21b32130d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635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635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635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635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635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635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88900" cap="flat">
              <a:solidFill>
                <a:srgbClr val="000000"/>
              </a:solidFill>
              <a:prstDash val="solid"/>
              <a:round/>
            </a:ln>
          </a:top>
          <a:bottom>
            <a:ln w="381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round/>
            </a:ln>
          </a:top>
          <a:bottom>
            <a:ln w="381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635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635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95" autoAdjust="0"/>
    <p:restoredTop sz="95874" autoAdjust="0"/>
  </p:normalViewPr>
  <p:slideViewPr>
    <p:cSldViewPr snapToGrid="0" snapToObjects="1">
      <p:cViewPr varScale="1">
        <p:scale>
          <a:sx n="49" d="100"/>
          <a:sy n="49" d="100"/>
        </p:scale>
        <p:origin x="115" y="110"/>
      </p:cViewPr>
      <p:guideLst/>
    </p:cSldViewPr>
  </p:slideViewPr>
  <p:outlineViewPr>
    <p:cViewPr>
      <p:scale>
        <a:sx n="33" d="100"/>
        <a:sy n="33" d="100"/>
      </p:scale>
      <p:origin x="0" y="-44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43"/>
    </p:cViewPr>
  </p:sorterViewPr>
  <p:notesViewPr>
    <p:cSldViewPr snapToGrid="0" snapToObjects="1">
      <p:cViewPr varScale="1">
        <p:scale>
          <a:sx n="93" d="100"/>
          <a:sy n="93" d="100"/>
        </p:scale>
        <p:origin x="3784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1" name="Shape 10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659751" latinLnBrk="0">
      <a:defRPr sz="2000">
        <a:latin typeface="+mj-lt"/>
        <a:ea typeface="+mj-ea"/>
        <a:cs typeface="+mj-cs"/>
        <a:sym typeface="Calibri"/>
      </a:defRPr>
    </a:lvl1pPr>
    <a:lvl2pPr indent="228600" defTabSz="1659751" latinLnBrk="0">
      <a:defRPr sz="2000">
        <a:latin typeface="+mj-lt"/>
        <a:ea typeface="+mj-ea"/>
        <a:cs typeface="+mj-cs"/>
        <a:sym typeface="Calibri"/>
      </a:defRPr>
    </a:lvl2pPr>
    <a:lvl3pPr indent="457200" defTabSz="1659751" latinLnBrk="0">
      <a:defRPr sz="2000">
        <a:latin typeface="+mj-lt"/>
        <a:ea typeface="+mj-ea"/>
        <a:cs typeface="+mj-cs"/>
        <a:sym typeface="Calibri"/>
      </a:defRPr>
    </a:lvl3pPr>
    <a:lvl4pPr indent="685800" defTabSz="1659751" latinLnBrk="0">
      <a:defRPr sz="2000">
        <a:latin typeface="+mj-lt"/>
        <a:ea typeface="+mj-ea"/>
        <a:cs typeface="+mj-cs"/>
        <a:sym typeface="Calibri"/>
      </a:defRPr>
    </a:lvl4pPr>
    <a:lvl5pPr indent="914400" defTabSz="1659751" latinLnBrk="0">
      <a:defRPr sz="2000">
        <a:latin typeface="+mj-lt"/>
        <a:ea typeface="+mj-ea"/>
        <a:cs typeface="+mj-cs"/>
        <a:sym typeface="Calibri"/>
      </a:defRPr>
    </a:lvl5pPr>
    <a:lvl6pPr indent="1143000" defTabSz="1659751" latinLnBrk="0">
      <a:defRPr sz="2000">
        <a:latin typeface="+mj-lt"/>
        <a:ea typeface="+mj-ea"/>
        <a:cs typeface="+mj-cs"/>
        <a:sym typeface="Calibri"/>
      </a:defRPr>
    </a:lvl6pPr>
    <a:lvl7pPr indent="1371600" defTabSz="1659751" latinLnBrk="0">
      <a:defRPr sz="2000">
        <a:latin typeface="+mj-lt"/>
        <a:ea typeface="+mj-ea"/>
        <a:cs typeface="+mj-cs"/>
        <a:sym typeface="Calibri"/>
      </a:defRPr>
    </a:lvl7pPr>
    <a:lvl8pPr indent="1600200" defTabSz="1659751" latinLnBrk="0">
      <a:defRPr sz="2000">
        <a:latin typeface="+mj-lt"/>
        <a:ea typeface="+mj-ea"/>
        <a:cs typeface="+mj-cs"/>
        <a:sym typeface="Calibri"/>
      </a:defRPr>
    </a:lvl8pPr>
    <a:lvl9pPr indent="1828800" defTabSz="1659751" latinLnBrk="0">
      <a:defRPr sz="20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165975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dirty="0">
                <a:effectLst/>
                <a:latin typeface="+mj-lt"/>
                <a:ea typeface="+mj-ea"/>
                <a:cs typeface="+mj-cs"/>
                <a:sym typeface="Calibri"/>
              </a:rPr>
              <a:t>Nel triennio si rafforzeranno le competenze dell’Agenzia afferenti alle RELAZIONI ESTERNE. I rapidi e profondi cambiamenti indotti dalla svolta digitale e accelerati nel 2020 dall’emergenza sanitaria, insieme alla necessità di riposizionare la brand </a:t>
            </a:r>
            <a:r>
              <a:rPr lang="it-IT" sz="2000" dirty="0" err="1">
                <a:effectLst/>
                <a:latin typeface="+mj-lt"/>
                <a:ea typeface="+mj-ea"/>
                <a:cs typeface="+mj-cs"/>
                <a:sym typeface="Calibri"/>
              </a:rPr>
              <a:t>reputation</a:t>
            </a:r>
            <a:r>
              <a:rPr lang="it-IT" sz="2000" dirty="0">
                <a:effectLst/>
                <a:latin typeface="+mj-lt"/>
                <a:ea typeface="+mj-ea"/>
                <a:cs typeface="+mj-cs"/>
                <a:sym typeface="Calibri"/>
              </a:rPr>
              <a:t> di </a:t>
            </a:r>
            <a:r>
              <a:rPr lang="it-IT" sz="2000" dirty="0" err="1">
                <a:effectLst/>
                <a:latin typeface="+mj-lt"/>
                <a:ea typeface="+mj-ea"/>
                <a:cs typeface="+mj-cs"/>
                <a:sym typeface="Calibri"/>
              </a:rPr>
              <a:t>Sviluppumbria</a:t>
            </a:r>
            <a:r>
              <a:rPr lang="it-IT" sz="2000" dirty="0">
                <a:effectLst/>
                <a:latin typeface="+mj-lt"/>
                <a:ea typeface="+mj-ea"/>
                <a:cs typeface="+mj-cs"/>
                <a:sym typeface="Calibri"/>
              </a:rPr>
              <a:t>, impongono l’esigenza di innovare le modalità di COMUNICAZIONE verso l’esterno, come sarà successivamente esposto al momento di illustrarne il relativo piano. E’ previsto anche un forte investimento e rilancio delle attività di NETWORKING in ambito regionale, nazionale e internazionale.  Saranno determinanti in questo ultimo senso anche le attività connesse alla COOPERAZIONE EUROPEA, alla cooperazione e ai nuovi partenariati internazionali, alla promozione del sistema economico umbro e alla valorizzazione della rete degli Umbri all’estero. 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70745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165975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dirty="0">
                <a:effectLst/>
                <a:latin typeface="+mj-lt"/>
                <a:ea typeface="+mj-ea"/>
                <a:cs typeface="+mj-cs"/>
                <a:sym typeface="Calibri"/>
              </a:rPr>
              <a:t>Nel triennio si rafforzeranno le competenze dell’Agenzia afferenti alle RELAZIONI ESTERNE. I rapidi e profondi cambiamenti indotti dalla svolta digitale e accelerati nel 2020 dall’emergenza sanitaria, insieme alla necessità di riposizionare la brand </a:t>
            </a:r>
            <a:r>
              <a:rPr lang="it-IT" sz="2000" dirty="0" err="1">
                <a:effectLst/>
                <a:latin typeface="+mj-lt"/>
                <a:ea typeface="+mj-ea"/>
                <a:cs typeface="+mj-cs"/>
                <a:sym typeface="Calibri"/>
              </a:rPr>
              <a:t>reputation</a:t>
            </a:r>
            <a:r>
              <a:rPr lang="it-IT" sz="2000" dirty="0">
                <a:effectLst/>
                <a:latin typeface="+mj-lt"/>
                <a:ea typeface="+mj-ea"/>
                <a:cs typeface="+mj-cs"/>
                <a:sym typeface="Calibri"/>
              </a:rPr>
              <a:t> di </a:t>
            </a:r>
            <a:r>
              <a:rPr lang="it-IT" sz="2000" dirty="0" err="1">
                <a:effectLst/>
                <a:latin typeface="+mj-lt"/>
                <a:ea typeface="+mj-ea"/>
                <a:cs typeface="+mj-cs"/>
                <a:sym typeface="Calibri"/>
              </a:rPr>
              <a:t>Sviluppumbria</a:t>
            </a:r>
            <a:r>
              <a:rPr lang="it-IT" sz="2000" dirty="0">
                <a:effectLst/>
                <a:latin typeface="+mj-lt"/>
                <a:ea typeface="+mj-ea"/>
                <a:cs typeface="+mj-cs"/>
                <a:sym typeface="Calibri"/>
              </a:rPr>
              <a:t>, impongono l’esigenza di innovare le modalità di COMUNICAZIONE verso l’esterno, come sarà successivamente esposto al momento di illustrarne il relativo piano. E’ previsto anche un forte investimento e rilancio delle attività di NETWORKING in ambito regionale, nazionale e internazionale.  Saranno determinanti in questo ultimo senso anche le attività connesse alla COOPERAZIONE EUROPEA, alla cooperazione e ai nuovi partenariati internazionali, alla promozione del sistema economico umbro e alla valorizzazione della rete degli Umbri all’estero. 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496989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165975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dirty="0">
                <a:effectLst/>
                <a:latin typeface="+mj-lt"/>
                <a:ea typeface="+mj-ea"/>
                <a:cs typeface="+mj-cs"/>
                <a:sym typeface="Calibri"/>
              </a:rPr>
              <a:t>Nel triennio si rafforzeranno le competenze dell’Agenzia afferenti alle RELAZIONI ESTERNE. I rapidi e profondi cambiamenti indotti dalla svolta digitale e accelerati nel 2020 dall’emergenza sanitaria, insieme alla necessità di riposizionare la brand </a:t>
            </a:r>
            <a:r>
              <a:rPr lang="it-IT" sz="2000" dirty="0" err="1">
                <a:effectLst/>
                <a:latin typeface="+mj-lt"/>
                <a:ea typeface="+mj-ea"/>
                <a:cs typeface="+mj-cs"/>
                <a:sym typeface="Calibri"/>
              </a:rPr>
              <a:t>reputation</a:t>
            </a:r>
            <a:r>
              <a:rPr lang="it-IT" sz="2000" dirty="0">
                <a:effectLst/>
                <a:latin typeface="+mj-lt"/>
                <a:ea typeface="+mj-ea"/>
                <a:cs typeface="+mj-cs"/>
                <a:sym typeface="Calibri"/>
              </a:rPr>
              <a:t> di </a:t>
            </a:r>
            <a:r>
              <a:rPr lang="it-IT" sz="2000" dirty="0" err="1">
                <a:effectLst/>
                <a:latin typeface="+mj-lt"/>
                <a:ea typeface="+mj-ea"/>
                <a:cs typeface="+mj-cs"/>
                <a:sym typeface="Calibri"/>
              </a:rPr>
              <a:t>Sviluppumbria</a:t>
            </a:r>
            <a:r>
              <a:rPr lang="it-IT" sz="2000" dirty="0">
                <a:effectLst/>
                <a:latin typeface="+mj-lt"/>
                <a:ea typeface="+mj-ea"/>
                <a:cs typeface="+mj-cs"/>
                <a:sym typeface="Calibri"/>
              </a:rPr>
              <a:t>, impongono l’esigenza di innovare le modalità di COMUNICAZIONE verso l’esterno, come sarà successivamente esposto al momento di illustrarne il relativo piano. E’ previsto anche un forte investimento e rilancio delle attività di NETWORKING in ambito regionale, nazionale e internazionale.  Saranno determinanti in questo ultimo senso anche le attività connesse alla COOPERAZIONE EUROPEA, alla cooperazione e ai nuovi partenariati internazionali, alla promozione del sistema economico umbro e alla valorizzazione della rete degli Umbri all’estero. 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099343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165975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dirty="0">
                <a:effectLst/>
                <a:latin typeface="+mj-lt"/>
                <a:ea typeface="+mj-ea"/>
                <a:cs typeface="+mj-cs"/>
                <a:sym typeface="Calibri"/>
              </a:rPr>
              <a:t>Nel triennio si rafforzeranno le competenze dell’Agenzia afferenti alle RELAZIONI ESTERNE. I rapidi e profondi cambiamenti indotti dalla svolta digitale e accelerati nel 2020 dall’emergenza sanitaria, insieme alla necessità di riposizionare la brand </a:t>
            </a:r>
            <a:r>
              <a:rPr lang="it-IT" sz="2000" dirty="0" err="1">
                <a:effectLst/>
                <a:latin typeface="+mj-lt"/>
                <a:ea typeface="+mj-ea"/>
                <a:cs typeface="+mj-cs"/>
                <a:sym typeface="Calibri"/>
              </a:rPr>
              <a:t>reputation</a:t>
            </a:r>
            <a:r>
              <a:rPr lang="it-IT" sz="2000" dirty="0">
                <a:effectLst/>
                <a:latin typeface="+mj-lt"/>
                <a:ea typeface="+mj-ea"/>
                <a:cs typeface="+mj-cs"/>
                <a:sym typeface="Calibri"/>
              </a:rPr>
              <a:t> di </a:t>
            </a:r>
            <a:r>
              <a:rPr lang="it-IT" sz="2000" dirty="0" err="1">
                <a:effectLst/>
                <a:latin typeface="+mj-lt"/>
                <a:ea typeface="+mj-ea"/>
                <a:cs typeface="+mj-cs"/>
                <a:sym typeface="Calibri"/>
              </a:rPr>
              <a:t>Sviluppumbria</a:t>
            </a:r>
            <a:r>
              <a:rPr lang="it-IT" sz="2000" dirty="0">
                <a:effectLst/>
                <a:latin typeface="+mj-lt"/>
                <a:ea typeface="+mj-ea"/>
                <a:cs typeface="+mj-cs"/>
                <a:sym typeface="Calibri"/>
              </a:rPr>
              <a:t>, impongono l’esigenza di innovare le modalità di COMUNICAZIONE verso l’esterno, come sarà successivamente esposto al momento di illustrarne il relativo piano. E’ previsto anche un forte investimento e rilancio delle attività di NETWORKING in ambito regionale, nazionale e internazionale.  Saranno determinanti in questo ultimo senso anche le attività connesse alla COOPERAZIONE EUROPEA, alla cooperazione e ai nuovi partenariati internazionali, alla promozione del sistema economico umbro e alla valorizzazione della rete degli Umbri all’estero. 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87859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32231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diffusione della cultura di innovazione e del trasferimento tecnologico</a:t>
            </a:r>
          </a:p>
        </p:txBody>
      </p:sp>
    </p:spTree>
    <p:extLst>
      <p:ext uri="{BB962C8B-B14F-4D97-AF65-F5344CB8AC3E}">
        <p14:creationId xmlns:p14="http://schemas.microsoft.com/office/powerpoint/2010/main" val="1364493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165975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dirty="0">
                <a:effectLst/>
                <a:latin typeface="+mj-lt"/>
                <a:ea typeface="+mj-ea"/>
                <a:cs typeface="+mj-cs"/>
                <a:sym typeface="Calibri"/>
              </a:rPr>
              <a:t>Nel triennio si rafforzeranno le competenze dell’Agenzia afferenti alle RELAZIONI ESTERNE. I rapidi e profondi cambiamenti indotti dalla svolta digitale e accelerati nel 2020 dall’emergenza sanitaria, insieme alla necessità di riposizionare la brand </a:t>
            </a:r>
            <a:r>
              <a:rPr lang="it-IT" sz="2000" dirty="0" err="1">
                <a:effectLst/>
                <a:latin typeface="+mj-lt"/>
                <a:ea typeface="+mj-ea"/>
                <a:cs typeface="+mj-cs"/>
                <a:sym typeface="Calibri"/>
              </a:rPr>
              <a:t>reputation</a:t>
            </a:r>
            <a:r>
              <a:rPr lang="it-IT" sz="2000" dirty="0">
                <a:effectLst/>
                <a:latin typeface="+mj-lt"/>
                <a:ea typeface="+mj-ea"/>
                <a:cs typeface="+mj-cs"/>
                <a:sym typeface="Calibri"/>
              </a:rPr>
              <a:t> di </a:t>
            </a:r>
            <a:r>
              <a:rPr lang="it-IT" sz="2000" dirty="0" err="1">
                <a:effectLst/>
                <a:latin typeface="+mj-lt"/>
                <a:ea typeface="+mj-ea"/>
                <a:cs typeface="+mj-cs"/>
                <a:sym typeface="Calibri"/>
              </a:rPr>
              <a:t>Sviluppumbria</a:t>
            </a:r>
            <a:r>
              <a:rPr lang="it-IT" sz="2000" dirty="0">
                <a:effectLst/>
                <a:latin typeface="+mj-lt"/>
                <a:ea typeface="+mj-ea"/>
                <a:cs typeface="+mj-cs"/>
                <a:sym typeface="Calibri"/>
              </a:rPr>
              <a:t>, impongono l’esigenza di innovare le modalità di COMUNICAZIONE verso l’esterno, come sarà successivamente esposto al momento di illustrarne il relativo piano. E’ previsto anche un forte investimento e rilancio delle attività di NETWORKING in ambito regionale, nazionale e internazionale.  Saranno determinanti in questo ultimo senso anche le attività connesse alla COOPERAZIONE EUROPEA, alla cooperazione e ai nuovi partenariati internazionali, alla promozione del sistema economico umbro e alla valorizzazione della rete degli Umbri all’estero. 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13619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165975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dirty="0">
                <a:effectLst/>
                <a:latin typeface="+mj-lt"/>
                <a:ea typeface="+mj-ea"/>
                <a:cs typeface="+mj-cs"/>
                <a:sym typeface="Calibri"/>
              </a:rPr>
              <a:t>Nel triennio si rafforzeranno le competenze dell’Agenzia afferenti alle RELAZIONI ESTERNE. I rapidi e profondi cambiamenti indotti dalla svolta digitale e accelerati nel 2020 dall’emergenza sanitaria, insieme alla necessità di riposizionare la brand </a:t>
            </a:r>
            <a:r>
              <a:rPr lang="it-IT" sz="2000" dirty="0" err="1">
                <a:effectLst/>
                <a:latin typeface="+mj-lt"/>
                <a:ea typeface="+mj-ea"/>
                <a:cs typeface="+mj-cs"/>
                <a:sym typeface="Calibri"/>
              </a:rPr>
              <a:t>reputation</a:t>
            </a:r>
            <a:r>
              <a:rPr lang="it-IT" sz="2000" dirty="0">
                <a:effectLst/>
                <a:latin typeface="+mj-lt"/>
                <a:ea typeface="+mj-ea"/>
                <a:cs typeface="+mj-cs"/>
                <a:sym typeface="Calibri"/>
              </a:rPr>
              <a:t> di </a:t>
            </a:r>
            <a:r>
              <a:rPr lang="it-IT" sz="2000" dirty="0" err="1">
                <a:effectLst/>
                <a:latin typeface="+mj-lt"/>
                <a:ea typeface="+mj-ea"/>
                <a:cs typeface="+mj-cs"/>
                <a:sym typeface="Calibri"/>
              </a:rPr>
              <a:t>Sviluppumbria</a:t>
            </a:r>
            <a:r>
              <a:rPr lang="it-IT" sz="2000" dirty="0">
                <a:effectLst/>
                <a:latin typeface="+mj-lt"/>
                <a:ea typeface="+mj-ea"/>
                <a:cs typeface="+mj-cs"/>
                <a:sym typeface="Calibri"/>
              </a:rPr>
              <a:t>, impongono l’esigenza di innovare le modalità di COMUNICAZIONE verso l’esterno, come sarà successivamente esposto al momento di illustrarne il relativo piano. E’ previsto anche un forte investimento e rilancio delle attività di NETWORKING in ambito regionale, nazionale e internazionale.  Saranno determinanti in questo ultimo senso anche le attività connesse alla COOPERAZIONE EUROPEA, alla cooperazione e ai nuovi partenariati internazionali, alla promozione del sistema economico umbro e alla valorizzazione della rete degli Umbri all’estero. 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34663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165975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dirty="0">
                <a:effectLst/>
                <a:latin typeface="+mj-lt"/>
                <a:ea typeface="+mj-ea"/>
                <a:cs typeface="+mj-cs"/>
                <a:sym typeface="Calibri"/>
              </a:rPr>
              <a:t>Nel triennio si rafforzeranno le competenze dell’Agenzia afferenti alle RELAZIONI ESTERNE. I rapidi e profondi cambiamenti indotti dalla svolta digitale e accelerati nel 2020 dall’emergenza sanitaria, insieme alla necessità di riposizionare la brand </a:t>
            </a:r>
            <a:r>
              <a:rPr lang="it-IT" sz="2000" dirty="0" err="1">
                <a:effectLst/>
                <a:latin typeface="+mj-lt"/>
                <a:ea typeface="+mj-ea"/>
                <a:cs typeface="+mj-cs"/>
                <a:sym typeface="Calibri"/>
              </a:rPr>
              <a:t>reputation</a:t>
            </a:r>
            <a:r>
              <a:rPr lang="it-IT" sz="2000" dirty="0">
                <a:effectLst/>
                <a:latin typeface="+mj-lt"/>
                <a:ea typeface="+mj-ea"/>
                <a:cs typeface="+mj-cs"/>
                <a:sym typeface="Calibri"/>
              </a:rPr>
              <a:t> di </a:t>
            </a:r>
            <a:r>
              <a:rPr lang="it-IT" sz="2000" dirty="0" err="1">
                <a:effectLst/>
                <a:latin typeface="+mj-lt"/>
                <a:ea typeface="+mj-ea"/>
                <a:cs typeface="+mj-cs"/>
                <a:sym typeface="Calibri"/>
              </a:rPr>
              <a:t>Sviluppumbria</a:t>
            </a:r>
            <a:r>
              <a:rPr lang="it-IT" sz="2000" dirty="0">
                <a:effectLst/>
                <a:latin typeface="+mj-lt"/>
                <a:ea typeface="+mj-ea"/>
                <a:cs typeface="+mj-cs"/>
                <a:sym typeface="Calibri"/>
              </a:rPr>
              <a:t>, impongono l’esigenza di innovare le modalità di COMUNICAZIONE verso l’esterno, come sarà successivamente esposto al momento di illustrarne il relativo piano. E’ previsto anche un forte investimento e rilancio delle attività di NETWORKING in ambito regionale, nazionale e internazionale.  Saranno determinanti in questo ultimo senso anche le attività connesse alla COOPERAZIONE EUROPEA, alla cooperazione e ai nuovi partenariati internazionali, alla promozione del sistema economico umbro e alla valorizzazione della rete degli Umbri all’estero. 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11755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165975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dirty="0">
                <a:effectLst/>
                <a:latin typeface="+mj-lt"/>
                <a:ea typeface="+mj-ea"/>
                <a:cs typeface="+mj-cs"/>
                <a:sym typeface="Calibri"/>
              </a:rPr>
              <a:t>Nel triennio si rafforzeranno le competenze dell’Agenzia afferenti alle RELAZIONI ESTERNE. I rapidi e profondi cambiamenti indotti dalla svolta digitale e accelerati nel 2020 dall’emergenza sanitaria, insieme alla necessità di riposizionare la brand </a:t>
            </a:r>
            <a:r>
              <a:rPr lang="it-IT" sz="2000" dirty="0" err="1">
                <a:effectLst/>
                <a:latin typeface="+mj-lt"/>
                <a:ea typeface="+mj-ea"/>
                <a:cs typeface="+mj-cs"/>
                <a:sym typeface="Calibri"/>
              </a:rPr>
              <a:t>reputation</a:t>
            </a:r>
            <a:r>
              <a:rPr lang="it-IT" sz="2000" dirty="0">
                <a:effectLst/>
                <a:latin typeface="+mj-lt"/>
                <a:ea typeface="+mj-ea"/>
                <a:cs typeface="+mj-cs"/>
                <a:sym typeface="Calibri"/>
              </a:rPr>
              <a:t> di </a:t>
            </a:r>
            <a:r>
              <a:rPr lang="it-IT" sz="2000" dirty="0" err="1">
                <a:effectLst/>
                <a:latin typeface="+mj-lt"/>
                <a:ea typeface="+mj-ea"/>
                <a:cs typeface="+mj-cs"/>
                <a:sym typeface="Calibri"/>
              </a:rPr>
              <a:t>Sviluppumbria</a:t>
            </a:r>
            <a:r>
              <a:rPr lang="it-IT" sz="2000" dirty="0">
                <a:effectLst/>
                <a:latin typeface="+mj-lt"/>
                <a:ea typeface="+mj-ea"/>
                <a:cs typeface="+mj-cs"/>
                <a:sym typeface="Calibri"/>
              </a:rPr>
              <a:t>, impongono l’esigenza di innovare le modalità di COMUNICAZIONE verso l’esterno, come sarà successivamente esposto al momento di illustrarne il relativo piano. E’ previsto anche un forte investimento e rilancio delle attività di NETWORKING in ambito regionale, nazionale e internazionale.  Saranno determinanti in questo ultimo senso anche le attività connesse alla COOPERAZIONE EUROPEA, alla cooperazione e ai nuovi partenariati internazionali, alla promozione del sistema economico umbro e alla valorizzazione della rete degli Umbri all’estero. 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51210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165975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dirty="0">
                <a:effectLst/>
                <a:latin typeface="+mj-lt"/>
                <a:ea typeface="+mj-ea"/>
                <a:cs typeface="+mj-cs"/>
                <a:sym typeface="Calibri"/>
              </a:rPr>
              <a:t>Nel triennio si rafforzeranno le competenze dell’Agenzia afferenti alle RELAZIONI ESTERNE. I rapidi e profondi cambiamenti indotti dalla svolta digitale e accelerati nel 2020 dall’emergenza sanitaria, insieme alla necessità di riposizionare la brand </a:t>
            </a:r>
            <a:r>
              <a:rPr lang="it-IT" sz="2000" dirty="0" err="1">
                <a:effectLst/>
                <a:latin typeface="+mj-lt"/>
                <a:ea typeface="+mj-ea"/>
                <a:cs typeface="+mj-cs"/>
                <a:sym typeface="Calibri"/>
              </a:rPr>
              <a:t>reputation</a:t>
            </a:r>
            <a:r>
              <a:rPr lang="it-IT" sz="2000" dirty="0">
                <a:effectLst/>
                <a:latin typeface="+mj-lt"/>
                <a:ea typeface="+mj-ea"/>
                <a:cs typeface="+mj-cs"/>
                <a:sym typeface="Calibri"/>
              </a:rPr>
              <a:t> di </a:t>
            </a:r>
            <a:r>
              <a:rPr lang="it-IT" sz="2000" dirty="0" err="1">
                <a:effectLst/>
                <a:latin typeface="+mj-lt"/>
                <a:ea typeface="+mj-ea"/>
                <a:cs typeface="+mj-cs"/>
                <a:sym typeface="Calibri"/>
              </a:rPr>
              <a:t>Sviluppumbria</a:t>
            </a:r>
            <a:r>
              <a:rPr lang="it-IT" sz="2000" dirty="0">
                <a:effectLst/>
                <a:latin typeface="+mj-lt"/>
                <a:ea typeface="+mj-ea"/>
                <a:cs typeface="+mj-cs"/>
                <a:sym typeface="Calibri"/>
              </a:rPr>
              <a:t>, impongono l’esigenza di innovare le modalità di COMUNICAZIONE verso l’esterno, come sarà successivamente esposto al momento di illustrarne il relativo piano. E’ previsto anche un forte investimento e rilancio delle attività di NETWORKING in ambito regionale, nazionale e internazionale.  Saranno determinanti in questo ultimo senso anche le attività connesse alla COOPERAZIONE EUROPEA, alla cooperazione e ai nuovi partenariati internazionali, alla promozione del sistema economico umbro e alla valorizzazione della rete degli Umbri all’estero. 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148697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165975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dirty="0">
                <a:effectLst/>
                <a:latin typeface="+mj-lt"/>
                <a:ea typeface="+mj-ea"/>
                <a:cs typeface="+mj-cs"/>
                <a:sym typeface="Calibri"/>
              </a:rPr>
              <a:t>Nel triennio si rafforzeranno le competenze dell’Agenzia afferenti alle RELAZIONI ESTERNE. I rapidi e profondi cambiamenti indotti dalla svolta digitale e accelerati nel 2020 dall’emergenza sanitaria, insieme alla necessità di riposizionare la brand </a:t>
            </a:r>
            <a:r>
              <a:rPr lang="it-IT" sz="2000" dirty="0" err="1">
                <a:effectLst/>
                <a:latin typeface="+mj-lt"/>
                <a:ea typeface="+mj-ea"/>
                <a:cs typeface="+mj-cs"/>
                <a:sym typeface="Calibri"/>
              </a:rPr>
              <a:t>reputation</a:t>
            </a:r>
            <a:r>
              <a:rPr lang="it-IT" sz="2000" dirty="0">
                <a:effectLst/>
                <a:latin typeface="+mj-lt"/>
                <a:ea typeface="+mj-ea"/>
                <a:cs typeface="+mj-cs"/>
                <a:sym typeface="Calibri"/>
              </a:rPr>
              <a:t> di </a:t>
            </a:r>
            <a:r>
              <a:rPr lang="it-IT" sz="2000" dirty="0" err="1">
                <a:effectLst/>
                <a:latin typeface="+mj-lt"/>
                <a:ea typeface="+mj-ea"/>
                <a:cs typeface="+mj-cs"/>
                <a:sym typeface="Calibri"/>
              </a:rPr>
              <a:t>Sviluppumbria</a:t>
            </a:r>
            <a:r>
              <a:rPr lang="it-IT" sz="2000" dirty="0">
                <a:effectLst/>
                <a:latin typeface="+mj-lt"/>
                <a:ea typeface="+mj-ea"/>
                <a:cs typeface="+mj-cs"/>
                <a:sym typeface="Calibri"/>
              </a:rPr>
              <a:t>, impongono l’esigenza di innovare le modalità di COMUNICAZIONE verso l’esterno, come sarà successivamente esposto al momento di illustrarne il relativo piano. E’ previsto anche un forte investimento e rilancio delle attività di NETWORKING in ambito regionale, nazionale e internazionale.  Saranno determinanti in questo ultimo senso anche le attività connesse alla COOPERAZIONE EUROPEA, alla cooperazione e ai nuovi partenariati internazionali, alla promozione del sistema economico umbro e alla valorizzazione della rete degli Umbri all’estero. 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57794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cheda testo cop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Immagine"/>
          <p:cNvSpPr>
            <a:spLocks noGrp="1"/>
          </p:cNvSpPr>
          <p:nvPr>
            <p:ph type="pic" sz="half" idx="21"/>
          </p:nvPr>
        </p:nvSpPr>
        <p:spPr>
          <a:xfrm>
            <a:off x="-16904" y="0"/>
            <a:ext cx="9144001" cy="137160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38" name="Titolo Testo"/>
          <p:cNvSpPr txBox="1">
            <a:spLocks noGrp="1"/>
          </p:cNvSpPr>
          <p:nvPr>
            <p:ph type="title"/>
          </p:nvPr>
        </p:nvSpPr>
        <p:spPr>
          <a:xfrm>
            <a:off x="9872822" y="592935"/>
            <a:ext cx="8103786" cy="3501302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rgbClr val="535353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39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9734897" y="5420831"/>
            <a:ext cx="13415087" cy="7088319"/>
          </a:xfrm>
          <a:prstGeom prst="rect">
            <a:avLst/>
          </a:prstGeom>
        </p:spPr>
        <p:txBody>
          <a:bodyPr/>
          <a:lstStyle>
            <a:lvl1pPr>
              <a:defRPr sz="4500"/>
            </a:lvl1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pic>
        <p:nvPicPr>
          <p:cNvPr id="40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2288" y="702511"/>
            <a:ext cx="5080001" cy="806964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Linea"/>
          <p:cNvSpPr/>
          <p:nvPr/>
        </p:nvSpPr>
        <p:spPr>
          <a:xfrm>
            <a:off x="1172244" y="4179508"/>
            <a:ext cx="22039513" cy="1"/>
          </a:xfrm>
          <a:prstGeom prst="line">
            <a:avLst/>
          </a:prstGeom>
          <a:ln w="38100">
            <a:solidFill>
              <a:srgbClr val="535353"/>
            </a:solidFill>
          </a:ln>
        </p:spPr>
        <p:txBody>
          <a:bodyPr lIns="82987" tIns="82987" rIns="82987" bIns="82987"/>
          <a:lstStyle/>
          <a:p>
            <a:endParaRPr/>
          </a:p>
        </p:txBody>
      </p:sp>
      <p:sp>
        <p:nvSpPr>
          <p:cNvPr id="4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0501784" y="12766598"/>
            <a:ext cx="424657" cy="40560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cheda tes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ttangolo"/>
          <p:cNvSpPr/>
          <p:nvPr/>
        </p:nvSpPr>
        <p:spPr>
          <a:xfrm>
            <a:off x="-36372" y="-3071"/>
            <a:ext cx="24456744" cy="4201630"/>
          </a:xfrm>
          <a:prstGeom prst="rect">
            <a:avLst/>
          </a:prstGeom>
          <a:gradFill>
            <a:gsLst>
              <a:gs pos="0">
                <a:schemeClr val="accent3">
                  <a:hueOff val="2234909"/>
                  <a:satOff val="24458"/>
                  <a:lumOff val="-31523"/>
                </a:schemeClr>
              </a:gs>
              <a:gs pos="100000">
                <a:schemeClr val="accent3">
                  <a:hueOff val="2869108"/>
                  <a:satOff val="33478"/>
                  <a:lumOff val="-2384"/>
                </a:schemeClr>
              </a:gs>
            </a:gsLst>
            <a:lin ang="18900000"/>
          </a:gradFill>
          <a:ln w="12700">
            <a:miter lim="400000"/>
          </a:ln>
        </p:spPr>
        <p:txBody>
          <a:bodyPr lIns="82987" tIns="82987" rIns="82987" bIns="82987" anchor="ctr"/>
          <a:lstStyle/>
          <a:p>
            <a:endParaRPr/>
          </a:p>
        </p:txBody>
      </p:sp>
      <p:sp>
        <p:nvSpPr>
          <p:cNvPr id="50" name="Titolo Testo"/>
          <p:cNvSpPr txBox="1">
            <a:spLocks noGrp="1"/>
          </p:cNvSpPr>
          <p:nvPr>
            <p:ph type="title"/>
          </p:nvPr>
        </p:nvSpPr>
        <p:spPr>
          <a:xfrm>
            <a:off x="1070447" y="592935"/>
            <a:ext cx="13402929" cy="2345251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51" name="Corpo livello uno…"/>
          <p:cNvSpPr txBox="1">
            <a:spLocks noGrp="1"/>
          </p:cNvSpPr>
          <p:nvPr>
            <p:ph type="body" idx="1"/>
          </p:nvPr>
        </p:nvSpPr>
        <p:spPr>
          <a:xfrm>
            <a:off x="1269895" y="5420831"/>
            <a:ext cx="19322122" cy="7088319"/>
          </a:xfrm>
          <a:prstGeom prst="rect">
            <a:avLst/>
          </a:prstGeom>
        </p:spPr>
        <p:txBody>
          <a:bodyPr/>
          <a:lstStyle>
            <a:lvl1pPr>
              <a:defRPr sz="4500"/>
            </a:lvl1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pic>
        <p:nvPicPr>
          <p:cNvPr id="52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2288" y="702511"/>
            <a:ext cx="5080001" cy="806964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0501784" y="12766598"/>
            <a:ext cx="424657" cy="40560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heda fotograf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Testo">
            <a:extLst>
              <a:ext uri="{FF2B5EF4-FFF2-40B4-BE49-F238E27FC236}">
                <a16:creationId xmlns:a16="http://schemas.microsoft.com/office/drawing/2014/main" id="{D98A7F42-CBCD-244F-B47C-E0D786E26FF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70447" y="592935"/>
            <a:ext cx="13402929" cy="2345251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rgbClr val="535353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Titolo Testo</a:t>
            </a:r>
          </a:p>
        </p:txBody>
      </p:sp>
      <p:pic>
        <p:nvPicPr>
          <p:cNvPr id="7" name="Immagine" descr="Immagine">
            <a:extLst>
              <a:ext uri="{FF2B5EF4-FFF2-40B4-BE49-F238E27FC236}">
                <a16:creationId xmlns:a16="http://schemas.microsoft.com/office/drawing/2014/main" id="{E0B095E7-67BD-E442-BC05-B62DC34837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312288" y="702511"/>
            <a:ext cx="5080001" cy="80696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Linea">
            <a:extLst>
              <a:ext uri="{FF2B5EF4-FFF2-40B4-BE49-F238E27FC236}">
                <a16:creationId xmlns:a16="http://schemas.microsoft.com/office/drawing/2014/main" id="{AF0C1B9C-DC62-4944-BF63-198A84E0BB27}"/>
              </a:ext>
            </a:extLst>
          </p:cNvPr>
          <p:cNvSpPr/>
          <p:nvPr userDrawn="1"/>
        </p:nvSpPr>
        <p:spPr>
          <a:xfrm>
            <a:off x="1172244" y="2216893"/>
            <a:ext cx="22039513" cy="1"/>
          </a:xfrm>
          <a:prstGeom prst="line">
            <a:avLst/>
          </a:prstGeom>
          <a:ln w="38100">
            <a:solidFill>
              <a:srgbClr val="535353"/>
            </a:solidFill>
          </a:ln>
        </p:spPr>
        <p:txBody>
          <a:bodyPr lIns="82987" tIns="82987" rIns="82987" bIns="82987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Testo"/>
          <p:cNvSpPr txBox="1">
            <a:spLocks noGrp="1"/>
          </p:cNvSpPr>
          <p:nvPr>
            <p:ph type="title"/>
          </p:nvPr>
        </p:nvSpPr>
        <p:spPr>
          <a:xfrm>
            <a:off x="825085" y="681835"/>
            <a:ext cx="13402929" cy="11667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/>
          <a:p>
            <a:r>
              <a:t>Titolo Testo</a:t>
            </a:r>
          </a:p>
        </p:txBody>
      </p:sp>
      <p:pic>
        <p:nvPicPr>
          <p:cNvPr id="3" name="Immagine" descr="Immagin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12289" y="702511"/>
            <a:ext cx="5080001" cy="806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magine" descr="Immagine"/>
          <p:cNvPicPr>
            <a:picLocks noChangeAspect="1"/>
          </p:cNvPicPr>
          <p:nvPr/>
        </p:nvPicPr>
        <p:blipFill>
          <a:blip r:embed="rId6">
            <a:alphaModFix amt="70000"/>
          </a:blip>
          <a:stretch>
            <a:fillRect/>
          </a:stretch>
        </p:blipFill>
        <p:spPr>
          <a:xfrm>
            <a:off x="3030436" y="2369035"/>
            <a:ext cx="18323128" cy="897793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Corpo livello uno…"/>
          <p:cNvSpPr txBox="1">
            <a:spLocks noGrp="1"/>
          </p:cNvSpPr>
          <p:nvPr>
            <p:ph type="body" idx="1"/>
          </p:nvPr>
        </p:nvSpPr>
        <p:spPr>
          <a:xfrm>
            <a:off x="6299824" y="2783186"/>
            <a:ext cx="12824849" cy="1051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>
            <a:lvl2pPr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0501784" y="12766597"/>
            <a:ext cx="424657" cy="40560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r"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5" r:id="rId3"/>
  </p:sldLayoutIdLst>
  <p:transition spd="med"/>
  <p:txStyles>
    <p:titleStyle>
      <a:lvl1pPr marL="0" marR="0" indent="0" algn="l" defTabSz="1659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solidFill>
            <a:srgbClr val="FFFFFF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1pPr>
      <a:lvl2pPr marL="0" marR="0" indent="0" algn="l" defTabSz="1659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solidFill>
            <a:srgbClr val="FFFFFF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2pPr>
      <a:lvl3pPr marL="0" marR="0" indent="0" algn="l" defTabSz="1659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solidFill>
            <a:srgbClr val="FFFFFF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3pPr>
      <a:lvl4pPr marL="0" marR="0" indent="0" algn="l" defTabSz="1659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solidFill>
            <a:srgbClr val="FFFFFF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4pPr>
      <a:lvl5pPr marL="0" marR="0" indent="0" algn="l" defTabSz="1659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solidFill>
            <a:srgbClr val="FFFFFF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5pPr>
      <a:lvl6pPr marL="0" marR="0" indent="0" algn="l" defTabSz="1659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solidFill>
            <a:srgbClr val="FFFFFF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6pPr>
      <a:lvl7pPr marL="0" marR="0" indent="0" algn="l" defTabSz="1659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solidFill>
            <a:srgbClr val="FFFFFF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7pPr>
      <a:lvl8pPr marL="0" marR="0" indent="0" algn="l" defTabSz="1659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solidFill>
            <a:srgbClr val="FFFFFF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8pPr>
      <a:lvl9pPr marL="0" marR="0" indent="0" algn="l" defTabSz="1659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solidFill>
            <a:srgbClr val="FFFFFF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9pPr>
    </p:titleStyle>
    <p:bodyStyle>
      <a:lvl1pPr marL="0" marR="0" indent="0" algn="l" defTabSz="1659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535353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0" marR="0" indent="457200" algn="l" defTabSz="1659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535353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0" marR="0" indent="914400" algn="l" defTabSz="1659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535353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0" marR="0" indent="1371600" algn="l" defTabSz="1659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535353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0" marR="0" indent="1828800" algn="l" defTabSz="1659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535353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0" marR="0" indent="2286000" algn="l" defTabSz="1659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535353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0" marR="0" indent="2743200" algn="l" defTabSz="1659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535353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0" marR="0" indent="3200400" algn="l" defTabSz="1659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535353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0" marR="0" indent="3657600" algn="l" defTabSz="1659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535353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r" defTabSz="1659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1659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1659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1659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1659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1659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1659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1659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1659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g"/><Relationship Id="rId4" Type="http://schemas.openxmlformats.org/officeDocument/2006/relationships/hyperlink" Target="http://www.investumbria.com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Doppio clic per modificare"/>
          <p:cNvSpPr txBox="1">
            <a:spLocks noGrp="1"/>
          </p:cNvSpPr>
          <p:nvPr>
            <p:ph type="title"/>
          </p:nvPr>
        </p:nvSpPr>
        <p:spPr>
          <a:xfrm>
            <a:off x="9872822" y="592935"/>
            <a:ext cx="13277162" cy="1043359"/>
          </a:xfrm>
          <a:prstGeom prst="rect">
            <a:avLst/>
          </a:prstGeom>
        </p:spPr>
        <p:txBody>
          <a:bodyPr/>
          <a:lstStyle/>
          <a:p>
            <a:br>
              <a:rPr lang="it-IT" dirty="0"/>
            </a:br>
            <a:br>
              <a:rPr lang="it-IT" sz="1400" spc="-5" dirty="0">
                <a:solidFill>
                  <a:srgbClr val="5C5E5F"/>
                </a:solidFill>
                <a:latin typeface="Helvetica Neue"/>
                <a:cs typeface="Helvetica Neue"/>
              </a:rPr>
            </a:br>
            <a:endParaRPr lang="it-IT" sz="1400" dirty="0"/>
          </a:p>
        </p:txBody>
      </p:sp>
      <p:pic>
        <p:nvPicPr>
          <p:cNvPr id="160" name="Immagine" descr="Immagin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12288" y="702511"/>
            <a:ext cx="5080001" cy="806964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Linea"/>
          <p:cNvSpPr/>
          <p:nvPr/>
        </p:nvSpPr>
        <p:spPr>
          <a:xfrm>
            <a:off x="1172244" y="4179508"/>
            <a:ext cx="22039513" cy="1"/>
          </a:xfrm>
          <a:prstGeom prst="line">
            <a:avLst/>
          </a:prstGeom>
          <a:ln w="38100">
            <a:solidFill>
              <a:srgbClr val="535353"/>
            </a:solidFill>
          </a:ln>
        </p:spPr>
        <p:txBody>
          <a:bodyPr lIns="82987" tIns="82987" rIns="82987" bIns="82987"/>
          <a:lstStyle/>
          <a:p>
            <a:endParaRPr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7969A12-424B-45B5-B0F1-0E62FB399772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0026365" y="5383529"/>
            <a:ext cx="13885536" cy="7088319"/>
          </a:xfrm>
        </p:spPr>
        <p:txBody>
          <a:bodyPr/>
          <a:lstStyle/>
          <a:p>
            <a:pPr marL="698500" marR="1783714" indent="-685800">
              <a:lnSpc>
                <a:spcPct val="70800"/>
              </a:lnSpc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it-IT" sz="5400" dirty="0">
                <a:solidFill>
                  <a:schemeClr val="tx1"/>
                </a:solidFill>
                <a:latin typeface="Helvetica Neue"/>
                <a:cs typeface="Helvetica Neue"/>
              </a:rPr>
              <a:t>ATTIVITÀ</a:t>
            </a:r>
            <a:endParaRPr lang="it-IT" sz="5400" dirty="0">
              <a:solidFill>
                <a:schemeClr val="tx1"/>
              </a:solidFill>
            </a:endParaRPr>
          </a:p>
          <a:p>
            <a:pPr marL="12700" marR="1783714">
              <a:lnSpc>
                <a:spcPct val="70800"/>
              </a:lnSpc>
              <a:spcBef>
                <a:spcPts val="800"/>
              </a:spcBef>
            </a:pPr>
            <a:endParaRPr lang="it-IT" sz="5400" dirty="0">
              <a:solidFill>
                <a:schemeClr val="tx1"/>
              </a:solidFill>
              <a:latin typeface="Helvetica Neue"/>
              <a:cs typeface="Helvetica Neue"/>
            </a:endParaRPr>
          </a:p>
          <a:p>
            <a:pPr marL="698500" marR="1783714" indent="-685800">
              <a:lnSpc>
                <a:spcPct val="70800"/>
              </a:lnSpc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it-IT" sz="5400" dirty="0">
                <a:solidFill>
                  <a:schemeClr val="tx1"/>
                </a:solidFill>
                <a:latin typeface="Helvetica Neue"/>
                <a:cs typeface="Helvetica Neue"/>
              </a:rPr>
              <a:t>PIANO</a:t>
            </a:r>
            <a:r>
              <a:rPr lang="it-IT" sz="5400" spc="-15" dirty="0">
                <a:solidFill>
                  <a:schemeClr val="tx1"/>
                </a:solidFill>
                <a:latin typeface="Helvetica Neue"/>
                <a:cs typeface="Helvetica Neue"/>
              </a:rPr>
              <a:t> </a:t>
            </a:r>
            <a:r>
              <a:rPr lang="it-IT" sz="5400" dirty="0">
                <a:solidFill>
                  <a:schemeClr val="tx1"/>
                </a:solidFill>
                <a:latin typeface="Helvetica Neue"/>
                <a:cs typeface="Helvetica Neue"/>
              </a:rPr>
              <a:t>INDUSTRIALE</a:t>
            </a:r>
            <a:r>
              <a:rPr lang="it-IT" sz="5400" spc="-15" dirty="0">
                <a:solidFill>
                  <a:schemeClr val="tx1"/>
                </a:solidFill>
                <a:latin typeface="Helvetica Neue"/>
                <a:cs typeface="Helvetica Neue"/>
              </a:rPr>
              <a:t> </a:t>
            </a:r>
            <a:r>
              <a:rPr lang="it-IT" sz="5400" dirty="0">
                <a:solidFill>
                  <a:schemeClr val="tx1"/>
                </a:solidFill>
                <a:latin typeface="Helvetica Neue"/>
                <a:cs typeface="Helvetica Neue"/>
              </a:rPr>
              <a:t>2021</a:t>
            </a:r>
            <a:r>
              <a:rPr lang="it-IT" sz="5400" spc="-15" dirty="0">
                <a:solidFill>
                  <a:schemeClr val="tx1"/>
                </a:solidFill>
                <a:latin typeface="Helvetica Neue"/>
                <a:cs typeface="Helvetica Neue"/>
              </a:rPr>
              <a:t> </a:t>
            </a:r>
            <a:r>
              <a:rPr lang="it-IT" sz="5400" dirty="0">
                <a:solidFill>
                  <a:schemeClr val="tx1"/>
                </a:solidFill>
                <a:latin typeface="Helvetica Neue"/>
                <a:cs typeface="Helvetica Neue"/>
              </a:rPr>
              <a:t>– 2023</a:t>
            </a:r>
          </a:p>
          <a:p>
            <a:pPr marL="12700" marR="1783714">
              <a:lnSpc>
                <a:spcPct val="70800"/>
              </a:lnSpc>
              <a:spcBef>
                <a:spcPts val="800"/>
              </a:spcBef>
            </a:pPr>
            <a:endParaRPr lang="it-IT" sz="5400" dirty="0">
              <a:solidFill>
                <a:schemeClr val="tx1"/>
              </a:solidFill>
            </a:endParaRPr>
          </a:p>
          <a:p>
            <a:pPr marL="698500" marR="1783714" indent="-685800">
              <a:lnSpc>
                <a:spcPct val="70800"/>
              </a:lnSpc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it-IT" sz="5400" dirty="0">
                <a:solidFill>
                  <a:schemeClr val="tx1"/>
                </a:solidFill>
                <a:latin typeface="Helvetica Neue"/>
                <a:cs typeface="Helvetica Neue"/>
              </a:rPr>
              <a:t>PIANO ANNUALE 2021</a:t>
            </a:r>
            <a:endParaRPr lang="it-IT" sz="5400" dirty="0">
              <a:solidFill>
                <a:schemeClr val="tx1"/>
              </a:solidFill>
            </a:endParaRPr>
          </a:p>
        </p:txBody>
      </p:sp>
      <p:pic>
        <p:nvPicPr>
          <p:cNvPr id="7" name="Segnaposto immagine 6">
            <a:extLst>
              <a:ext uri="{FF2B5EF4-FFF2-40B4-BE49-F238E27FC236}">
                <a16:creationId xmlns:a16="http://schemas.microsoft.com/office/drawing/2014/main" id="{BB1FEC16-E57B-4A7C-B949-0B7D59404CE9}"/>
              </a:ext>
            </a:extLst>
          </p:cNvPr>
          <p:cNvPicPr>
            <a:picLocks noGrp="1" noChangeAspect="1"/>
          </p:cNvPicPr>
          <p:nvPr>
            <p:ph type="pic" sz="half" idx="21"/>
          </p:nvPr>
        </p:nvPicPr>
        <p:blipFill rotWithShape="1">
          <a:blip r:embed="rId4"/>
          <a:srcRect l="3209" r="3209"/>
          <a:stretch/>
        </p:blipFill>
        <p:spPr/>
      </p:pic>
    </p:spTree>
    <p:extLst>
      <p:ext uri="{BB962C8B-B14F-4D97-AF65-F5344CB8AC3E}">
        <p14:creationId xmlns:p14="http://schemas.microsoft.com/office/powerpoint/2010/main" val="1186843575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Doppio clic per modificare"/>
          <p:cNvSpPr txBox="1">
            <a:spLocks noGrp="1"/>
          </p:cNvSpPr>
          <p:nvPr>
            <p:ph type="title"/>
          </p:nvPr>
        </p:nvSpPr>
        <p:spPr>
          <a:xfrm>
            <a:off x="9872822" y="592935"/>
            <a:ext cx="13277162" cy="1043359"/>
          </a:xfrm>
          <a:prstGeom prst="rect">
            <a:avLst/>
          </a:prstGeom>
        </p:spPr>
        <p:txBody>
          <a:bodyPr/>
          <a:lstStyle/>
          <a:p>
            <a:br>
              <a:rPr lang="it-IT" dirty="0"/>
            </a:br>
            <a:br>
              <a:rPr lang="it-IT" sz="1400" spc="-5" dirty="0">
                <a:solidFill>
                  <a:srgbClr val="5C5E5F"/>
                </a:solidFill>
                <a:latin typeface="Helvetica Neue"/>
                <a:cs typeface="Helvetica Neue"/>
              </a:rPr>
            </a:br>
            <a:endParaRPr lang="it-IT" sz="1400" dirty="0"/>
          </a:p>
        </p:txBody>
      </p:sp>
      <p:pic>
        <p:nvPicPr>
          <p:cNvPr id="160" name="Immagine" descr="Immagin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12288" y="702511"/>
            <a:ext cx="5080001" cy="806964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Linea"/>
          <p:cNvSpPr/>
          <p:nvPr/>
        </p:nvSpPr>
        <p:spPr>
          <a:xfrm>
            <a:off x="1172244" y="4179508"/>
            <a:ext cx="22039513" cy="1"/>
          </a:xfrm>
          <a:prstGeom prst="line">
            <a:avLst/>
          </a:prstGeom>
          <a:ln w="38100">
            <a:solidFill>
              <a:srgbClr val="535353"/>
            </a:solidFill>
          </a:ln>
        </p:spPr>
        <p:txBody>
          <a:bodyPr lIns="82987" tIns="82987" rIns="82987" bIns="82987"/>
          <a:lstStyle/>
          <a:p>
            <a:endParaRPr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7969A12-424B-45B5-B0F1-0E62FB399772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9630517" y="5244691"/>
            <a:ext cx="14220083" cy="7088319"/>
          </a:xfrm>
        </p:spPr>
        <p:txBody>
          <a:bodyPr/>
          <a:lstStyle/>
          <a:p>
            <a:pPr marL="469900" marR="1783714" indent="-457200">
              <a:spcBef>
                <a:spcPts val="2000"/>
              </a:spcBef>
              <a:buFont typeface="Wingdings" panose="05000000000000000000" pitchFamily="2" charset="2"/>
              <a:buChar char="§"/>
            </a:pPr>
            <a:r>
              <a:rPr lang="it-IT" sz="3200" dirty="0">
                <a:solidFill>
                  <a:schemeClr val="tx1"/>
                </a:solidFill>
                <a:latin typeface="Helvetica Neue"/>
                <a:cs typeface="Helvetica Neue"/>
              </a:rPr>
              <a:t>Gestione degli Avvisi «</a:t>
            </a:r>
            <a:r>
              <a:rPr lang="it-IT" sz="3200" dirty="0" err="1">
                <a:solidFill>
                  <a:schemeClr val="tx1"/>
                </a:solidFill>
                <a:latin typeface="Helvetica Neue"/>
                <a:cs typeface="Helvetica Neue"/>
              </a:rPr>
              <a:t>Umbriaperta</a:t>
            </a:r>
            <a:r>
              <a:rPr lang="it-IT" sz="3200" dirty="0">
                <a:solidFill>
                  <a:schemeClr val="tx1"/>
                </a:solidFill>
                <a:latin typeface="Helvetica Neue"/>
                <a:cs typeface="Helvetica Neue"/>
              </a:rPr>
              <a:t>: bando per il sostegno alle imprese ricettive. Azione 3.2.1 e 8.2.1 Por Fesr 14-20</a:t>
            </a:r>
          </a:p>
          <a:p>
            <a:pPr marL="469900" marR="1783714" indent="-457200">
              <a:spcBef>
                <a:spcPts val="2000"/>
              </a:spcBef>
              <a:buFont typeface="Wingdings" panose="05000000000000000000" pitchFamily="2" charset="2"/>
              <a:buChar char="§"/>
            </a:pPr>
            <a:r>
              <a:rPr lang="it-IT" sz="3200" dirty="0">
                <a:solidFill>
                  <a:schemeClr val="tx1"/>
                </a:solidFill>
                <a:latin typeface="Helvetica Neue"/>
                <a:cs typeface="Helvetica Neue"/>
              </a:rPr>
              <a:t>Gestione degli Avvisi «</a:t>
            </a:r>
            <a:r>
              <a:rPr lang="it-IT" sz="3200" dirty="0" err="1">
                <a:solidFill>
                  <a:schemeClr val="tx1"/>
                </a:solidFill>
                <a:latin typeface="Helvetica Neue"/>
                <a:cs typeface="Helvetica Neue"/>
              </a:rPr>
              <a:t>Umbriaperta</a:t>
            </a:r>
            <a:r>
              <a:rPr lang="it-IT" sz="3200" dirty="0">
                <a:solidFill>
                  <a:schemeClr val="tx1"/>
                </a:solidFill>
                <a:latin typeface="Helvetica Neue"/>
                <a:cs typeface="Helvetica Neue"/>
              </a:rPr>
              <a:t>: bando per il sostegno alle imprese della filiera del Turismo operanti nell’area del cratere sismico. Azione 8.2.1 Por Fesr 14-20</a:t>
            </a:r>
          </a:p>
          <a:p>
            <a:pPr marL="469900" marR="1783714" indent="-457200">
              <a:spcBef>
                <a:spcPts val="2000"/>
              </a:spcBef>
              <a:buFont typeface="Wingdings" panose="05000000000000000000" pitchFamily="2" charset="2"/>
              <a:buChar char="§"/>
            </a:pPr>
            <a:r>
              <a:rPr lang="it-IT" sz="3200" dirty="0">
                <a:solidFill>
                  <a:schemeClr val="tx1"/>
                </a:solidFill>
                <a:latin typeface="Helvetica Neue"/>
                <a:cs typeface="Helvetica Neue"/>
              </a:rPr>
              <a:t>Promozione turistica e integrata. PPN</a:t>
            </a:r>
          </a:p>
          <a:p>
            <a:pPr marL="469900" marR="1783714" indent="-457200">
              <a:spcBef>
                <a:spcPts val="2000"/>
              </a:spcBef>
              <a:buFont typeface="Wingdings" panose="05000000000000000000" pitchFamily="2" charset="2"/>
              <a:buChar char="§"/>
            </a:pPr>
            <a:r>
              <a:rPr lang="it-IT" sz="3200" dirty="0">
                <a:solidFill>
                  <a:schemeClr val="tx1"/>
                </a:solidFill>
                <a:latin typeface="Helvetica Neue"/>
                <a:cs typeface="Helvetica Neue"/>
              </a:rPr>
              <a:t>Iniziative fieristiche e promo-commerciali</a:t>
            </a:r>
          </a:p>
          <a:p>
            <a:pPr marL="469900" marR="1783714" indent="-457200">
              <a:spcBef>
                <a:spcPts val="2000"/>
              </a:spcBef>
              <a:buFont typeface="Wingdings" panose="05000000000000000000" pitchFamily="2" charset="2"/>
              <a:buChar char="§"/>
            </a:pPr>
            <a:r>
              <a:rPr lang="it-IT" sz="3200" dirty="0" err="1">
                <a:solidFill>
                  <a:schemeClr val="tx1"/>
                </a:solidFill>
                <a:latin typeface="Helvetica Neue"/>
                <a:cs typeface="Helvetica Neue"/>
              </a:rPr>
              <a:t>Itinerando</a:t>
            </a:r>
            <a:r>
              <a:rPr lang="it-IT" sz="3200" dirty="0">
                <a:solidFill>
                  <a:schemeClr val="tx1"/>
                </a:solidFill>
                <a:latin typeface="Helvetica Neue"/>
                <a:cs typeface="Helvetica Neue"/>
              </a:rPr>
              <a:t> Umbria-Ermitage</a:t>
            </a:r>
          </a:p>
          <a:p>
            <a:pPr marL="469900" marR="1783714" indent="-457200">
              <a:spcBef>
                <a:spcPts val="2000"/>
              </a:spcBef>
              <a:buFont typeface="Wingdings" panose="05000000000000000000" pitchFamily="2" charset="2"/>
              <a:buChar char="§"/>
            </a:pPr>
            <a:r>
              <a:rPr lang="it-IT" sz="3200" dirty="0" err="1">
                <a:solidFill>
                  <a:schemeClr val="tx1"/>
                </a:solidFill>
                <a:latin typeface="Helvetica Neue"/>
                <a:cs typeface="Helvetica Neue"/>
              </a:rPr>
              <a:t>Dilibera</a:t>
            </a:r>
            <a:r>
              <a:rPr lang="it-IT" sz="3200" dirty="0">
                <a:solidFill>
                  <a:schemeClr val="tx1"/>
                </a:solidFill>
                <a:latin typeface="Helvetica Neue"/>
                <a:cs typeface="Helvetica Neue"/>
              </a:rPr>
              <a:t> CIPE. Programmazione delle risorse dell'intervento "I cammini religiosi di San Francesco, San Benedetto e Santa Scolastica"</a:t>
            </a:r>
          </a:p>
          <a:p>
            <a:pPr marL="12700" marR="1783714">
              <a:spcBef>
                <a:spcPts val="2000"/>
              </a:spcBef>
            </a:pPr>
            <a:endParaRPr lang="it-IT" sz="3200" dirty="0">
              <a:solidFill>
                <a:schemeClr val="tx1"/>
              </a:solidFill>
              <a:latin typeface="Helvetica Neue"/>
              <a:cs typeface="Helvetica Neue"/>
            </a:endParaRPr>
          </a:p>
          <a:p>
            <a:pPr marL="469900" marR="1783714" indent="-457200">
              <a:spcBef>
                <a:spcPts val="2000"/>
              </a:spcBef>
              <a:buFont typeface="Wingdings" panose="05000000000000000000" pitchFamily="2" charset="2"/>
              <a:buChar char="§"/>
            </a:pPr>
            <a:endParaRPr lang="it-IT" sz="3200" dirty="0">
              <a:solidFill>
                <a:schemeClr val="tx1"/>
              </a:solidFill>
              <a:latin typeface="Helvetica Neue"/>
              <a:cs typeface="Helvetica Neue"/>
            </a:endParaRPr>
          </a:p>
          <a:p>
            <a:pPr marL="12700" marR="1783714">
              <a:lnSpc>
                <a:spcPct val="70800"/>
              </a:lnSpc>
              <a:spcBef>
                <a:spcPts val="800"/>
              </a:spcBef>
            </a:pPr>
            <a:endParaRPr lang="it-IT" sz="5400" dirty="0">
              <a:solidFill>
                <a:schemeClr val="tx1"/>
              </a:solidFill>
              <a:latin typeface="Helvetica Neue"/>
              <a:cs typeface="Helvetica Neue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265A3A6-2978-45C3-90DB-74611853CC51}"/>
              </a:ext>
            </a:extLst>
          </p:cNvPr>
          <p:cNvSpPr txBox="1"/>
          <p:nvPr/>
        </p:nvSpPr>
        <p:spPr>
          <a:xfrm flipH="1">
            <a:off x="9630517" y="555668"/>
            <a:ext cx="7283067" cy="9985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82987" tIns="82987" rIns="82987" bIns="82987" numCol="1" spcCol="38100" rtlCol="0" anchor="t">
            <a:spAutoFit/>
          </a:bodyPr>
          <a:lstStyle/>
          <a:p>
            <a:pPr marL="0" marR="0" indent="0" algn="l" defTabSz="1659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5400" dirty="0">
                <a:latin typeface="Helvetica Neue Medium"/>
              </a:rPr>
              <a:t>TURISMO: Le attività</a:t>
            </a:r>
            <a:endParaRPr kumimoji="0" lang="it-IT" sz="5400" b="0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sym typeface="Calibri"/>
            </a:endParaRPr>
          </a:p>
        </p:txBody>
      </p:sp>
      <p:pic>
        <p:nvPicPr>
          <p:cNvPr id="7" name="Segnaposto immagine 6" descr="Immagine che contiene testo, persona, camminando&#10;&#10;Descrizione generata automaticamente">
            <a:extLst>
              <a:ext uri="{FF2B5EF4-FFF2-40B4-BE49-F238E27FC236}">
                <a16:creationId xmlns:a16="http://schemas.microsoft.com/office/drawing/2014/main" id="{1530017E-E34B-4BC1-9C30-E269F62CD02D}"/>
              </a:ext>
            </a:extLst>
          </p:cNvPr>
          <p:cNvPicPr>
            <a:picLocks noGrp="1" noChangeAspect="1"/>
          </p:cNvPicPr>
          <p:nvPr>
            <p:ph type="pic" sz="half" idx="2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8" r="2777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7401841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F323A6-A646-407C-BD1D-2C0D370B3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447" y="801482"/>
            <a:ext cx="15789806" cy="2345251"/>
          </a:xfrm>
        </p:spPr>
        <p:txBody>
          <a:bodyPr/>
          <a:lstStyle/>
          <a:p>
            <a:r>
              <a:rPr lang="it-IT" dirty="0"/>
              <a:t>GESTIONE DEL PATRIMONIO</a:t>
            </a:r>
          </a:p>
        </p:txBody>
      </p:sp>
      <p:graphicFrame>
        <p:nvGraphicFramePr>
          <p:cNvPr id="3" name="Tabella 3">
            <a:extLst>
              <a:ext uri="{FF2B5EF4-FFF2-40B4-BE49-F238E27FC236}">
                <a16:creationId xmlns:a16="http://schemas.microsoft.com/office/drawing/2014/main" id="{A9E01D75-CA19-4250-9F04-697F1D6A3F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9891221"/>
              </p:ext>
            </p:extLst>
          </p:nvPr>
        </p:nvGraphicFramePr>
        <p:xfrm>
          <a:off x="1070447" y="4674088"/>
          <a:ext cx="22266442" cy="466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28674">
                  <a:extLst>
                    <a:ext uri="{9D8B030D-6E8A-4147-A177-3AD203B41FA5}">
                      <a16:colId xmlns:a16="http://schemas.microsoft.com/office/drawing/2014/main" val="3524088271"/>
                    </a:ext>
                  </a:extLst>
                </a:gridCol>
                <a:gridCol w="17437768">
                  <a:extLst>
                    <a:ext uri="{9D8B030D-6E8A-4147-A177-3AD203B41FA5}">
                      <a16:colId xmlns:a16="http://schemas.microsoft.com/office/drawing/2014/main" val="3330154782"/>
                    </a:ext>
                  </a:extLst>
                </a:gridCol>
              </a:tblGrid>
              <a:tr h="1347868">
                <a:tc>
                  <a:txBody>
                    <a:bodyPr/>
                    <a:lstStyle/>
                    <a:p>
                      <a:pPr algn="l"/>
                      <a:r>
                        <a:rPr lang="it-IT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Gestione del patrimonio regionale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 algn="l">
                        <a:buFont typeface="Wingdings" panose="05000000000000000000" pitchFamily="2" charset="2"/>
                        <a:buChar char="§"/>
                      </a:pPr>
                      <a:r>
                        <a:rPr lang="it-IT" sz="3000" dirty="0">
                          <a:solidFill>
                            <a:schemeClr val="bg1"/>
                          </a:solidFill>
                        </a:rPr>
                        <a:t>Gestire e valorizzare il patrimonio regionale con l’implementazione  e la co-progettazione di progetti puntuali</a:t>
                      </a:r>
                    </a:p>
                    <a:p>
                      <a:pPr marL="457200" indent="-457200" algn="l">
                        <a:buFont typeface="Wingdings" panose="05000000000000000000" pitchFamily="2" charset="2"/>
                        <a:buChar char="§"/>
                      </a:pPr>
                      <a:r>
                        <a:rPr lang="it-IT" sz="3000" dirty="0">
                          <a:solidFill>
                            <a:schemeClr val="bg1"/>
                          </a:solidFill>
                        </a:rPr>
                        <a:t>Attuazione programma di politica patrimoniale della Regione  Umbria</a:t>
                      </a:r>
                    </a:p>
                    <a:p>
                      <a:pPr marL="457200" indent="-457200" algn="l">
                        <a:buFont typeface="Wingdings" panose="05000000000000000000" pitchFamily="2" charset="2"/>
                        <a:buChar char="§"/>
                      </a:pPr>
                      <a:r>
                        <a:rPr lang="it-IT" sz="3000" dirty="0">
                          <a:solidFill>
                            <a:schemeClr val="bg1"/>
                          </a:solidFill>
                        </a:rPr>
                        <a:t>Valorizzazione, alienazione e supporto agli adempimenti normativi</a:t>
                      </a:r>
                    </a:p>
                    <a:p>
                      <a:pPr marL="457200" indent="-457200" algn="l">
                        <a:buFont typeface="Wingdings" panose="05000000000000000000" pitchFamily="2" charset="2"/>
                        <a:buChar char="§"/>
                      </a:pPr>
                      <a:r>
                        <a:rPr lang="it-IT" sz="3000" dirty="0">
                          <a:solidFill>
                            <a:schemeClr val="bg1"/>
                          </a:solidFill>
                        </a:rPr>
                        <a:t>Strumenti per la conoscenza del patrimonio Gestione</a:t>
                      </a:r>
                    </a:p>
                    <a:p>
                      <a:pPr marL="457200" indent="-457200" algn="l">
                        <a:buFont typeface="Wingdings" panose="05000000000000000000" pitchFamily="2" charset="2"/>
                        <a:buChar char="§"/>
                      </a:pPr>
                      <a:r>
                        <a:rPr lang="it-IT" sz="3000" dirty="0">
                          <a:solidFill>
                            <a:schemeClr val="bg1"/>
                          </a:solidFill>
                        </a:rPr>
                        <a:t>Co-progettazione ed implementazione attività di valorizzazione  del patrimonio</a:t>
                      </a:r>
                    </a:p>
                    <a:p>
                      <a:pPr marL="457200" indent="-457200" algn="l">
                        <a:buFont typeface="Wingdings" panose="05000000000000000000" pitchFamily="2" charset="2"/>
                        <a:buChar char="§"/>
                      </a:pPr>
                      <a:r>
                        <a:rPr lang="it-IT" sz="3000" b="1" dirty="0">
                          <a:solidFill>
                            <a:schemeClr val="bg1"/>
                          </a:solidFill>
                        </a:rPr>
                        <a:t>Progetti per la valorizzazione di immobili inerenti le aree industriali</a:t>
                      </a:r>
                    </a:p>
                    <a:p>
                      <a:pPr marL="457200" indent="-457200" algn="l">
                        <a:buFont typeface="Wingdings" panose="05000000000000000000" pitchFamily="2" charset="2"/>
                        <a:buChar char="§"/>
                      </a:pPr>
                      <a:r>
                        <a:rPr lang="it-IT" sz="3000" b="1" dirty="0">
                          <a:solidFill>
                            <a:schemeClr val="bg1"/>
                          </a:solidFill>
                        </a:rPr>
                        <a:t>Progetti per la valorizzazione del patrimonio ai fini turistico ricettivi</a:t>
                      </a:r>
                    </a:p>
                    <a:p>
                      <a:pPr marL="457200" indent="-457200" algn="l">
                        <a:buFont typeface="Wingdings" panose="05000000000000000000" pitchFamily="2" charset="2"/>
                        <a:buChar char="§"/>
                      </a:pPr>
                      <a:r>
                        <a:rPr lang="it-IT" sz="3000" dirty="0">
                          <a:solidFill>
                            <a:schemeClr val="bg1"/>
                          </a:solidFill>
                        </a:rPr>
                        <a:t>Progetto di valorizzazione basi logistiche</a:t>
                      </a:r>
                    </a:p>
                    <a:p>
                      <a:pPr marL="457200" indent="-457200" algn="l">
                        <a:buFont typeface="Wingdings" panose="05000000000000000000" pitchFamily="2" charset="2"/>
                        <a:buChar char="§"/>
                      </a:pPr>
                      <a:r>
                        <a:rPr lang="it-IT" sz="3000" dirty="0">
                          <a:solidFill>
                            <a:schemeClr val="bg1"/>
                          </a:solidFill>
                        </a:rPr>
                        <a:t>Progetto di alienazione aziende agricole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9785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2115859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Doppio clic per modificare"/>
          <p:cNvSpPr txBox="1">
            <a:spLocks noGrp="1"/>
          </p:cNvSpPr>
          <p:nvPr>
            <p:ph type="title"/>
          </p:nvPr>
        </p:nvSpPr>
        <p:spPr>
          <a:xfrm>
            <a:off x="9872822" y="592935"/>
            <a:ext cx="13277162" cy="1043359"/>
          </a:xfrm>
          <a:prstGeom prst="rect">
            <a:avLst/>
          </a:prstGeom>
        </p:spPr>
        <p:txBody>
          <a:bodyPr/>
          <a:lstStyle/>
          <a:p>
            <a:br>
              <a:rPr lang="it-IT" dirty="0"/>
            </a:br>
            <a:br>
              <a:rPr lang="it-IT" sz="1400" spc="-5" dirty="0">
                <a:solidFill>
                  <a:srgbClr val="5C5E5F"/>
                </a:solidFill>
                <a:latin typeface="Helvetica Neue"/>
                <a:cs typeface="Helvetica Neue"/>
              </a:rPr>
            </a:br>
            <a:endParaRPr lang="it-IT" sz="1400" dirty="0"/>
          </a:p>
        </p:txBody>
      </p:sp>
      <p:pic>
        <p:nvPicPr>
          <p:cNvPr id="160" name="Immagine" descr="Immagin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12288" y="702511"/>
            <a:ext cx="5080001" cy="806964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Linea"/>
          <p:cNvSpPr/>
          <p:nvPr/>
        </p:nvSpPr>
        <p:spPr>
          <a:xfrm>
            <a:off x="1172244" y="4179508"/>
            <a:ext cx="22039513" cy="1"/>
          </a:xfrm>
          <a:prstGeom prst="line">
            <a:avLst/>
          </a:prstGeom>
          <a:ln w="38100">
            <a:solidFill>
              <a:srgbClr val="535353"/>
            </a:solidFill>
          </a:ln>
        </p:spPr>
        <p:txBody>
          <a:bodyPr lIns="82987" tIns="82987" rIns="82987" bIns="82987"/>
          <a:lstStyle/>
          <a:p>
            <a:endParaRPr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7969A12-424B-45B5-B0F1-0E62FB399772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9630517" y="5244691"/>
            <a:ext cx="14437181" cy="7768796"/>
          </a:xfrm>
        </p:spPr>
        <p:txBody>
          <a:bodyPr/>
          <a:lstStyle/>
          <a:p>
            <a:pPr marL="469900" marR="1783714" indent="-457200" algn="just">
              <a:spcBef>
                <a:spcPts val="2000"/>
              </a:spcBef>
              <a:buFont typeface="Wingdings" panose="05000000000000000000" pitchFamily="2" charset="2"/>
              <a:buChar char="§"/>
            </a:pPr>
            <a:r>
              <a:rPr lang="it-IT" sz="3200" dirty="0">
                <a:solidFill>
                  <a:schemeClr val="tx1"/>
                </a:solidFill>
                <a:latin typeface="Helvetica Neue"/>
                <a:cs typeface="Helvetica Neue"/>
              </a:rPr>
              <a:t>Attuazione del programma di politica patrimoniale della Regione  Umbria ex L.R. 10/2018</a:t>
            </a:r>
          </a:p>
          <a:p>
            <a:pPr marL="469900" marR="1783714" indent="-457200" algn="just">
              <a:spcBef>
                <a:spcPts val="2000"/>
              </a:spcBef>
              <a:buFont typeface="Wingdings" panose="05000000000000000000" pitchFamily="2" charset="2"/>
              <a:buChar char="§"/>
            </a:pPr>
            <a:r>
              <a:rPr lang="it-IT" sz="3200" dirty="0">
                <a:solidFill>
                  <a:schemeClr val="tx1"/>
                </a:solidFill>
                <a:latin typeface="Helvetica Neue"/>
                <a:cs typeface="Helvetica Neue"/>
              </a:rPr>
              <a:t>Co-progettazione ed implementazione attività per valorizzazione  del patrimonio finalizzati allo sviluppo economico: basi  logistiche, di beni specifici in aree industriali, immobili dislocati  su percorsi turistici</a:t>
            </a:r>
          </a:p>
          <a:p>
            <a:pPr marL="469900" marR="1783714" indent="-457200">
              <a:spcBef>
                <a:spcPts val="2000"/>
              </a:spcBef>
              <a:buFont typeface="Wingdings" panose="05000000000000000000" pitchFamily="2" charset="2"/>
              <a:buChar char="§"/>
            </a:pPr>
            <a:r>
              <a:rPr lang="it-IT" sz="3200" dirty="0">
                <a:solidFill>
                  <a:schemeClr val="tx1"/>
                </a:solidFill>
                <a:latin typeface="Helvetica Neue"/>
                <a:cs typeface="Helvetica Neue"/>
              </a:rPr>
              <a:t>Programma per l’alienazione delle aziende agrarie</a:t>
            </a:r>
          </a:p>
          <a:p>
            <a:pPr marL="469900" marR="1783714" indent="-457200" algn="just">
              <a:spcBef>
                <a:spcPts val="2000"/>
              </a:spcBef>
              <a:buFont typeface="Wingdings" panose="05000000000000000000" pitchFamily="2" charset="2"/>
              <a:buChar char="§"/>
            </a:pPr>
            <a:r>
              <a:rPr lang="it-IT" sz="3200" dirty="0">
                <a:solidFill>
                  <a:schemeClr val="tx1"/>
                </a:solidFill>
                <a:latin typeface="Helvetica Neue"/>
                <a:cs typeface="Helvetica Neue"/>
              </a:rPr>
              <a:t>Valorizzazione patrimonio di proprietà. Valorizzazione </a:t>
            </a:r>
            <a:r>
              <a:rPr lang="it-IT" sz="3200" dirty="0" err="1">
                <a:solidFill>
                  <a:schemeClr val="tx1"/>
                </a:solidFill>
                <a:latin typeface="Helvetica Neue"/>
                <a:cs typeface="Helvetica Neue"/>
              </a:rPr>
              <a:t>urbana.“</a:t>
            </a:r>
            <a:r>
              <a:rPr lang="it-IT" sz="3200" b="1" u="sng" dirty="0" err="1">
                <a:solidFill>
                  <a:schemeClr val="tx1"/>
                </a:solidFill>
                <a:latin typeface="Helvetica Neue"/>
                <a:cs typeface="Helvetica Neue"/>
              </a:rPr>
              <a:t>Programma</a:t>
            </a:r>
            <a:r>
              <a:rPr lang="it-IT" sz="3200" b="1" u="sng" dirty="0">
                <a:solidFill>
                  <a:schemeClr val="tx1"/>
                </a:solidFill>
                <a:latin typeface="Helvetica Neue"/>
                <a:cs typeface="Helvetica Neue"/>
              </a:rPr>
              <a:t> innovativo per la qualità dell’abitare</a:t>
            </a:r>
            <a:r>
              <a:rPr lang="it-IT" sz="3200" dirty="0">
                <a:solidFill>
                  <a:schemeClr val="tx1"/>
                </a:solidFill>
                <a:latin typeface="Helvetica Neue"/>
                <a:cs typeface="Helvetica Neue"/>
              </a:rPr>
              <a:t>” Bando </a:t>
            </a:r>
            <a:r>
              <a:rPr lang="it-IT" sz="3200" dirty="0" err="1">
                <a:solidFill>
                  <a:schemeClr val="tx1"/>
                </a:solidFill>
                <a:latin typeface="Helvetica Neue"/>
                <a:cs typeface="Helvetica Neue"/>
              </a:rPr>
              <a:t>Mit</a:t>
            </a:r>
            <a:r>
              <a:rPr lang="it-IT" sz="3200" dirty="0">
                <a:solidFill>
                  <a:schemeClr val="tx1"/>
                </a:solidFill>
                <a:latin typeface="Helvetica Neue"/>
                <a:cs typeface="Helvetica Neue"/>
              </a:rPr>
              <a:t> con 2 progetti di rigenerazione urbana: «Vivere l’Umbria». Valorizzazione del patrimonio lungo la FCU «Alta Umbria 2030. </a:t>
            </a:r>
            <a:r>
              <a:rPr lang="it-IT" sz="3200" dirty="0">
                <a:solidFill>
                  <a:schemeClr val="tx1"/>
                </a:solidFill>
              </a:rPr>
              <a:t>Strategie di rigenerazione</a:t>
            </a:r>
            <a:r>
              <a:rPr lang="it-IT" sz="3200" dirty="0">
                <a:solidFill>
                  <a:schemeClr val="tx1"/>
                </a:solidFill>
                <a:latin typeface="Helvetica Neue"/>
                <a:cs typeface="Helvetica Neue"/>
              </a:rPr>
              <a:t>». Valorizzazione di immobili pubblici della Regione e dei  Comuni di San Giustino, Citerna, Gubbio, Umbertide e Pietralunga, Città di Castello</a:t>
            </a:r>
          </a:p>
          <a:p>
            <a:pPr marL="469900" marR="1783714" indent="-457200">
              <a:spcBef>
                <a:spcPts val="2000"/>
              </a:spcBef>
              <a:buFont typeface="Wingdings" panose="05000000000000000000" pitchFamily="2" charset="2"/>
              <a:buChar char="§"/>
            </a:pPr>
            <a:endParaRPr lang="it-IT" sz="3200" dirty="0">
              <a:solidFill>
                <a:schemeClr val="tx1"/>
              </a:solidFill>
              <a:latin typeface="Helvetica Neue"/>
              <a:cs typeface="Helvetica Neue"/>
            </a:endParaRPr>
          </a:p>
          <a:p>
            <a:pPr marL="12700" marR="1783714">
              <a:lnSpc>
                <a:spcPct val="70800"/>
              </a:lnSpc>
              <a:spcBef>
                <a:spcPts val="800"/>
              </a:spcBef>
            </a:pPr>
            <a:endParaRPr lang="it-IT" sz="5400" dirty="0">
              <a:solidFill>
                <a:schemeClr val="tx1"/>
              </a:solidFill>
              <a:latin typeface="Helvetica Neue"/>
              <a:cs typeface="Helvetica Neue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265A3A6-2978-45C3-90DB-74611853CC51}"/>
              </a:ext>
            </a:extLst>
          </p:cNvPr>
          <p:cNvSpPr txBox="1"/>
          <p:nvPr/>
        </p:nvSpPr>
        <p:spPr>
          <a:xfrm flipH="1">
            <a:off x="9630515" y="555668"/>
            <a:ext cx="7213695" cy="26605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82987" tIns="82987" rIns="82987" bIns="82987" numCol="1" spcCol="38100" rtlCol="0" anchor="t">
            <a:spAutoFit/>
          </a:bodyPr>
          <a:lstStyle/>
          <a:p>
            <a:pPr marL="0" marR="0" indent="0" algn="l" defTabSz="1659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5400" dirty="0">
                <a:latin typeface="Helvetica Neue Medium"/>
              </a:rPr>
              <a:t>PATRIMONIO IMMOBILIARE:</a:t>
            </a:r>
          </a:p>
          <a:p>
            <a:pPr marL="0" marR="0" indent="0" algn="l" defTabSz="1659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5400" dirty="0">
                <a:latin typeface="Helvetica Neue Medium"/>
              </a:rPr>
              <a:t>Le attività</a:t>
            </a:r>
            <a:endParaRPr kumimoji="0" lang="it-IT" sz="5400" b="0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sym typeface="Calibri"/>
            </a:endParaRPr>
          </a:p>
        </p:txBody>
      </p:sp>
      <p:pic>
        <p:nvPicPr>
          <p:cNvPr id="7" name="Segnaposto immagine 6" descr="Immagine che contiene albero, erba, esterni, campo&#10;&#10;Descrizione generata automaticamente">
            <a:extLst>
              <a:ext uri="{FF2B5EF4-FFF2-40B4-BE49-F238E27FC236}">
                <a16:creationId xmlns:a16="http://schemas.microsoft.com/office/drawing/2014/main" id="{1BC077F2-5576-488F-BB66-0EE1FD74F65A}"/>
              </a:ext>
            </a:extLst>
          </p:cNvPr>
          <p:cNvPicPr>
            <a:picLocks noGrp="1" noChangeAspect="1"/>
          </p:cNvPicPr>
          <p:nvPr>
            <p:ph type="pic" sz="half" idx="2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0" r="312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69200073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F323A6-A646-407C-BD1D-2C0D370B3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447" y="801482"/>
            <a:ext cx="17602564" cy="2345251"/>
          </a:xfrm>
        </p:spPr>
        <p:txBody>
          <a:bodyPr/>
          <a:lstStyle/>
          <a:p>
            <a:r>
              <a:rPr lang="it-IT" sz="5000" dirty="0">
                <a:solidFill>
                  <a:schemeClr val="tx1"/>
                </a:solidFill>
              </a:rPr>
              <a:t>GESTIONE DELLE PARTECIPATE STRATEGICHE</a:t>
            </a:r>
          </a:p>
        </p:txBody>
      </p:sp>
      <p:graphicFrame>
        <p:nvGraphicFramePr>
          <p:cNvPr id="3" name="Tabella 3">
            <a:extLst>
              <a:ext uri="{FF2B5EF4-FFF2-40B4-BE49-F238E27FC236}">
                <a16:creationId xmlns:a16="http://schemas.microsoft.com/office/drawing/2014/main" id="{A9E01D75-CA19-4250-9F04-697F1D6A3F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5799253"/>
              </p:ext>
            </p:extLst>
          </p:nvPr>
        </p:nvGraphicFramePr>
        <p:xfrm>
          <a:off x="1047111" y="2125653"/>
          <a:ext cx="15069189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069189">
                  <a:extLst>
                    <a:ext uri="{9D8B030D-6E8A-4147-A177-3AD203B41FA5}">
                      <a16:colId xmlns:a16="http://schemas.microsoft.com/office/drawing/2014/main" val="3524088271"/>
                    </a:ext>
                  </a:extLst>
                </a:gridCol>
              </a:tblGrid>
              <a:tr h="1347868">
                <a:tc>
                  <a:txBody>
                    <a:bodyPr/>
                    <a:lstStyle/>
                    <a:p>
                      <a:pPr marL="457200" indent="-457200" algn="l">
                        <a:buFont typeface="Wingdings" panose="05000000000000000000" pitchFamily="2" charset="2"/>
                        <a:buChar char="§"/>
                      </a:pPr>
                      <a:r>
                        <a:rPr lang="it-IT" sz="3000" dirty="0">
                          <a:solidFill>
                            <a:schemeClr val="bg1"/>
                          </a:solidFill>
                        </a:rPr>
                        <a:t>Gestione proattiva delle partecipazioni strategiche in attuazione degli indirizzi politici e strategici della Regione Umbria</a:t>
                      </a:r>
                    </a:p>
                    <a:p>
                      <a:pPr marL="457200" indent="-457200" algn="l">
                        <a:buFont typeface="Wingdings" panose="05000000000000000000" pitchFamily="2" charset="2"/>
                        <a:buChar char="§"/>
                      </a:pPr>
                      <a:r>
                        <a:rPr lang="it-IT" sz="3000" dirty="0">
                          <a:solidFill>
                            <a:schemeClr val="bg1"/>
                          </a:solidFill>
                        </a:rPr>
                        <a:t>Progetti in network con partecipate finalizzati allo sviluppo  economico regionale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978501"/>
                  </a:ext>
                </a:extLst>
              </a:tr>
            </a:tbl>
          </a:graphicData>
        </a:graphic>
      </p:graphicFrame>
      <p:graphicFrame>
        <p:nvGraphicFramePr>
          <p:cNvPr id="8" name="Tabella 8">
            <a:extLst>
              <a:ext uri="{FF2B5EF4-FFF2-40B4-BE49-F238E27FC236}">
                <a16:creationId xmlns:a16="http://schemas.microsoft.com/office/drawing/2014/main" id="{927F5DC0-D29B-4BBA-BA71-F05BE30284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636651"/>
              </p:ext>
            </p:extLst>
          </p:nvPr>
        </p:nvGraphicFramePr>
        <p:xfrm>
          <a:off x="5353050" y="5041859"/>
          <a:ext cx="17960503" cy="3505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960503">
                  <a:extLst>
                    <a:ext uri="{9D8B030D-6E8A-4147-A177-3AD203B41FA5}">
                      <a16:colId xmlns:a16="http://schemas.microsoft.com/office/drawing/2014/main" val="10289007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457200" indent="-457200">
                        <a:buFont typeface="Wingdings" panose="05000000000000000000" pitchFamily="2" charset="2"/>
                        <a:buChar char="§"/>
                      </a:pPr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Aumentare e velocizzare la comunicazione ed interoperabilità interna ed  esterna dell’Agenzia implementando il nuovo scenario digitale a servizio  delle imprese e del territorio</a:t>
                      </a:r>
                    </a:p>
                    <a:p>
                      <a:pPr marL="457200" indent="-457200">
                        <a:buFont typeface="Wingdings" panose="05000000000000000000" pitchFamily="2" charset="2"/>
                        <a:buChar char="§"/>
                      </a:pPr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Comunicazione esterna</a:t>
                      </a:r>
                    </a:p>
                    <a:p>
                      <a:pPr marL="457200" indent="-457200">
                        <a:buFont typeface="Wingdings" panose="05000000000000000000" pitchFamily="2" charset="2"/>
                        <a:buChar char="§"/>
                      </a:pPr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Comunicazione interna</a:t>
                      </a:r>
                    </a:p>
                    <a:p>
                      <a:pPr marL="457200" indent="-457200">
                        <a:buFont typeface="Wingdings" panose="05000000000000000000" pitchFamily="2" charset="2"/>
                        <a:buChar char="§"/>
                      </a:pPr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Evoluzione dei sistemi informativi interni</a:t>
                      </a:r>
                    </a:p>
                    <a:p>
                      <a:pPr marL="457200" indent="-457200">
                        <a:buFont typeface="Wingdings" panose="05000000000000000000" pitchFamily="2" charset="2"/>
                        <a:buChar char="§"/>
                      </a:pPr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Digitalizzazione dei servizi e dell’interazione con gli stakeholder</a:t>
                      </a:r>
                    </a:p>
                    <a:p>
                      <a:pPr marL="457200" indent="-457200">
                        <a:buFont typeface="Wingdings" panose="05000000000000000000" pitchFamily="2" charset="2"/>
                        <a:buChar char="§"/>
                      </a:pPr>
                      <a:endParaRPr lang="it-IT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35826"/>
                  </a:ext>
                </a:extLst>
              </a:tr>
            </a:tbl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C9F53417-90FE-4425-B30C-99D85C7F1E9B}"/>
              </a:ext>
            </a:extLst>
          </p:cNvPr>
          <p:cNvSpPr txBox="1"/>
          <p:nvPr/>
        </p:nvSpPr>
        <p:spPr>
          <a:xfrm>
            <a:off x="11220450" y="3763388"/>
            <a:ext cx="12820650" cy="937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82987" tIns="82987" rIns="82987" bIns="82987" numCol="1" spcCol="38100" rtlCol="0" anchor="t">
            <a:spAutoFit/>
          </a:bodyPr>
          <a:lstStyle/>
          <a:p>
            <a:pPr marL="0" marR="0" indent="0" algn="l" defTabSz="1659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5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Calibri"/>
              </a:rPr>
              <a:t>COMUNICAZIONE E DIGITALIZZAZIONE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E73A017-C63E-4717-9B5B-5BD738366821}"/>
              </a:ext>
            </a:extLst>
          </p:cNvPr>
          <p:cNvSpPr txBox="1"/>
          <p:nvPr/>
        </p:nvSpPr>
        <p:spPr>
          <a:xfrm>
            <a:off x="685800" y="8908856"/>
            <a:ext cx="19431000" cy="937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82987" tIns="82987" rIns="82987" bIns="82987" numCol="1" spcCol="38100" rtlCol="0" anchor="t">
            <a:spAutoFit/>
          </a:bodyPr>
          <a:lstStyle/>
          <a:p>
            <a:pPr marL="0" marR="0" indent="0" algn="l" defTabSz="1659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5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Calibri"/>
              </a:rPr>
              <a:t>NETWORKING: RELAZIONI  ESTERNE ED INTERNAZIONALI</a:t>
            </a:r>
          </a:p>
        </p:txBody>
      </p:sp>
      <p:graphicFrame>
        <p:nvGraphicFramePr>
          <p:cNvPr id="12" name="Tabella 12">
            <a:extLst>
              <a:ext uri="{FF2B5EF4-FFF2-40B4-BE49-F238E27FC236}">
                <a16:creationId xmlns:a16="http://schemas.microsoft.com/office/drawing/2014/main" id="{757EE3D9-2C77-423E-837D-8A2B9A684F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1347349"/>
              </p:ext>
            </p:extLst>
          </p:nvPr>
        </p:nvGraphicFramePr>
        <p:xfrm>
          <a:off x="685800" y="10207689"/>
          <a:ext cx="20510500" cy="3505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10500">
                  <a:extLst>
                    <a:ext uri="{9D8B030D-6E8A-4147-A177-3AD203B41FA5}">
                      <a16:colId xmlns:a16="http://schemas.microsoft.com/office/drawing/2014/main" val="27818966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Consolidare i rapporti con imprese e territorio mediante la creazione di nuovi  partenariati e la partecipazione a network regionali, nazionali ed internazionali  che favoriscono lo sviluppo di nuove  progettualità</a:t>
                      </a:r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Consolidamenti dei rapporti con gli enti locali</a:t>
                      </a:r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Partecipazione a reti e partenariati internazionali</a:t>
                      </a:r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Progettazione europea</a:t>
                      </a:r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Promozione Sistema Umbria</a:t>
                      </a:r>
                    </a:p>
                    <a:p>
                      <a:endParaRPr lang="it-IT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34965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427054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Doppio clic per modificare"/>
          <p:cNvSpPr txBox="1">
            <a:spLocks noGrp="1"/>
          </p:cNvSpPr>
          <p:nvPr>
            <p:ph type="title"/>
          </p:nvPr>
        </p:nvSpPr>
        <p:spPr>
          <a:xfrm>
            <a:off x="9872822" y="592935"/>
            <a:ext cx="13277162" cy="1043359"/>
          </a:xfrm>
          <a:prstGeom prst="rect">
            <a:avLst/>
          </a:prstGeom>
        </p:spPr>
        <p:txBody>
          <a:bodyPr/>
          <a:lstStyle/>
          <a:p>
            <a:br>
              <a:rPr lang="it-IT" dirty="0"/>
            </a:br>
            <a:br>
              <a:rPr lang="it-IT" sz="1400" spc="-5" dirty="0">
                <a:solidFill>
                  <a:srgbClr val="5C5E5F"/>
                </a:solidFill>
                <a:latin typeface="Helvetica Neue"/>
                <a:cs typeface="Helvetica Neue"/>
              </a:rPr>
            </a:br>
            <a:endParaRPr lang="it-IT" sz="1400" dirty="0"/>
          </a:p>
        </p:txBody>
      </p:sp>
      <p:pic>
        <p:nvPicPr>
          <p:cNvPr id="160" name="Immagine" descr="Immagin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12288" y="702511"/>
            <a:ext cx="5080001" cy="806964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Linea"/>
          <p:cNvSpPr/>
          <p:nvPr/>
        </p:nvSpPr>
        <p:spPr>
          <a:xfrm>
            <a:off x="1172244" y="4179508"/>
            <a:ext cx="22039513" cy="1"/>
          </a:xfrm>
          <a:prstGeom prst="line">
            <a:avLst/>
          </a:prstGeom>
          <a:ln w="38100">
            <a:solidFill>
              <a:srgbClr val="535353"/>
            </a:solidFill>
          </a:ln>
        </p:spPr>
        <p:txBody>
          <a:bodyPr lIns="82987" tIns="82987" rIns="82987" bIns="82987"/>
          <a:lstStyle/>
          <a:p>
            <a:endParaRPr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7969A12-424B-45B5-B0F1-0E62FB399772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9630517" y="5244691"/>
            <a:ext cx="14753483" cy="7088319"/>
          </a:xfrm>
        </p:spPr>
        <p:txBody>
          <a:bodyPr/>
          <a:lstStyle/>
          <a:p>
            <a:pPr marL="469900" marR="1783714" indent="-457200">
              <a:spcBef>
                <a:spcPts val="2000"/>
              </a:spcBef>
              <a:buFont typeface="Wingdings" panose="05000000000000000000" pitchFamily="2" charset="2"/>
              <a:buChar char="§"/>
            </a:pPr>
            <a:r>
              <a:rPr lang="it-IT" sz="3600" dirty="0">
                <a:solidFill>
                  <a:schemeClr val="tx1"/>
                </a:solidFill>
                <a:latin typeface="Helvetica Neue"/>
                <a:cs typeface="Helvetica Neue"/>
              </a:rPr>
              <a:t>Comunicazione esterna (comunicazione on line e off line)</a:t>
            </a:r>
          </a:p>
          <a:p>
            <a:pPr marL="469900" marR="1783714" indent="-457200">
              <a:spcBef>
                <a:spcPts val="2000"/>
              </a:spcBef>
              <a:buFont typeface="Wingdings" panose="05000000000000000000" pitchFamily="2" charset="2"/>
              <a:buChar char="§"/>
            </a:pPr>
            <a:r>
              <a:rPr lang="it-IT" sz="3600" dirty="0">
                <a:solidFill>
                  <a:schemeClr val="tx1"/>
                </a:solidFill>
                <a:latin typeface="Helvetica Neue"/>
                <a:cs typeface="Helvetica Neue"/>
              </a:rPr>
              <a:t>Progetto digitalizzazione /evoluzione tecnologica sistemi interni</a:t>
            </a:r>
          </a:p>
          <a:p>
            <a:pPr marL="469900" marR="1783714" indent="-457200">
              <a:spcBef>
                <a:spcPts val="2000"/>
              </a:spcBef>
              <a:buFont typeface="Wingdings" panose="05000000000000000000" pitchFamily="2" charset="2"/>
              <a:buChar char="§"/>
            </a:pPr>
            <a:r>
              <a:rPr lang="it-IT" sz="3600" dirty="0">
                <a:solidFill>
                  <a:schemeClr val="tx1"/>
                </a:solidFill>
                <a:latin typeface="Helvetica Neue"/>
                <a:cs typeface="Helvetica Neue"/>
              </a:rPr>
              <a:t>Progettazione di servizi digitali per imprese e territorio</a:t>
            </a:r>
          </a:p>
          <a:p>
            <a:pPr marL="469900" marR="1783714" indent="-457200">
              <a:spcBef>
                <a:spcPts val="2000"/>
              </a:spcBef>
              <a:buFont typeface="Wingdings" panose="05000000000000000000" pitchFamily="2" charset="2"/>
              <a:buChar char="§"/>
            </a:pPr>
            <a:endParaRPr lang="it-IT" sz="3600" dirty="0">
              <a:solidFill>
                <a:schemeClr val="tx1"/>
              </a:solidFill>
              <a:latin typeface="Helvetica Neue"/>
              <a:cs typeface="Helvetica Neue"/>
            </a:endParaRPr>
          </a:p>
          <a:p>
            <a:pPr marL="469900" marR="1783714" indent="-457200">
              <a:spcBef>
                <a:spcPts val="2000"/>
              </a:spcBef>
              <a:buFont typeface="Wingdings" panose="05000000000000000000" pitchFamily="2" charset="2"/>
              <a:buChar char="§"/>
            </a:pPr>
            <a:endParaRPr lang="it-IT" sz="3200" dirty="0">
              <a:solidFill>
                <a:schemeClr val="tx1"/>
              </a:solidFill>
              <a:latin typeface="Helvetica Neue"/>
              <a:cs typeface="Helvetica Neue"/>
            </a:endParaRPr>
          </a:p>
          <a:p>
            <a:pPr marL="469900" marR="1783714" indent="-457200">
              <a:spcBef>
                <a:spcPts val="2000"/>
              </a:spcBef>
              <a:buFont typeface="Wingdings" panose="05000000000000000000" pitchFamily="2" charset="2"/>
              <a:buChar char="§"/>
            </a:pPr>
            <a:endParaRPr lang="it-IT" sz="3200" dirty="0">
              <a:solidFill>
                <a:schemeClr val="tx1"/>
              </a:solidFill>
              <a:latin typeface="Helvetica Neue"/>
              <a:cs typeface="Helvetica Neue"/>
            </a:endParaRPr>
          </a:p>
          <a:p>
            <a:pPr marL="12700" marR="1783714">
              <a:lnSpc>
                <a:spcPct val="70800"/>
              </a:lnSpc>
              <a:spcBef>
                <a:spcPts val="800"/>
              </a:spcBef>
            </a:pPr>
            <a:endParaRPr lang="it-IT" sz="5400" dirty="0">
              <a:solidFill>
                <a:schemeClr val="tx1"/>
              </a:solidFill>
              <a:latin typeface="Helvetica Neue"/>
              <a:cs typeface="Helvetica Neue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265A3A6-2978-45C3-90DB-74611853CC51}"/>
              </a:ext>
            </a:extLst>
          </p:cNvPr>
          <p:cNvSpPr txBox="1"/>
          <p:nvPr/>
        </p:nvSpPr>
        <p:spPr>
          <a:xfrm flipH="1">
            <a:off x="9630515" y="555668"/>
            <a:ext cx="7213695" cy="26605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82987" tIns="82987" rIns="82987" bIns="82987" numCol="1" spcCol="38100" rtlCol="0" anchor="t">
            <a:spAutoFit/>
          </a:bodyPr>
          <a:lstStyle/>
          <a:p>
            <a:pPr marL="0" marR="0" indent="0" algn="l" defTabSz="1659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5400" dirty="0">
                <a:latin typeface="Helvetica Neue Medium"/>
              </a:rPr>
              <a:t>COMUNICAZIONE E DIGITALIZZAZIONE: Le attività</a:t>
            </a:r>
            <a:endParaRPr kumimoji="0" lang="it-IT" sz="5400" b="0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sym typeface="Calibri"/>
            </a:endParaRPr>
          </a:p>
        </p:txBody>
      </p:sp>
      <p:pic>
        <p:nvPicPr>
          <p:cNvPr id="7" name="Segnaposto immagine 6" descr="Immagine che contiene testo, interni, portatile, computer&#10;&#10;Descrizione generata automaticamente">
            <a:extLst>
              <a:ext uri="{FF2B5EF4-FFF2-40B4-BE49-F238E27FC236}">
                <a16:creationId xmlns:a16="http://schemas.microsoft.com/office/drawing/2014/main" id="{C54B6724-8D80-4E15-94F9-8944C092EDCD}"/>
              </a:ext>
            </a:extLst>
          </p:cNvPr>
          <p:cNvPicPr>
            <a:picLocks noGrp="1" noChangeAspect="1"/>
          </p:cNvPicPr>
          <p:nvPr>
            <p:ph type="pic" sz="half" idx="2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34" r="279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78763446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Doppio clic per modificare"/>
          <p:cNvSpPr txBox="1">
            <a:spLocks noGrp="1"/>
          </p:cNvSpPr>
          <p:nvPr>
            <p:ph type="title"/>
          </p:nvPr>
        </p:nvSpPr>
        <p:spPr>
          <a:xfrm>
            <a:off x="9872822" y="592935"/>
            <a:ext cx="13277162" cy="1043359"/>
          </a:xfrm>
          <a:prstGeom prst="rect">
            <a:avLst/>
          </a:prstGeom>
        </p:spPr>
        <p:txBody>
          <a:bodyPr/>
          <a:lstStyle/>
          <a:p>
            <a:br>
              <a:rPr lang="it-IT" dirty="0"/>
            </a:br>
            <a:br>
              <a:rPr lang="it-IT" sz="1400" spc="-5" dirty="0">
                <a:solidFill>
                  <a:srgbClr val="5C5E5F"/>
                </a:solidFill>
                <a:latin typeface="Helvetica Neue"/>
                <a:cs typeface="Helvetica Neue"/>
              </a:rPr>
            </a:br>
            <a:endParaRPr lang="it-IT" sz="1400" dirty="0"/>
          </a:p>
        </p:txBody>
      </p:sp>
      <p:pic>
        <p:nvPicPr>
          <p:cNvPr id="160" name="Immagine" descr="Immagin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12288" y="702511"/>
            <a:ext cx="5080001" cy="806964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Linea"/>
          <p:cNvSpPr/>
          <p:nvPr/>
        </p:nvSpPr>
        <p:spPr>
          <a:xfrm>
            <a:off x="1172244" y="4179508"/>
            <a:ext cx="22039513" cy="1"/>
          </a:xfrm>
          <a:prstGeom prst="line">
            <a:avLst/>
          </a:prstGeom>
          <a:ln w="38100">
            <a:solidFill>
              <a:srgbClr val="535353"/>
            </a:solidFill>
          </a:ln>
        </p:spPr>
        <p:txBody>
          <a:bodyPr lIns="82987" tIns="82987" rIns="82987" bIns="82987"/>
          <a:lstStyle/>
          <a:p>
            <a:endParaRPr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7969A12-424B-45B5-B0F1-0E62FB399772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9630517" y="5244691"/>
            <a:ext cx="14296283" cy="7088319"/>
          </a:xfrm>
        </p:spPr>
        <p:txBody>
          <a:bodyPr/>
          <a:lstStyle/>
          <a:p>
            <a:pPr marL="469900" marR="1783714" indent="-457200">
              <a:spcBef>
                <a:spcPts val="2000"/>
              </a:spcBef>
              <a:buFont typeface="Wingdings" panose="05000000000000000000" pitchFamily="2" charset="2"/>
              <a:buChar char="§"/>
            </a:pPr>
            <a:r>
              <a:rPr lang="it-IT" sz="3000" dirty="0">
                <a:solidFill>
                  <a:schemeClr val="tx1"/>
                </a:solidFill>
                <a:latin typeface="Helvetica Neue"/>
                <a:cs typeface="Helvetica Neue"/>
              </a:rPr>
              <a:t>Progetti europei / Progetti cooperazione internazionale</a:t>
            </a:r>
          </a:p>
          <a:p>
            <a:pPr marL="469900" marR="1783714" indent="-457200">
              <a:spcBef>
                <a:spcPts val="2000"/>
              </a:spcBef>
              <a:buFont typeface="Wingdings" panose="05000000000000000000" pitchFamily="2" charset="2"/>
              <a:buChar char="§"/>
            </a:pPr>
            <a:r>
              <a:rPr lang="it-IT" sz="3000" dirty="0">
                <a:solidFill>
                  <a:schemeClr val="tx1"/>
                </a:solidFill>
                <a:latin typeface="Helvetica Neue"/>
                <a:cs typeface="Helvetica Neue"/>
              </a:rPr>
              <a:t>Azioni di partenariato internazionale: Partecipazione a reti e  progetti internazionali: EURADA; rete umbri all’estero, </a:t>
            </a:r>
            <a:r>
              <a:rPr lang="it-IT" sz="3000" dirty="0" err="1">
                <a:solidFill>
                  <a:schemeClr val="tx1"/>
                </a:solidFill>
                <a:latin typeface="Helvetica Neue"/>
                <a:cs typeface="Helvetica Neue"/>
              </a:rPr>
              <a:t>etc</a:t>
            </a:r>
            <a:endParaRPr lang="it-IT" sz="3000" dirty="0">
              <a:solidFill>
                <a:schemeClr val="tx1"/>
              </a:solidFill>
              <a:latin typeface="Helvetica Neue"/>
              <a:cs typeface="Helvetica Neue"/>
            </a:endParaRPr>
          </a:p>
          <a:p>
            <a:pPr marL="469900" marR="1783714" indent="-457200">
              <a:spcBef>
                <a:spcPts val="2000"/>
              </a:spcBef>
              <a:buFont typeface="Wingdings" panose="05000000000000000000" pitchFamily="2" charset="2"/>
              <a:buChar char="§"/>
            </a:pPr>
            <a:r>
              <a:rPr lang="it-IT" sz="3000" b="1" u="sng" dirty="0">
                <a:solidFill>
                  <a:schemeClr val="tx1"/>
                </a:solidFill>
                <a:latin typeface="Helvetica Neue"/>
                <a:cs typeface="Helvetica Neue"/>
              </a:rPr>
              <a:t>Sportello Europa</a:t>
            </a:r>
          </a:p>
          <a:p>
            <a:pPr marL="469900" marR="1783714" indent="-457200">
              <a:spcBef>
                <a:spcPts val="2000"/>
              </a:spcBef>
              <a:buFont typeface="Wingdings" panose="05000000000000000000" pitchFamily="2" charset="2"/>
              <a:buChar char="§"/>
            </a:pPr>
            <a:r>
              <a:rPr lang="it-IT" sz="3000" dirty="0">
                <a:solidFill>
                  <a:schemeClr val="tx1"/>
                </a:solidFill>
                <a:latin typeface="Helvetica Neue"/>
                <a:cs typeface="Helvetica Neue"/>
              </a:rPr>
              <a:t>Progettazione interventi a favore degli Umbri all'estero</a:t>
            </a:r>
          </a:p>
          <a:p>
            <a:pPr marL="469900" marR="1783714" indent="-457200">
              <a:spcBef>
                <a:spcPts val="2000"/>
              </a:spcBef>
              <a:buFont typeface="Wingdings" panose="05000000000000000000" pitchFamily="2" charset="2"/>
              <a:buChar char="§"/>
            </a:pPr>
            <a:r>
              <a:rPr lang="it-IT" sz="3000" b="1" u="sng" dirty="0">
                <a:solidFill>
                  <a:schemeClr val="tx1"/>
                </a:solidFill>
                <a:latin typeface="Helvetica Neue"/>
                <a:cs typeface="Helvetica Neue"/>
              </a:rPr>
              <a:t>Progetto di promozione dell’ Umbria a San Pietroburgo:  iniziative promozionali 2021 e follow up dell’accordo  quadriennale con Museo Ermitage</a:t>
            </a:r>
          </a:p>
          <a:p>
            <a:pPr marL="469900" marR="1783714" indent="-457200">
              <a:spcBef>
                <a:spcPts val="2000"/>
              </a:spcBef>
              <a:buFont typeface="Wingdings" panose="05000000000000000000" pitchFamily="2" charset="2"/>
              <a:buChar char="§"/>
            </a:pPr>
            <a:r>
              <a:rPr lang="it-IT" sz="3000" dirty="0">
                <a:solidFill>
                  <a:schemeClr val="tx1"/>
                </a:solidFill>
                <a:latin typeface="Helvetica Neue"/>
                <a:cs typeface="Helvetica Neue"/>
              </a:rPr>
              <a:t>Promozione dei cluster regionali</a:t>
            </a:r>
          </a:p>
          <a:p>
            <a:pPr marL="469900" marR="1783714" indent="-457200">
              <a:spcBef>
                <a:spcPts val="2000"/>
              </a:spcBef>
              <a:buFont typeface="Wingdings" panose="05000000000000000000" pitchFamily="2" charset="2"/>
              <a:buChar char="§"/>
            </a:pPr>
            <a:r>
              <a:rPr lang="it-IT" sz="3000" dirty="0">
                <a:solidFill>
                  <a:schemeClr val="tx1"/>
                </a:solidFill>
                <a:latin typeface="Helvetica Neue"/>
                <a:cs typeface="Helvetica Neue"/>
              </a:rPr>
              <a:t>Punto di contatto nazionale Interreg Europe</a:t>
            </a:r>
          </a:p>
          <a:p>
            <a:pPr marL="469900" marR="1783714" indent="-457200">
              <a:spcBef>
                <a:spcPts val="2000"/>
              </a:spcBef>
              <a:buFont typeface="Wingdings" panose="05000000000000000000" pitchFamily="2" charset="2"/>
              <a:buChar char="§"/>
            </a:pPr>
            <a:r>
              <a:rPr lang="it-IT" sz="3000" dirty="0">
                <a:solidFill>
                  <a:schemeClr val="tx1"/>
                </a:solidFill>
                <a:latin typeface="Helvetica Neue"/>
                <a:cs typeface="Helvetica Neue"/>
              </a:rPr>
              <a:t>EEN - Europe Enterprise Network</a:t>
            </a:r>
          </a:p>
          <a:p>
            <a:pPr marL="469900" marR="1783714" indent="-457200">
              <a:spcBef>
                <a:spcPts val="2000"/>
              </a:spcBef>
              <a:buFont typeface="Wingdings" panose="05000000000000000000" pitchFamily="2" charset="2"/>
              <a:buChar char="§"/>
            </a:pPr>
            <a:endParaRPr lang="it-IT" sz="3000" dirty="0">
              <a:solidFill>
                <a:schemeClr val="tx1"/>
              </a:solidFill>
              <a:latin typeface="Helvetica Neue"/>
              <a:cs typeface="Helvetica Neue"/>
            </a:endParaRPr>
          </a:p>
          <a:p>
            <a:pPr marL="469900" marR="1783714" indent="-457200">
              <a:spcBef>
                <a:spcPts val="2000"/>
              </a:spcBef>
              <a:buFont typeface="Wingdings" panose="05000000000000000000" pitchFamily="2" charset="2"/>
              <a:buChar char="§"/>
            </a:pPr>
            <a:endParaRPr lang="it-IT" sz="3200" dirty="0">
              <a:solidFill>
                <a:schemeClr val="tx1"/>
              </a:solidFill>
              <a:latin typeface="Helvetica Neue"/>
              <a:cs typeface="Helvetica Neue"/>
            </a:endParaRPr>
          </a:p>
          <a:p>
            <a:pPr marL="469900" marR="1783714" indent="-457200">
              <a:spcBef>
                <a:spcPts val="2000"/>
              </a:spcBef>
              <a:buFont typeface="Wingdings" panose="05000000000000000000" pitchFamily="2" charset="2"/>
              <a:buChar char="§"/>
            </a:pPr>
            <a:endParaRPr lang="it-IT" sz="3200" dirty="0">
              <a:solidFill>
                <a:schemeClr val="tx1"/>
              </a:solidFill>
              <a:latin typeface="Helvetica Neue"/>
              <a:cs typeface="Helvetica Neue"/>
            </a:endParaRPr>
          </a:p>
          <a:p>
            <a:pPr marL="12700" marR="1783714">
              <a:lnSpc>
                <a:spcPct val="70800"/>
              </a:lnSpc>
              <a:spcBef>
                <a:spcPts val="800"/>
              </a:spcBef>
            </a:pPr>
            <a:endParaRPr lang="it-IT" sz="5400" dirty="0">
              <a:solidFill>
                <a:schemeClr val="tx1"/>
              </a:solidFill>
              <a:latin typeface="Helvetica Neue"/>
              <a:cs typeface="Helvetica Neue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265A3A6-2978-45C3-90DB-74611853CC51}"/>
              </a:ext>
            </a:extLst>
          </p:cNvPr>
          <p:cNvSpPr txBox="1"/>
          <p:nvPr/>
        </p:nvSpPr>
        <p:spPr>
          <a:xfrm flipH="1">
            <a:off x="9630514" y="555668"/>
            <a:ext cx="7566622" cy="26605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82987" tIns="82987" rIns="82987" bIns="82987" numCol="1" spcCol="38100" rtlCol="0" anchor="t">
            <a:spAutoFit/>
          </a:bodyPr>
          <a:lstStyle/>
          <a:p>
            <a:pPr marL="0" marR="0" indent="0" algn="l" defTabSz="1659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5400" dirty="0">
                <a:latin typeface="Helvetica Neue Medium"/>
              </a:rPr>
              <a:t>RELAZIONI ESTERNE E INTERNAZIONALI: Le attività</a:t>
            </a:r>
            <a:endParaRPr kumimoji="0" lang="it-IT" sz="5400" b="0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sym typeface="Calibri"/>
            </a:endParaRPr>
          </a:p>
        </p:txBody>
      </p:sp>
      <p:pic>
        <p:nvPicPr>
          <p:cNvPr id="5" name="Segnaposto immagine 4" descr="Immagine che contiene persona, interni, persone, gruppo&#10;&#10;Descrizione generata automaticamente">
            <a:extLst>
              <a:ext uri="{FF2B5EF4-FFF2-40B4-BE49-F238E27FC236}">
                <a16:creationId xmlns:a16="http://schemas.microsoft.com/office/drawing/2014/main" id="{D0FA7103-326B-4BCF-BCFE-D2EBF92F1A9A}"/>
              </a:ext>
            </a:extLst>
          </p:cNvPr>
          <p:cNvPicPr>
            <a:picLocks noGrp="1" noChangeAspect="1"/>
          </p:cNvPicPr>
          <p:nvPr>
            <p:ph type="pic" sz="half" idx="2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8" r="2777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9820256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401E68-CAF6-4985-91B3-EE46509FA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D9B1BA61-BA25-4B53-9EE0-0CACA29E23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2796" y="6452581"/>
            <a:ext cx="5078408" cy="810838"/>
          </a:xfrm>
          <a:prstGeom prst="rect">
            <a:avLst/>
          </a:prstGeom>
        </p:spPr>
      </p:pic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F77E025-4F9B-40A8-950D-19D7387C2B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21135" y="5420831"/>
            <a:ext cx="16442574" cy="7088319"/>
          </a:xfrm>
        </p:spPr>
        <p:txBody>
          <a:bodyPr/>
          <a:lstStyle/>
          <a:p>
            <a:r>
              <a:rPr lang="it-IT" dirty="0"/>
              <a:t>SERVIZI ALLE IMPRESE</a:t>
            </a:r>
          </a:p>
          <a:p>
            <a:endParaRPr lang="it-IT" dirty="0"/>
          </a:p>
          <a:p>
            <a:r>
              <a:rPr lang="it-IT" dirty="0"/>
              <a:t>TURISMO</a:t>
            </a:r>
          </a:p>
          <a:p>
            <a:endParaRPr lang="it-IT" dirty="0"/>
          </a:p>
          <a:p>
            <a:r>
              <a:rPr lang="it-IT" dirty="0"/>
              <a:t>GESTIONE DEL PATRIMONIO IMMOBILIARE REGIONALE  E DELLE PARTECIPATE STRATEGICHE</a:t>
            </a:r>
          </a:p>
          <a:p>
            <a:endParaRPr lang="it-IT" dirty="0"/>
          </a:p>
          <a:p>
            <a:r>
              <a:rPr lang="it-IT" dirty="0"/>
              <a:t>COMUNICAZIONE E RELAZIONI ESTERNE</a:t>
            </a:r>
          </a:p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B43429D-7346-4EEC-9323-2DB7D92B49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38095"/>
            <a:ext cx="24384000" cy="4294459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94F45C41-0549-49B5-9C38-D398CDE732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0800" y="523034"/>
            <a:ext cx="13833023" cy="2347163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80ED7E96-F7BB-4CA8-81F3-D7DBD8FD88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97291" y="801431"/>
            <a:ext cx="5078408" cy="810838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F875B1A8-16B8-40F2-9AD1-1554FF470D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5717" y="5420831"/>
            <a:ext cx="621846" cy="640135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80077A64-C896-4ECB-A18A-3E7DC7C417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5717" y="6882938"/>
            <a:ext cx="621846" cy="640135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153BD2C2-D4F2-49E1-9946-AF89E9F3C3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5717" y="8308229"/>
            <a:ext cx="621846" cy="640135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4F5F2783-2233-4E1A-B6D9-B5C39E4407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5717" y="10145656"/>
            <a:ext cx="621846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28826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F323A6-A646-407C-BD1D-2C0D370B3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447" y="801482"/>
            <a:ext cx="15789806" cy="2345251"/>
          </a:xfrm>
        </p:spPr>
        <p:txBody>
          <a:bodyPr/>
          <a:lstStyle/>
          <a:p>
            <a:r>
              <a:rPr lang="it-IT" dirty="0"/>
              <a:t>SERVIZI</a:t>
            </a:r>
            <a:r>
              <a:rPr lang="it-IT" spc="-15" dirty="0"/>
              <a:t> </a:t>
            </a:r>
            <a:r>
              <a:rPr lang="it-IT" dirty="0"/>
              <a:t>ALLE</a:t>
            </a:r>
            <a:r>
              <a:rPr lang="it-IT" spc="-15" dirty="0"/>
              <a:t> </a:t>
            </a:r>
            <a:r>
              <a:rPr lang="it-IT" dirty="0"/>
              <a:t>IMPRESE</a:t>
            </a:r>
            <a:r>
              <a:rPr lang="it-IT" spc="-15" dirty="0"/>
              <a:t> </a:t>
            </a:r>
            <a:r>
              <a:rPr lang="it-IT" dirty="0"/>
              <a:t>E</a:t>
            </a:r>
            <a:r>
              <a:rPr lang="it-IT" spc="-10" dirty="0"/>
              <a:t> </a:t>
            </a:r>
            <a:r>
              <a:rPr lang="it-IT" dirty="0"/>
              <a:t>AL </a:t>
            </a:r>
            <a:r>
              <a:rPr lang="it-IT" spc="-800" dirty="0"/>
              <a:t> </a:t>
            </a:r>
            <a:r>
              <a:rPr lang="it-IT" dirty="0"/>
              <a:t>TERRITORIO</a:t>
            </a:r>
          </a:p>
        </p:txBody>
      </p:sp>
      <p:graphicFrame>
        <p:nvGraphicFramePr>
          <p:cNvPr id="3" name="Tabella 3">
            <a:extLst>
              <a:ext uri="{FF2B5EF4-FFF2-40B4-BE49-F238E27FC236}">
                <a16:creationId xmlns:a16="http://schemas.microsoft.com/office/drawing/2014/main" id="{A9E01D75-CA19-4250-9F04-697F1D6A3F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416992"/>
              </p:ext>
            </p:extLst>
          </p:nvPr>
        </p:nvGraphicFramePr>
        <p:xfrm>
          <a:off x="1070447" y="2892203"/>
          <a:ext cx="22266442" cy="102033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28674">
                  <a:extLst>
                    <a:ext uri="{9D8B030D-6E8A-4147-A177-3AD203B41FA5}">
                      <a16:colId xmlns:a16="http://schemas.microsoft.com/office/drawing/2014/main" val="3524088271"/>
                    </a:ext>
                  </a:extLst>
                </a:gridCol>
                <a:gridCol w="17437768">
                  <a:extLst>
                    <a:ext uri="{9D8B030D-6E8A-4147-A177-3AD203B41FA5}">
                      <a16:colId xmlns:a16="http://schemas.microsoft.com/office/drawing/2014/main" val="3330154782"/>
                    </a:ext>
                  </a:extLst>
                </a:gridCol>
              </a:tblGrid>
              <a:tr h="1347868">
                <a:tc>
                  <a:txBody>
                    <a:bodyPr/>
                    <a:lstStyle/>
                    <a:p>
                      <a:pPr algn="l"/>
                      <a:r>
                        <a:rPr lang="it-IT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Sostegno alla</a:t>
                      </a:r>
                    </a:p>
                    <a:p>
                      <a:pPr algn="l"/>
                      <a:r>
                        <a:rPr lang="it-IT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creazione  di start-up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 algn="l">
                        <a:buFont typeface="Wingdings" panose="05000000000000000000" pitchFamily="2" charset="2"/>
                        <a:buChar char="§"/>
                      </a:pPr>
                      <a:r>
                        <a:rPr lang="it-IT" sz="3000" dirty="0">
                          <a:solidFill>
                            <a:schemeClr val="bg1"/>
                          </a:solidFill>
                        </a:rPr>
                        <a:t>Gestione leggi ed avvisi dedicati</a:t>
                      </a:r>
                    </a:p>
                    <a:p>
                      <a:pPr marL="457200" indent="-457200" algn="l">
                        <a:buFont typeface="Wingdings" panose="05000000000000000000" pitchFamily="2" charset="2"/>
                        <a:buChar char="§"/>
                      </a:pPr>
                      <a:r>
                        <a:rPr lang="it-IT" sz="3000" dirty="0">
                          <a:solidFill>
                            <a:schemeClr val="bg1"/>
                          </a:solidFill>
                        </a:rPr>
                        <a:t>Gestione incubatori / acceleratori anche in sinergia con partner nazionali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978501"/>
                  </a:ext>
                </a:extLst>
              </a:tr>
              <a:tr h="2325073">
                <a:tc>
                  <a:txBody>
                    <a:bodyPr/>
                    <a:lstStyle/>
                    <a:p>
                      <a:pPr algn="l"/>
                      <a:r>
                        <a:rPr lang="it-IT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Innovazione e</a:t>
                      </a:r>
                    </a:p>
                    <a:p>
                      <a:pPr algn="l"/>
                      <a:r>
                        <a:rPr lang="it-IT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trasferimento</a:t>
                      </a:r>
                    </a:p>
                    <a:p>
                      <a:pPr algn="l"/>
                      <a:r>
                        <a:rPr lang="it-IT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tecnologico</a:t>
                      </a:r>
                    </a:p>
                    <a:p>
                      <a:pPr algn="l"/>
                      <a:endParaRPr lang="it-IT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 algn="l">
                        <a:buFont typeface="Wingdings" panose="05000000000000000000" pitchFamily="2" charset="2"/>
                        <a:buChar char="§"/>
                      </a:pPr>
                      <a:r>
                        <a:rPr lang="it-IT" sz="3000" dirty="0">
                          <a:solidFill>
                            <a:schemeClr val="bg1"/>
                          </a:solidFill>
                        </a:rPr>
                        <a:t>Gestione leggi ed avvisi dedicati</a:t>
                      </a:r>
                    </a:p>
                    <a:p>
                      <a:pPr marL="457200" indent="-457200" algn="l">
                        <a:buFont typeface="Wingdings" panose="05000000000000000000" pitchFamily="2" charset="2"/>
                        <a:buChar char="§"/>
                      </a:pPr>
                      <a:r>
                        <a:rPr lang="it-IT" sz="3000" dirty="0">
                          <a:solidFill>
                            <a:schemeClr val="bg1"/>
                          </a:solidFill>
                        </a:rPr>
                        <a:t>Attività di animazione territoriale per la </a:t>
                      </a:r>
                      <a:r>
                        <a:rPr lang="it-IT" sz="3000" b="1" u="sng" dirty="0">
                          <a:solidFill>
                            <a:schemeClr val="bg1"/>
                          </a:solidFill>
                        </a:rPr>
                        <a:t>diffusione della cultura dell’innovazioni in tematiche  come sostenibilità e digitalizzazione</a:t>
                      </a:r>
                    </a:p>
                    <a:p>
                      <a:pPr marL="457200" indent="-457200" algn="l">
                        <a:buFont typeface="Wingdings" panose="05000000000000000000" pitchFamily="2" charset="2"/>
                        <a:buChar char="§"/>
                      </a:pPr>
                      <a:r>
                        <a:rPr lang="it-IT" sz="3000" dirty="0">
                          <a:solidFill>
                            <a:schemeClr val="bg1"/>
                          </a:solidFill>
                        </a:rPr>
                        <a:t>Creazione di reti con partner regionali e nazionali per </a:t>
                      </a:r>
                      <a:r>
                        <a:rPr lang="it-IT" sz="3000" b="1" u="sng" dirty="0">
                          <a:solidFill>
                            <a:schemeClr val="bg1"/>
                          </a:solidFill>
                        </a:rPr>
                        <a:t>favorire il trasferimento tecnologico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3329506"/>
                  </a:ext>
                </a:extLst>
              </a:tr>
              <a:tr h="1632605">
                <a:tc>
                  <a:txBody>
                    <a:bodyPr/>
                    <a:lstStyle/>
                    <a:p>
                      <a:pPr algn="l"/>
                      <a:r>
                        <a:rPr lang="it-IT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Internazionalizzazione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 algn="l">
                        <a:buFont typeface="Wingdings" panose="05000000000000000000" pitchFamily="2" charset="2"/>
                        <a:buChar char="§"/>
                      </a:pPr>
                      <a:r>
                        <a:rPr lang="it-IT" sz="3000" dirty="0">
                          <a:solidFill>
                            <a:schemeClr val="bg1"/>
                          </a:solidFill>
                        </a:rPr>
                        <a:t>Gestione leggi ed avvisi dedicati</a:t>
                      </a:r>
                    </a:p>
                    <a:p>
                      <a:pPr marL="457200" indent="-457200" algn="l">
                        <a:buFont typeface="Wingdings" panose="05000000000000000000" pitchFamily="2" charset="2"/>
                        <a:buChar char="§"/>
                      </a:pPr>
                      <a:r>
                        <a:rPr lang="it-IT" sz="3000" dirty="0">
                          <a:solidFill>
                            <a:schemeClr val="bg1"/>
                          </a:solidFill>
                        </a:rPr>
                        <a:t>Sostegno e assistenza ai cluster industriali regionali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990683"/>
                  </a:ext>
                </a:extLst>
              </a:tr>
              <a:tr h="2144795">
                <a:tc>
                  <a:txBody>
                    <a:bodyPr/>
                    <a:lstStyle/>
                    <a:p>
                      <a:pPr algn="l"/>
                      <a:r>
                        <a:rPr lang="it-IT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Assistenza a progetti</a:t>
                      </a:r>
                    </a:p>
                    <a:p>
                      <a:pPr algn="l"/>
                      <a:r>
                        <a:rPr lang="it-IT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di sviluppo e</a:t>
                      </a:r>
                    </a:p>
                    <a:p>
                      <a:pPr algn="l"/>
                      <a:r>
                        <a:rPr lang="it-IT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rafforzamento filiere</a:t>
                      </a:r>
                    </a:p>
                    <a:p>
                      <a:pPr algn="l"/>
                      <a:endParaRPr lang="it-IT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 algn="l">
                        <a:buFont typeface="Wingdings" panose="05000000000000000000" pitchFamily="2" charset="2"/>
                        <a:buChar char="§"/>
                      </a:pPr>
                      <a:r>
                        <a:rPr lang="it-IT" sz="3000" dirty="0">
                          <a:solidFill>
                            <a:schemeClr val="bg1"/>
                          </a:solidFill>
                        </a:rPr>
                        <a:t>Gestione leggi ed avvisi dedicati</a:t>
                      </a:r>
                    </a:p>
                    <a:p>
                      <a:pPr marL="457200" indent="-457200" algn="l">
                        <a:buFont typeface="Wingdings" panose="05000000000000000000" pitchFamily="2" charset="2"/>
                        <a:buChar char="§"/>
                      </a:pPr>
                      <a:r>
                        <a:rPr lang="it-IT" sz="3000" b="1" u="sng" dirty="0">
                          <a:solidFill>
                            <a:schemeClr val="bg1"/>
                          </a:solidFill>
                        </a:rPr>
                        <a:t>Animazione territoriale e scouting di nuovi progetti aziendali</a:t>
                      </a:r>
                    </a:p>
                    <a:p>
                      <a:pPr marL="457200" indent="-457200" algn="l">
                        <a:buFont typeface="Wingdings" panose="05000000000000000000" pitchFamily="2" charset="2"/>
                        <a:buChar char="§"/>
                      </a:pPr>
                      <a:r>
                        <a:rPr lang="it-IT" sz="3000" dirty="0">
                          <a:solidFill>
                            <a:schemeClr val="bg1"/>
                          </a:solidFill>
                        </a:rPr>
                        <a:t>Gestione nuovi strumenti finanziari in partnership con player nazionali</a:t>
                      </a:r>
                    </a:p>
                    <a:p>
                      <a:pPr marL="457200" indent="-457200" algn="l">
                        <a:buFont typeface="Wingdings" panose="05000000000000000000" pitchFamily="2" charset="2"/>
                        <a:buChar char="§"/>
                      </a:pPr>
                      <a:r>
                        <a:rPr lang="it-IT" sz="3000" dirty="0">
                          <a:solidFill>
                            <a:schemeClr val="bg1"/>
                          </a:solidFill>
                        </a:rPr>
                        <a:t>Supporto ai soci sulla gestione amministrativa di strumenti di aiuto alle imprese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2547450"/>
                  </a:ext>
                </a:extLst>
              </a:tr>
              <a:tr h="1632605">
                <a:tc>
                  <a:txBody>
                    <a:bodyPr/>
                    <a:lstStyle/>
                    <a:p>
                      <a:pPr algn="l"/>
                      <a:r>
                        <a:rPr lang="it-IT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Gestione delle crisi</a:t>
                      </a:r>
                    </a:p>
                    <a:p>
                      <a:pPr algn="l"/>
                      <a:r>
                        <a:rPr lang="it-IT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di impresa</a:t>
                      </a:r>
                    </a:p>
                    <a:p>
                      <a:pPr algn="l"/>
                      <a:endParaRPr lang="it-IT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 algn="l">
                        <a:buFont typeface="Wingdings" panose="05000000000000000000" pitchFamily="2" charset="2"/>
                        <a:buChar char="§"/>
                      </a:pPr>
                      <a:r>
                        <a:rPr lang="it-IT" sz="3000" dirty="0">
                          <a:solidFill>
                            <a:schemeClr val="bg1"/>
                          </a:solidFill>
                        </a:rPr>
                        <a:t>Task force per la gestione delle crisi di impresa regionale con </a:t>
                      </a:r>
                      <a:r>
                        <a:rPr lang="it-IT" sz="3000" dirty="0" err="1">
                          <a:solidFill>
                            <a:schemeClr val="bg1"/>
                          </a:solidFill>
                        </a:rPr>
                        <a:t>Gepafin</a:t>
                      </a:r>
                      <a:r>
                        <a:rPr lang="it-IT" sz="3000" dirty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it-IT" sz="3000" dirty="0" err="1">
                          <a:solidFill>
                            <a:schemeClr val="bg1"/>
                          </a:solidFill>
                        </a:rPr>
                        <a:t>Arpal</a:t>
                      </a:r>
                      <a:r>
                        <a:rPr lang="it-IT" sz="3000" dirty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it-IT" sz="3000" dirty="0" err="1">
                          <a:solidFill>
                            <a:schemeClr val="bg1"/>
                          </a:solidFill>
                        </a:rPr>
                        <a:t>Anpal</a:t>
                      </a:r>
                      <a:r>
                        <a:rPr lang="it-IT" sz="3000" dirty="0">
                          <a:solidFill>
                            <a:schemeClr val="bg1"/>
                          </a:solidFill>
                        </a:rPr>
                        <a:t> con il coordinamento della Regione Umbria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1754331"/>
                  </a:ext>
                </a:extLst>
              </a:tr>
              <a:tr h="1120415">
                <a:tc>
                  <a:txBody>
                    <a:bodyPr/>
                    <a:lstStyle/>
                    <a:p>
                      <a:pPr algn="l"/>
                      <a:r>
                        <a:rPr lang="it-IT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Attrazione</a:t>
                      </a:r>
                    </a:p>
                    <a:p>
                      <a:pPr algn="l"/>
                      <a:r>
                        <a:rPr lang="it-IT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investimenti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 algn="l">
                        <a:buFont typeface="Wingdings" panose="05000000000000000000" pitchFamily="2" charset="2"/>
                        <a:buChar char="§"/>
                      </a:pPr>
                      <a:r>
                        <a:rPr lang="it-IT" sz="3000" dirty="0">
                          <a:solidFill>
                            <a:schemeClr val="bg1"/>
                          </a:solidFill>
                        </a:rPr>
                        <a:t>Progetto di </a:t>
                      </a:r>
                      <a:r>
                        <a:rPr lang="it-IT" sz="3000" b="1" u="sng" dirty="0">
                          <a:solidFill>
                            <a:schemeClr val="bg1"/>
                          </a:solidFill>
                        </a:rPr>
                        <a:t>marketing territoriale </a:t>
                      </a:r>
                      <a:r>
                        <a:rPr lang="it-IT" sz="3000" dirty="0">
                          <a:solidFill>
                            <a:schemeClr val="bg1"/>
                          </a:solidFill>
                        </a:rPr>
                        <a:t>con la Regione Umbria e i Comuni del territorio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51758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321715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Doppio clic per modificare"/>
          <p:cNvSpPr txBox="1">
            <a:spLocks noGrp="1"/>
          </p:cNvSpPr>
          <p:nvPr>
            <p:ph type="title"/>
          </p:nvPr>
        </p:nvSpPr>
        <p:spPr>
          <a:xfrm>
            <a:off x="9872822" y="592935"/>
            <a:ext cx="13277162" cy="1043359"/>
          </a:xfrm>
          <a:prstGeom prst="rect">
            <a:avLst/>
          </a:prstGeom>
        </p:spPr>
        <p:txBody>
          <a:bodyPr/>
          <a:lstStyle/>
          <a:p>
            <a:br>
              <a:rPr lang="it-IT" dirty="0"/>
            </a:br>
            <a:br>
              <a:rPr lang="it-IT" sz="1400" spc="-5" dirty="0">
                <a:solidFill>
                  <a:srgbClr val="5C5E5F"/>
                </a:solidFill>
                <a:latin typeface="Helvetica Neue"/>
                <a:cs typeface="Helvetica Neue"/>
              </a:rPr>
            </a:br>
            <a:endParaRPr lang="it-IT" sz="1400" dirty="0"/>
          </a:p>
        </p:txBody>
      </p:sp>
      <p:pic>
        <p:nvPicPr>
          <p:cNvPr id="160" name="Immagine" descr="Immagin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12288" y="702511"/>
            <a:ext cx="5080001" cy="806964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Linea"/>
          <p:cNvSpPr/>
          <p:nvPr/>
        </p:nvSpPr>
        <p:spPr>
          <a:xfrm>
            <a:off x="1172244" y="4179508"/>
            <a:ext cx="22039513" cy="1"/>
          </a:xfrm>
          <a:prstGeom prst="line">
            <a:avLst/>
          </a:prstGeom>
          <a:ln w="38100">
            <a:solidFill>
              <a:srgbClr val="535353"/>
            </a:solidFill>
          </a:ln>
        </p:spPr>
        <p:txBody>
          <a:bodyPr lIns="82987" tIns="82987" rIns="82987" bIns="82987"/>
          <a:lstStyle/>
          <a:p>
            <a:endParaRPr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7969A12-424B-45B5-B0F1-0E62FB399772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8648700" y="4452907"/>
            <a:ext cx="15134319" cy="7088319"/>
          </a:xfrm>
        </p:spPr>
        <p:txBody>
          <a:bodyPr/>
          <a:lstStyle/>
          <a:p>
            <a:pPr marL="698500" marR="1783714" indent="-685800">
              <a:spcBef>
                <a:spcPts val="2000"/>
              </a:spcBef>
              <a:buFont typeface="Wingdings" panose="05000000000000000000" pitchFamily="2" charset="2"/>
              <a:buChar char="§"/>
            </a:pPr>
            <a:r>
              <a:rPr lang="it-IT" sz="3600" dirty="0">
                <a:solidFill>
                  <a:schemeClr val="tx1"/>
                </a:solidFill>
                <a:latin typeface="Helvetica Neue"/>
                <a:cs typeface="Helvetica Neue"/>
              </a:rPr>
              <a:t>Assistenza alla creazione d'impresa</a:t>
            </a:r>
          </a:p>
          <a:p>
            <a:pPr marL="698500" marR="1783714" indent="-685800">
              <a:spcBef>
                <a:spcPts val="2000"/>
              </a:spcBef>
              <a:buFont typeface="Wingdings" panose="05000000000000000000" pitchFamily="2" charset="2"/>
              <a:buChar char="§"/>
            </a:pPr>
            <a:r>
              <a:rPr lang="it-IT" sz="3600" dirty="0">
                <a:solidFill>
                  <a:schemeClr val="tx1"/>
                </a:solidFill>
                <a:latin typeface="Helvetica Neue"/>
                <a:cs typeface="Helvetica Neue"/>
              </a:rPr>
              <a:t>Gestione incubatori - Attivazione misure/servizi per l'attrazione  e lo sviluppo di start-up</a:t>
            </a:r>
          </a:p>
          <a:p>
            <a:pPr marL="698500" marR="1783714" indent="-685800">
              <a:spcBef>
                <a:spcPts val="2000"/>
              </a:spcBef>
              <a:buFont typeface="Wingdings" panose="05000000000000000000" pitchFamily="2" charset="2"/>
              <a:buChar char="§"/>
            </a:pPr>
            <a:r>
              <a:rPr lang="it-IT" sz="3600" b="1" u="sng" dirty="0">
                <a:solidFill>
                  <a:schemeClr val="tx1"/>
                </a:solidFill>
                <a:latin typeface="Helvetica Neue"/>
                <a:cs typeface="Helvetica Neue"/>
              </a:rPr>
              <a:t>Animazione territoriale</a:t>
            </a:r>
            <a:r>
              <a:rPr lang="it-IT" sz="3600" dirty="0">
                <a:solidFill>
                  <a:schemeClr val="tx1"/>
                </a:solidFill>
                <a:latin typeface="Helvetica Neue"/>
                <a:cs typeface="Helvetica Neue"/>
              </a:rPr>
              <a:t> - scouting di progetti di sviluppo  aziendali</a:t>
            </a:r>
          </a:p>
          <a:p>
            <a:pPr marL="698500" marR="1783714" indent="-685800">
              <a:spcBef>
                <a:spcPts val="2000"/>
              </a:spcBef>
              <a:buFont typeface="Wingdings" panose="05000000000000000000" pitchFamily="2" charset="2"/>
              <a:buChar char="§"/>
            </a:pPr>
            <a:r>
              <a:rPr lang="it-IT" sz="3600" dirty="0">
                <a:solidFill>
                  <a:schemeClr val="tx1"/>
                </a:solidFill>
                <a:latin typeface="Helvetica Neue"/>
                <a:cs typeface="Helvetica Neue"/>
              </a:rPr>
              <a:t>Avvisi Area di Crisi Complessa: ex Merloni, Terni Narni -  Azione 3.1.1 – ORGANISMO INTERMEDIO (</a:t>
            </a:r>
            <a:r>
              <a:rPr lang="it-IT" sz="3600" b="1" u="sng" dirty="0">
                <a:solidFill>
                  <a:schemeClr val="tx1"/>
                </a:solidFill>
              </a:rPr>
              <a:t>incentivare la </a:t>
            </a:r>
            <a:r>
              <a:rPr lang="it-IT" sz="3600" b="1" u="sng" dirty="0">
                <a:solidFill>
                  <a:schemeClr val="tx1"/>
                </a:solidFill>
                <a:latin typeface="Helvetica Neue"/>
                <a:cs typeface="Helvetica Neue"/>
              </a:rPr>
              <a:t>Digital </a:t>
            </a:r>
            <a:r>
              <a:rPr lang="it-IT" sz="3600" b="1" u="sng" dirty="0" err="1">
                <a:solidFill>
                  <a:schemeClr val="tx1"/>
                </a:solidFill>
                <a:latin typeface="Helvetica Neue"/>
                <a:cs typeface="Helvetica Neue"/>
              </a:rPr>
              <a:t>Trasformation</a:t>
            </a:r>
            <a:r>
              <a:rPr lang="it-IT" sz="3600" dirty="0">
                <a:solidFill>
                  <a:schemeClr val="tx1"/>
                </a:solidFill>
                <a:latin typeface="Helvetica Neue"/>
                <a:cs typeface="Helvetica Neue"/>
              </a:rPr>
              <a:t>)</a:t>
            </a:r>
          </a:p>
          <a:p>
            <a:pPr marL="698500" marR="1783714" indent="-685800">
              <a:spcBef>
                <a:spcPts val="2000"/>
              </a:spcBef>
              <a:buFont typeface="Wingdings" panose="05000000000000000000" pitchFamily="2" charset="2"/>
              <a:buChar char="§"/>
            </a:pPr>
            <a:r>
              <a:rPr lang="it-IT" sz="3600" dirty="0">
                <a:solidFill>
                  <a:schemeClr val="tx1"/>
                </a:solidFill>
                <a:latin typeface="Helvetica Neue"/>
                <a:cs typeface="Helvetica Neue"/>
              </a:rPr>
              <a:t>Task Force crisi d’impresa</a:t>
            </a:r>
          </a:p>
          <a:p>
            <a:pPr marL="698500" marR="1783714" indent="-685800">
              <a:spcBef>
                <a:spcPts val="2000"/>
              </a:spcBef>
              <a:buFont typeface="Wingdings" panose="05000000000000000000" pitchFamily="2" charset="2"/>
              <a:buChar char="§"/>
            </a:pPr>
            <a:r>
              <a:rPr lang="it-IT" sz="3600" dirty="0">
                <a:solidFill>
                  <a:schemeClr val="tx1"/>
                </a:solidFill>
                <a:latin typeface="Helvetica Neue"/>
                <a:cs typeface="Helvetica Neue"/>
              </a:rPr>
              <a:t>Service di supporto la struttura regionale per  gestione amministrativa avvisi</a:t>
            </a:r>
          </a:p>
          <a:p>
            <a:pPr marL="698500" marR="1783714" indent="-685800">
              <a:spcBef>
                <a:spcPts val="2000"/>
              </a:spcBef>
              <a:buFont typeface="Wingdings" panose="05000000000000000000" pitchFamily="2" charset="2"/>
              <a:buChar char="§"/>
            </a:pPr>
            <a:r>
              <a:rPr lang="it-IT" sz="3600" dirty="0">
                <a:solidFill>
                  <a:schemeClr val="tx1"/>
                </a:solidFill>
                <a:latin typeface="Helvetica Neue"/>
                <a:cs typeface="Helvetica Neue"/>
              </a:rPr>
              <a:t>Gestione LR 1/2018</a:t>
            </a:r>
          </a:p>
          <a:p>
            <a:pPr marL="698500" marR="1783714" indent="-685800">
              <a:spcBef>
                <a:spcPts val="2000"/>
              </a:spcBef>
              <a:buFont typeface="Wingdings" panose="05000000000000000000" pitchFamily="2" charset="2"/>
              <a:buChar char="§"/>
            </a:pPr>
            <a:r>
              <a:rPr lang="it-IT" sz="3600" dirty="0">
                <a:solidFill>
                  <a:schemeClr val="tx1"/>
                </a:solidFill>
                <a:latin typeface="Helvetica Neue"/>
                <a:cs typeface="Helvetica Neue"/>
              </a:rPr>
              <a:t>Gestione della tesoreria di strumenti finanziari</a:t>
            </a:r>
          </a:p>
          <a:p>
            <a:pPr marL="698500" marR="1783714" indent="-685800">
              <a:spcBef>
                <a:spcPts val="800"/>
              </a:spcBef>
              <a:buFont typeface="Wingdings" panose="05000000000000000000" pitchFamily="2" charset="2"/>
              <a:buChar char="§"/>
            </a:pPr>
            <a:endParaRPr lang="it-IT" sz="3600" dirty="0">
              <a:solidFill>
                <a:schemeClr val="tx1"/>
              </a:solidFill>
              <a:latin typeface="Helvetica Neue"/>
              <a:cs typeface="Helvetica Neue"/>
            </a:endParaRPr>
          </a:p>
          <a:p>
            <a:pPr marL="698500" marR="1783714" indent="-685800">
              <a:lnSpc>
                <a:spcPct val="70800"/>
              </a:lnSpc>
              <a:spcBef>
                <a:spcPts val="800"/>
              </a:spcBef>
              <a:buFont typeface="Wingdings" panose="05000000000000000000" pitchFamily="2" charset="2"/>
              <a:buChar char="§"/>
            </a:pPr>
            <a:endParaRPr lang="it-IT" sz="5400" dirty="0">
              <a:solidFill>
                <a:schemeClr val="tx1"/>
              </a:solidFill>
              <a:latin typeface="Helvetica Neue"/>
              <a:cs typeface="Helvetica Neue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265A3A6-2978-45C3-90DB-74611853CC51}"/>
              </a:ext>
            </a:extLst>
          </p:cNvPr>
          <p:cNvSpPr txBox="1"/>
          <p:nvPr/>
        </p:nvSpPr>
        <p:spPr>
          <a:xfrm flipH="1">
            <a:off x="9630517" y="555668"/>
            <a:ext cx="7283067" cy="9985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82987" tIns="82987" rIns="82987" bIns="82987" numCol="1" spcCol="38100" rtlCol="0" anchor="t">
            <a:spAutoFit/>
          </a:bodyPr>
          <a:lstStyle/>
          <a:p>
            <a:pPr marL="0" marR="0" indent="0" algn="l" defTabSz="1659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5400" dirty="0">
                <a:latin typeface="Helvetica Neue Medium"/>
              </a:rPr>
              <a:t>IMPRESE:</a:t>
            </a:r>
            <a:r>
              <a:rPr lang="it-IT" sz="5400" spc="-50" dirty="0">
                <a:latin typeface="Helvetica Neue Medium"/>
              </a:rPr>
              <a:t> </a:t>
            </a:r>
            <a:r>
              <a:rPr lang="it-IT" sz="5400" dirty="0">
                <a:latin typeface="Helvetica Neue Medium"/>
              </a:rPr>
              <a:t>Le</a:t>
            </a:r>
            <a:r>
              <a:rPr lang="it-IT" sz="5400" spc="-45" dirty="0">
                <a:latin typeface="Helvetica Neue Medium"/>
              </a:rPr>
              <a:t> </a:t>
            </a:r>
            <a:r>
              <a:rPr lang="it-IT" sz="5400" dirty="0">
                <a:latin typeface="Helvetica Neue Medium"/>
              </a:rPr>
              <a:t>Attività</a:t>
            </a:r>
            <a:endParaRPr kumimoji="0" lang="it-IT" sz="5400" b="0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sym typeface="Calibri"/>
            </a:endParaRPr>
          </a:p>
        </p:txBody>
      </p:sp>
      <p:pic>
        <p:nvPicPr>
          <p:cNvPr id="8" name="Segnaposto immagine 7" descr="Immagine che contiene interni, cucina, contatore, argento&#10;&#10;Descrizione generata automaticamente">
            <a:extLst>
              <a:ext uri="{FF2B5EF4-FFF2-40B4-BE49-F238E27FC236}">
                <a16:creationId xmlns:a16="http://schemas.microsoft.com/office/drawing/2014/main" id="{783E25F7-D091-4CAA-8364-F9C1AD3E036F}"/>
              </a:ext>
            </a:extLst>
          </p:cNvPr>
          <p:cNvPicPr>
            <a:picLocks noGrp="1" noChangeAspect="1"/>
          </p:cNvPicPr>
          <p:nvPr>
            <p:ph type="pic" sz="half" idx="2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0" r="27760"/>
          <a:stretch>
            <a:fillRect/>
          </a:stretch>
        </p:blipFill>
        <p:spPr>
          <a:xfrm>
            <a:off x="-16904" y="0"/>
            <a:ext cx="8037957" cy="13716000"/>
          </a:xfr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8979145F-D5B9-47B1-9AE2-8A9FB74B2D57}"/>
              </a:ext>
            </a:extLst>
          </p:cNvPr>
          <p:cNvSpPr txBox="1"/>
          <p:nvPr/>
        </p:nvSpPr>
        <p:spPr>
          <a:xfrm>
            <a:off x="9686066" y="2958966"/>
            <a:ext cx="9195492" cy="6600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82987" tIns="82987" rIns="82987" bIns="82987" numCol="1" spcCol="38100" rtlCol="0" anchor="t">
            <a:spAutoFit/>
          </a:bodyPr>
          <a:lstStyle/>
          <a:p>
            <a:pPr marL="0" marR="0" indent="0" algn="l" defTabSz="1659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Calibri"/>
              </a:rPr>
              <a:t>CREAZIONE E ASSISTENZA  ALLE IMPRESE</a:t>
            </a:r>
          </a:p>
        </p:txBody>
      </p:sp>
    </p:spTree>
    <p:extLst>
      <p:ext uri="{BB962C8B-B14F-4D97-AF65-F5344CB8AC3E}">
        <p14:creationId xmlns:p14="http://schemas.microsoft.com/office/powerpoint/2010/main" val="169220813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Doppio clic per modificare"/>
          <p:cNvSpPr txBox="1">
            <a:spLocks noGrp="1"/>
          </p:cNvSpPr>
          <p:nvPr>
            <p:ph type="title"/>
          </p:nvPr>
        </p:nvSpPr>
        <p:spPr>
          <a:xfrm>
            <a:off x="9872822" y="592935"/>
            <a:ext cx="13277162" cy="1043359"/>
          </a:xfrm>
          <a:prstGeom prst="rect">
            <a:avLst/>
          </a:prstGeom>
        </p:spPr>
        <p:txBody>
          <a:bodyPr/>
          <a:lstStyle/>
          <a:p>
            <a:br>
              <a:rPr lang="it-IT" dirty="0"/>
            </a:br>
            <a:br>
              <a:rPr lang="it-IT" sz="1400" spc="-5" dirty="0">
                <a:solidFill>
                  <a:srgbClr val="5C5E5F"/>
                </a:solidFill>
                <a:latin typeface="Helvetica Neue"/>
                <a:cs typeface="Helvetica Neue"/>
              </a:rPr>
            </a:br>
            <a:endParaRPr lang="it-IT" sz="1400" dirty="0"/>
          </a:p>
        </p:txBody>
      </p:sp>
      <p:pic>
        <p:nvPicPr>
          <p:cNvPr id="160" name="Immagine" descr="Immagin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12288" y="702511"/>
            <a:ext cx="5080001" cy="806964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Linea"/>
          <p:cNvSpPr/>
          <p:nvPr/>
        </p:nvSpPr>
        <p:spPr>
          <a:xfrm>
            <a:off x="1172244" y="4179508"/>
            <a:ext cx="22039513" cy="1"/>
          </a:xfrm>
          <a:prstGeom prst="line">
            <a:avLst/>
          </a:prstGeom>
          <a:ln w="38100">
            <a:solidFill>
              <a:srgbClr val="535353"/>
            </a:solidFill>
          </a:ln>
        </p:spPr>
        <p:txBody>
          <a:bodyPr lIns="82987" tIns="82987" rIns="82987" bIns="82987"/>
          <a:lstStyle/>
          <a:p>
            <a:endParaRPr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7969A12-424B-45B5-B0F1-0E62FB399772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9686066" y="5688983"/>
            <a:ext cx="14152502" cy="7088319"/>
          </a:xfrm>
        </p:spPr>
        <p:txBody>
          <a:bodyPr/>
          <a:lstStyle/>
          <a:p>
            <a:pPr marL="698500" marR="1783714" indent="-685800">
              <a:spcBef>
                <a:spcPts val="2000"/>
              </a:spcBef>
              <a:buFont typeface="Wingdings" panose="05000000000000000000" pitchFamily="2" charset="2"/>
              <a:buChar char="§"/>
            </a:pPr>
            <a:r>
              <a:rPr lang="it-IT" sz="3600" dirty="0">
                <a:solidFill>
                  <a:schemeClr val="tx1"/>
                </a:solidFill>
                <a:latin typeface="Helvetica Neue"/>
                <a:cs typeface="Helvetica Neue"/>
              </a:rPr>
              <a:t>Gestione avviso Una Tantum - contributo economico a persone e  lavoratori autonomi</a:t>
            </a:r>
          </a:p>
          <a:p>
            <a:pPr marL="698500" marR="1783714" indent="-68580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it-IT" sz="3600" dirty="0">
                <a:solidFill>
                  <a:schemeClr val="tx1"/>
                </a:solidFill>
                <a:latin typeface="Helvetica Neue"/>
                <a:cs typeface="Helvetica Neue"/>
              </a:rPr>
              <a:t>Gestione avviso ristori imprese del settore organizzazione  convegni, fiere noleggio attrezzature e nel settore del  commercio all'ingrosso di alimenti e bevande</a:t>
            </a:r>
          </a:p>
          <a:p>
            <a:pPr marL="698500" marR="1783714" indent="-68580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it-IT" sz="3600" dirty="0">
                <a:solidFill>
                  <a:schemeClr val="tx1"/>
                </a:solidFill>
                <a:latin typeface="Helvetica Neue"/>
                <a:cs typeface="Helvetica Neue"/>
              </a:rPr>
              <a:t>Gestione avviso ristori economici professioni turistiche e  imprese di trasporto passeggeri</a:t>
            </a:r>
          </a:p>
          <a:p>
            <a:pPr marL="698500" marR="1783714" indent="-68580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it-IT" sz="3600" dirty="0">
                <a:solidFill>
                  <a:schemeClr val="tx1"/>
                </a:solidFill>
                <a:latin typeface="Helvetica Neue"/>
                <a:cs typeface="Helvetica Neue"/>
              </a:rPr>
              <a:t>Gestione avviso edicole </a:t>
            </a:r>
            <a:r>
              <a:rPr lang="it-IT" sz="3600" dirty="0" err="1">
                <a:solidFill>
                  <a:schemeClr val="tx1"/>
                </a:solidFill>
              </a:rPr>
              <a:t>V</a:t>
            </a:r>
            <a:r>
              <a:rPr lang="it-IT" sz="3600" dirty="0" err="1">
                <a:solidFill>
                  <a:schemeClr val="tx1"/>
                </a:solidFill>
                <a:latin typeface="Helvetica Neue"/>
                <a:cs typeface="Helvetica Neue"/>
              </a:rPr>
              <a:t>alnerina</a:t>
            </a:r>
            <a:endParaRPr lang="it-IT" sz="3600" dirty="0">
              <a:solidFill>
                <a:schemeClr val="tx1"/>
              </a:solidFill>
              <a:latin typeface="Helvetica Neue"/>
              <a:cs typeface="Helvetica Neue"/>
            </a:endParaRPr>
          </a:p>
          <a:p>
            <a:pPr marL="698500" marR="1783714" indent="-685800">
              <a:spcBef>
                <a:spcPts val="800"/>
              </a:spcBef>
              <a:buFont typeface="Wingdings" panose="05000000000000000000" pitchFamily="2" charset="2"/>
              <a:buChar char="§"/>
            </a:pPr>
            <a:endParaRPr lang="it-IT" sz="3600" dirty="0">
              <a:solidFill>
                <a:schemeClr val="tx1"/>
              </a:solidFill>
              <a:latin typeface="Helvetica Neue"/>
              <a:cs typeface="Helvetica Neue"/>
            </a:endParaRPr>
          </a:p>
          <a:p>
            <a:pPr marL="698500" marR="1783714" indent="-685800">
              <a:lnSpc>
                <a:spcPct val="70800"/>
              </a:lnSpc>
              <a:spcBef>
                <a:spcPts val="800"/>
              </a:spcBef>
              <a:buFont typeface="Wingdings" panose="05000000000000000000" pitchFamily="2" charset="2"/>
              <a:buChar char="§"/>
            </a:pPr>
            <a:endParaRPr lang="it-IT" sz="5400" dirty="0">
              <a:solidFill>
                <a:schemeClr val="tx1"/>
              </a:solidFill>
              <a:latin typeface="Helvetica Neue"/>
              <a:cs typeface="Helvetica Neue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265A3A6-2978-45C3-90DB-74611853CC51}"/>
              </a:ext>
            </a:extLst>
          </p:cNvPr>
          <p:cNvSpPr txBox="1"/>
          <p:nvPr/>
        </p:nvSpPr>
        <p:spPr>
          <a:xfrm flipH="1">
            <a:off x="9630517" y="555668"/>
            <a:ext cx="7283067" cy="9985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82987" tIns="82987" rIns="82987" bIns="82987" numCol="1" spcCol="38100" rtlCol="0" anchor="t">
            <a:spAutoFit/>
          </a:bodyPr>
          <a:lstStyle/>
          <a:p>
            <a:pPr marL="0" marR="0" indent="0" algn="l" defTabSz="1659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5400" dirty="0">
                <a:latin typeface="Helvetica Neue Medium"/>
              </a:rPr>
              <a:t>IMPRESE:</a:t>
            </a:r>
            <a:r>
              <a:rPr lang="it-IT" sz="5400" spc="-50" dirty="0">
                <a:latin typeface="Helvetica Neue Medium"/>
              </a:rPr>
              <a:t> </a:t>
            </a:r>
            <a:r>
              <a:rPr lang="it-IT" sz="5400" dirty="0">
                <a:latin typeface="Helvetica Neue Medium"/>
              </a:rPr>
              <a:t>Le</a:t>
            </a:r>
            <a:r>
              <a:rPr lang="it-IT" sz="5400" spc="-45" dirty="0">
                <a:latin typeface="Helvetica Neue Medium"/>
              </a:rPr>
              <a:t> </a:t>
            </a:r>
            <a:r>
              <a:rPr lang="it-IT" sz="5400" dirty="0">
                <a:latin typeface="Helvetica Neue Medium"/>
              </a:rPr>
              <a:t>Attività</a:t>
            </a:r>
            <a:endParaRPr kumimoji="0" lang="it-IT" sz="5400" b="0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sym typeface="Calibri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979145F-D5B9-47B1-9AE2-8A9FB74B2D57}"/>
              </a:ext>
            </a:extLst>
          </p:cNvPr>
          <p:cNvSpPr txBox="1"/>
          <p:nvPr/>
        </p:nvSpPr>
        <p:spPr>
          <a:xfrm>
            <a:off x="9748557" y="2579514"/>
            <a:ext cx="13525691" cy="116530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82987" tIns="82987" rIns="82987" bIns="82987" numCol="1" spcCol="38100" rtlCol="0" anchor="t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it-IT" sz="3200" spc="-55" dirty="0">
                <a:solidFill>
                  <a:schemeClr val="tx1"/>
                </a:solidFill>
                <a:latin typeface="Helvetica Neue"/>
                <a:cs typeface="Helvetica Neue"/>
              </a:rPr>
              <a:t>MISURE </a:t>
            </a:r>
            <a:r>
              <a:rPr lang="it-IT" sz="3200" spc="-50" dirty="0">
                <a:solidFill>
                  <a:schemeClr val="tx1"/>
                </a:solidFill>
                <a:latin typeface="Helvetica Neue"/>
                <a:cs typeface="Helvetica Neue"/>
              </a:rPr>
              <a:t> </a:t>
            </a:r>
            <a:r>
              <a:rPr lang="it-IT" sz="3200" spc="-55" dirty="0">
                <a:solidFill>
                  <a:schemeClr val="tx1"/>
                </a:solidFill>
                <a:latin typeface="Helvetica Neue"/>
                <a:cs typeface="Helvetica Neue"/>
              </a:rPr>
              <a:t>STRAORDINARIE </a:t>
            </a:r>
            <a:r>
              <a:rPr lang="it-IT" sz="3200" spc="-570" dirty="0">
                <a:solidFill>
                  <a:schemeClr val="tx1"/>
                </a:solidFill>
                <a:latin typeface="Helvetica Neue"/>
                <a:cs typeface="Helvetica Neue"/>
              </a:rPr>
              <a:t> </a:t>
            </a:r>
            <a:r>
              <a:rPr lang="it-IT" sz="3200" spc="-30" dirty="0">
                <a:solidFill>
                  <a:schemeClr val="tx1"/>
                </a:solidFill>
                <a:latin typeface="Helvetica Neue"/>
                <a:cs typeface="Helvetica Neue"/>
              </a:rPr>
              <a:t>ED </a:t>
            </a:r>
            <a:r>
              <a:rPr lang="it-IT" sz="3200" spc="-55" dirty="0">
                <a:solidFill>
                  <a:schemeClr val="tx1"/>
                </a:solidFill>
                <a:latin typeface="Helvetica Neue"/>
                <a:cs typeface="Helvetica Neue"/>
              </a:rPr>
              <a:t>URGENTI </a:t>
            </a:r>
            <a:r>
              <a:rPr lang="it-IT" sz="3200" spc="-50" dirty="0">
                <a:solidFill>
                  <a:schemeClr val="tx1"/>
                </a:solidFill>
                <a:latin typeface="Helvetica Neue"/>
                <a:cs typeface="Helvetica Neue"/>
              </a:rPr>
              <a:t> </a:t>
            </a:r>
            <a:r>
              <a:rPr lang="it-IT" sz="3200" spc="-55" dirty="0">
                <a:solidFill>
                  <a:schemeClr val="tx1"/>
                </a:solidFill>
                <a:latin typeface="Helvetica Neue"/>
                <a:cs typeface="Helvetica Neue"/>
              </a:rPr>
              <a:t>CONNESSE </a:t>
            </a:r>
            <a:r>
              <a:rPr lang="it-IT" sz="3200" spc="-50" dirty="0">
                <a:solidFill>
                  <a:schemeClr val="tx1"/>
                </a:solidFill>
                <a:latin typeface="Helvetica Neue"/>
                <a:cs typeface="Helvetica Neue"/>
              </a:rPr>
              <a:t> </a:t>
            </a:r>
            <a:r>
              <a:rPr lang="it-IT" sz="3200" spc="-55" dirty="0">
                <a:solidFill>
                  <a:schemeClr val="tx1"/>
                </a:solidFill>
                <a:latin typeface="Helvetica Neue"/>
                <a:cs typeface="Helvetica Neue"/>
              </a:rPr>
              <a:t>ALL'EMERGENZA  COVI</a:t>
            </a:r>
            <a:r>
              <a:rPr lang="it-IT" sz="3200" dirty="0">
                <a:solidFill>
                  <a:schemeClr val="tx1"/>
                </a:solidFill>
                <a:latin typeface="Helvetica Neue"/>
                <a:cs typeface="Helvetica Neue"/>
              </a:rPr>
              <a:t>D</a:t>
            </a:r>
            <a:r>
              <a:rPr lang="it-IT" sz="3200" spc="-105" dirty="0">
                <a:solidFill>
                  <a:schemeClr val="tx1"/>
                </a:solidFill>
                <a:latin typeface="Helvetica Neue"/>
                <a:cs typeface="Helvetica Neue"/>
              </a:rPr>
              <a:t> </a:t>
            </a:r>
            <a:r>
              <a:rPr lang="it-IT" sz="3200" spc="-55" dirty="0">
                <a:solidFill>
                  <a:schemeClr val="tx1"/>
                </a:solidFill>
                <a:latin typeface="Helvetica Neue"/>
                <a:cs typeface="Helvetica Neue"/>
              </a:rPr>
              <a:t>19</a:t>
            </a:r>
            <a:endParaRPr lang="it-IT" sz="3200" dirty="0">
              <a:solidFill>
                <a:schemeClr val="tx1"/>
              </a:solidFill>
              <a:latin typeface="Helvetica Neue"/>
              <a:cs typeface="Helvetica Neue"/>
            </a:endParaRPr>
          </a:p>
        </p:txBody>
      </p:sp>
      <p:pic>
        <p:nvPicPr>
          <p:cNvPr id="17" name="Segnaposto immagine 16" descr="Immagine che contiene testo, persona, interni&#10;&#10;Descrizione generata automaticamente">
            <a:extLst>
              <a:ext uri="{FF2B5EF4-FFF2-40B4-BE49-F238E27FC236}">
                <a16:creationId xmlns:a16="http://schemas.microsoft.com/office/drawing/2014/main" id="{40DB0430-124B-46C9-8B2D-554283C0DF88}"/>
              </a:ext>
            </a:extLst>
          </p:cNvPr>
          <p:cNvPicPr>
            <a:picLocks noGrp="1" noChangeAspect="1"/>
          </p:cNvPicPr>
          <p:nvPr>
            <p:ph type="pic" sz="half" idx="2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8" r="2777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0081944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Doppio clic per modificare"/>
          <p:cNvSpPr txBox="1">
            <a:spLocks noGrp="1"/>
          </p:cNvSpPr>
          <p:nvPr>
            <p:ph type="title"/>
          </p:nvPr>
        </p:nvSpPr>
        <p:spPr>
          <a:xfrm>
            <a:off x="9872822" y="592935"/>
            <a:ext cx="13277162" cy="1043359"/>
          </a:xfrm>
          <a:prstGeom prst="rect">
            <a:avLst/>
          </a:prstGeom>
        </p:spPr>
        <p:txBody>
          <a:bodyPr/>
          <a:lstStyle/>
          <a:p>
            <a:br>
              <a:rPr lang="it-IT" dirty="0"/>
            </a:br>
            <a:br>
              <a:rPr lang="it-IT" sz="1400" spc="-5" dirty="0">
                <a:solidFill>
                  <a:srgbClr val="5C5E5F"/>
                </a:solidFill>
                <a:latin typeface="Helvetica Neue"/>
                <a:cs typeface="Helvetica Neue"/>
              </a:rPr>
            </a:br>
            <a:endParaRPr lang="it-IT" sz="1400" dirty="0"/>
          </a:p>
        </p:txBody>
      </p:sp>
      <p:pic>
        <p:nvPicPr>
          <p:cNvPr id="160" name="Immagine" descr="Immagin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12288" y="702511"/>
            <a:ext cx="5080001" cy="806964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Linea"/>
          <p:cNvSpPr/>
          <p:nvPr/>
        </p:nvSpPr>
        <p:spPr>
          <a:xfrm>
            <a:off x="1172244" y="4179508"/>
            <a:ext cx="22039513" cy="1"/>
          </a:xfrm>
          <a:prstGeom prst="line">
            <a:avLst/>
          </a:prstGeom>
          <a:ln w="38100">
            <a:solidFill>
              <a:srgbClr val="535353"/>
            </a:solidFill>
          </a:ln>
        </p:spPr>
        <p:txBody>
          <a:bodyPr lIns="82987" tIns="82987" rIns="82987" bIns="82987"/>
          <a:lstStyle/>
          <a:p>
            <a:endParaRPr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7969A12-424B-45B5-B0F1-0E62FB399772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9686066" y="5688983"/>
            <a:ext cx="14152502" cy="7088319"/>
          </a:xfrm>
        </p:spPr>
        <p:txBody>
          <a:bodyPr/>
          <a:lstStyle/>
          <a:p>
            <a:pPr marL="698500" marR="1783714" indent="-685800">
              <a:spcBef>
                <a:spcPts val="2000"/>
              </a:spcBef>
              <a:buFont typeface="Wingdings" panose="05000000000000000000" pitchFamily="2" charset="2"/>
              <a:buChar char="§"/>
            </a:pPr>
            <a:r>
              <a:rPr lang="it-IT" sz="3600" dirty="0">
                <a:solidFill>
                  <a:schemeClr val="tx1"/>
                </a:solidFill>
                <a:latin typeface="Helvetica Neue"/>
                <a:cs typeface="Helvetica Neue"/>
              </a:rPr>
              <a:t>Gestione avviso progetti complessi di ricerca e sviluppo - Azione  1.2.2.</a:t>
            </a:r>
          </a:p>
          <a:p>
            <a:pPr marL="698500" marR="1783714" indent="-68580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it-IT" sz="3600" dirty="0">
                <a:solidFill>
                  <a:schemeClr val="tx1"/>
                </a:solidFill>
                <a:latin typeface="Helvetica Neue"/>
                <a:cs typeface="Helvetica Neue"/>
              </a:rPr>
              <a:t>Gestione dell'azione 1.4.1 in qualità di ORGANISMO INTERMEDIO</a:t>
            </a:r>
          </a:p>
          <a:p>
            <a:pPr marL="698500" marR="1783714" indent="-68580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it-IT" sz="3600" dirty="0">
                <a:solidFill>
                  <a:schemeClr val="tx1"/>
                </a:solidFill>
                <a:latin typeface="Helvetica Neue"/>
                <a:cs typeface="Helvetica Neue"/>
              </a:rPr>
              <a:t>Gestione attività di valutazione avviso Ricerca e sviluppo -  Azione 1.1.1.</a:t>
            </a:r>
          </a:p>
          <a:p>
            <a:pPr marL="698500" marR="1783714" indent="-68580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it-IT" sz="3600" b="1" u="sng" dirty="0">
                <a:solidFill>
                  <a:schemeClr val="tx1"/>
                </a:solidFill>
                <a:latin typeface="Helvetica Neue"/>
                <a:cs typeface="Helvetica Neue"/>
              </a:rPr>
              <a:t>Programma </a:t>
            </a:r>
            <a:r>
              <a:rPr lang="it-IT" sz="3600" b="1" u="sng" dirty="0" err="1">
                <a:solidFill>
                  <a:schemeClr val="tx1"/>
                </a:solidFill>
                <a:latin typeface="Helvetica Neue"/>
                <a:cs typeface="Helvetica Neue"/>
              </a:rPr>
              <a:t>Innetwork</a:t>
            </a:r>
            <a:r>
              <a:rPr lang="it-IT" sz="3600" b="1" u="sng" dirty="0">
                <a:solidFill>
                  <a:schemeClr val="tx1"/>
                </a:solidFill>
                <a:latin typeface="Helvetica Neue"/>
                <a:cs typeface="Helvetica Neue"/>
              </a:rPr>
              <a:t> - Azione 1.2.1 Sostenibilità, Digitale, Start  up, Trasferimento tecnologico</a:t>
            </a:r>
          </a:p>
          <a:p>
            <a:pPr marL="698500" marR="1783714" indent="-68580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it-IT" sz="3600" dirty="0">
                <a:solidFill>
                  <a:schemeClr val="tx1"/>
                </a:solidFill>
                <a:latin typeface="Helvetica Neue"/>
                <a:cs typeface="Helvetica Neue"/>
              </a:rPr>
              <a:t>Gestione avviso start up innovative - Azione 1.3.1.</a:t>
            </a:r>
          </a:p>
          <a:p>
            <a:pPr marL="12700" marR="1783714">
              <a:lnSpc>
                <a:spcPct val="70800"/>
              </a:lnSpc>
              <a:spcBef>
                <a:spcPts val="800"/>
              </a:spcBef>
            </a:pPr>
            <a:endParaRPr lang="it-IT" sz="5400" dirty="0">
              <a:solidFill>
                <a:schemeClr val="tx1"/>
              </a:solidFill>
              <a:latin typeface="Helvetica Neue"/>
              <a:cs typeface="Helvetica Neue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265A3A6-2978-45C3-90DB-74611853CC51}"/>
              </a:ext>
            </a:extLst>
          </p:cNvPr>
          <p:cNvSpPr txBox="1"/>
          <p:nvPr/>
        </p:nvSpPr>
        <p:spPr>
          <a:xfrm flipH="1">
            <a:off x="9630517" y="555668"/>
            <a:ext cx="7283067" cy="9985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82987" tIns="82987" rIns="82987" bIns="82987" numCol="1" spcCol="38100" rtlCol="0" anchor="t">
            <a:spAutoFit/>
          </a:bodyPr>
          <a:lstStyle/>
          <a:p>
            <a:pPr marL="0" marR="0" indent="0" algn="l" defTabSz="1659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5400" dirty="0">
                <a:latin typeface="Helvetica Neue Medium"/>
              </a:rPr>
              <a:t>IMPRESE:</a:t>
            </a:r>
            <a:r>
              <a:rPr lang="it-IT" sz="5400" spc="-50" dirty="0">
                <a:latin typeface="Helvetica Neue Medium"/>
              </a:rPr>
              <a:t> </a:t>
            </a:r>
            <a:r>
              <a:rPr lang="it-IT" sz="5400" dirty="0">
                <a:latin typeface="Helvetica Neue Medium"/>
              </a:rPr>
              <a:t>Le</a:t>
            </a:r>
            <a:r>
              <a:rPr lang="it-IT" sz="5400" spc="-45" dirty="0">
                <a:latin typeface="Helvetica Neue Medium"/>
              </a:rPr>
              <a:t> </a:t>
            </a:r>
            <a:r>
              <a:rPr lang="it-IT" sz="5400" dirty="0">
                <a:latin typeface="Helvetica Neue Medium"/>
              </a:rPr>
              <a:t>Attività</a:t>
            </a:r>
            <a:endParaRPr kumimoji="0" lang="it-IT" sz="5400" b="0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sym typeface="Calibri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979145F-D5B9-47B1-9AE2-8A9FB74B2D57}"/>
              </a:ext>
            </a:extLst>
          </p:cNvPr>
          <p:cNvSpPr txBox="1"/>
          <p:nvPr/>
        </p:nvSpPr>
        <p:spPr>
          <a:xfrm>
            <a:off x="9748557" y="2579514"/>
            <a:ext cx="13525691" cy="6728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82987" tIns="82987" rIns="82987" bIns="82987" numCol="1" spcCol="38100" rtlCol="0" anchor="t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it-IT" spc="-55" dirty="0">
                <a:solidFill>
                  <a:schemeClr val="tx1"/>
                </a:solidFill>
                <a:latin typeface="Helvetica Neue"/>
                <a:cs typeface="Helvetica Neue"/>
              </a:rPr>
              <a:t>INNOVAZIONE</a:t>
            </a:r>
            <a:endParaRPr lang="it-IT" sz="3200" dirty="0">
              <a:solidFill>
                <a:schemeClr val="tx1"/>
              </a:solidFill>
              <a:latin typeface="Helvetica Neue"/>
              <a:cs typeface="Helvetica Neue"/>
            </a:endParaRPr>
          </a:p>
        </p:txBody>
      </p:sp>
      <p:pic>
        <p:nvPicPr>
          <p:cNvPr id="7" name="Segnaposto immagine 6" descr="Immagine che contiene luce&#10;&#10;Descrizione generata automaticamente">
            <a:extLst>
              <a:ext uri="{FF2B5EF4-FFF2-40B4-BE49-F238E27FC236}">
                <a16:creationId xmlns:a16="http://schemas.microsoft.com/office/drawing/2014/main" id="{345E6378-BEA0-4A35-BE08-0C234E380ED5}"/>
              </a:ext>
            </a:extLst>
          </p:cNvPr>
          <p:cNvPicPr>
            <a:picLocks noGrp="1" noChangeAspect="1"/>
          </p:cNvPicPr>
          <p:nvPr>
            <p:ph type="pic" sz="half" idx="2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8" r="2777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4091588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Doppio clic per modificare"/>
          <p:cNvSpPr txBox="1">
            <a:spLocks noGrp="1"/>
          </p:cNvSpPr>
          <p:nvPr>
            <p:ph type="title"/>
          </p:nvPr>
        </p:nvSpPr>
        <p:spPr>
          <a:xfrm>
            <a:off x="9872822" y="592935"/>
            <a:ext cx="13277162" cy="1043359"/>
          </a:xfrm>
          <a:prstGeom prst="rect">
            <a:avLst/>
          </a:prstGeom>
        </p:spPr>
        <p:txBody>
          <a:bodyPr/>
          <a:lstStyle/>
          <a:p>
            <a:br>
              <a:rPr lang="it-IT" dirty="0"/>
            </a:br>
            <a:br>
              <a:rPr lang="it-IT" sz="1400" spc="-5" dirty="0">
                <a:solidFill>
                  <a:srgbClr val="5C5E5F"/>
                </a:solidFill>
                <a:latin typeface="Helvetica Neue"/>
                <a:cs typeface="Helvetica Neue"/>
              </a:rPr>
            </a:br>
            <a:endParaRPr lang="it-IT" sz="1400" dirty="0"/>
          </a:p>
        </p:txBody>
      </p:sp>
      <p:pic>
        <p:nvPicPr>
          <p:cNvPr id="160" name="Immagine" descr="Immagin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12288" y="702511"/>
            <a:ext cx="5080001" cy="806964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Linea"/>
          <p:cNvSpPr/>
          <p:nvPr/>
        </p:nvSpPr>
        <p:spPr>
          <a:xfrm>
            <a:off x="1172244" y="4179508"/>
            <a:ext cx="22039513" cy="1"/>
          </a:xfrm>
          <a:prstGeom prst="line">
            <a:avLst/>
          </a:prstGeom>
          <a:ln w="38100">
            <a:solidFill>
              <a:srgbClr val="535353"/>
            </a:solidFill>
          </a:ln>
        </p:spPr>
        <p:txBody>
          <a:bodyPr lIns="82987" tIns="82987" rIns="82987" bIns="82987"/>
          <a:lstStyle/>
          <a:p>
            <a:endParaRPr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7969A12-424B-45B5-B0F1-0E62FB399772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9435150" y="5382302"/>
            <a:ext cx="14511777" cy="7088319"/>
          </a:xfrm>
        </p:spPr>
        <p:txBody>
          <a:bodyPr/>
          <a:lstStyle/>
          <a:p>
            <a:pPr marL="698500" marR="1783714" indent="-685800">
              <a:spcBef>
                <a:spcPts val="2000"/>
              </a:spcBef>
              <a:buFont typeface="Wingdings" panose="05000000000000000000" pitchFamily="2" charset="2"/>
              <a:buChar char="§"/>
            </a:pPr>
            <a:r>
              <a:rPr lang="it-IT" sz="3200" dirty="0">
                <a:solidFill>
                  <a:schemeClr val="tx1"/>
                </a:solidFill>
                <a:latin typeface="Helvetica Neue"/>
                <a:cs typeface="Helvetica Neue"/>
              </a:rPr>
              <a:t>Avvisi Internazionalizzazione: ORGANISMO INTERMEDIO</a:t>
            </a:r>
          </a:p>
          <a:p>
            <a:pPr marL="698500" marR="1783714" indent="-685800">
              <a:spcBef>
                <a:spcPts val="2000"/>
              </a:spcBef>
              <a:buFont typeface="Wingdings" panose="05000000000000000000" pitchFamily="2" charset="2"/>
              <a:buChar char="§"/>
            </a:pPr>
            <a:r>
              <a:rPr lang="it-IT" sz="3200" dirty="0">
                <a:solidFill>
                  <a:schemeClr val="tx1"/>
                </a:solidFill>
                <a:latin typeface="Helvetica Neue"/>
                <a:cs typeface="Helvetica Neue"/>
              </a:rPr>
              <a:t>Gestione degli strumenti agevolativi “Voucher per Consulenze a sostegno dell’Internazionalizzazione” e “Contributi per la partecipazione a Fiere Internazionali” con particolare attenzione a imprese neo-esportatrici, spin off aziendali e accademici, start up innovative</a:t>
            </a:r>
          </a:p>
          <a:p>
            <a:pPr marL="698500" marR="1783714" indent="-685800">
              <a:spcBef>
                <a:spcPts val="2000"/>
              </a:spcBef>
              <a:buFont typeface="Wingdings" panose="05000000000000000000" pitchFamily="2" charset="2"/>
              <a:buChar char="§"/>
            </a:pPr>
            <a:r>
              <a:rPr lang="it-IT" sz="3200" b="1" u="sng" dirty="0">
                <a:solidFill>
                  <a:schemeClr val="tx1"/>
                </a:solidFill>
                <a:latin typeface="Helvetica Neue"/>
                <a:cs typeface="Helvetica Neue"/>
              </a:rPr>
              <a:t>EEN - Enterprise Europe Network</a:t>
            </a:r>
            <a:r>
              <a:rPr lang="it-IT" sz="3200" dirty="0">
                <a:solidFill>
                  <a:schemeClr val="tx1"/>
                </a:solidFill>
                <a:latin typeface="Helvetica Neue"/>
                <a:cs typeface="Helvetica Neue"/>
              </a:rPr>
              <a:t>. E’ il più grande network a supporto delle PMI, presente in più di 50 Paesi e composta da oltre 600 partner locali, raggruppati localmente in consorzi. Le attività programmate per il 2021 si riferiscono all’erogazione dell’intera gamma di servizi offerti dalla rete per l’internazionalizzazione e l’innovazione delle </a:t>
            </a:r>
            <a:r>
              <a:rPr lang="it-IT" sz="3200" dirty="0" err="1">
                <a:solidFill>
                  <a:schemeClr val="tx1"/>
                </a:solidFill>
                <a:latin typeface="Helvetica Neue"/>
                <a:cs typeface="Helvetica Neue"/>
              </a:rPr>
              <a:t>pmi</a:t>
            </a:r>
            <a:r>
              <a:rPr lang="it-IT" sz="3200" dirty="0">
                <a:solidFill>
                  <a:schemeClr val="tx1"/>
                </a:solidFill>
                <a:latin typeface="Helvetica Neue"/>
                <a:cs typeface="Helvetica Neue"/>
              </a:rPr>
              <a:t> umbre</a:t>
            </a:r>
          </a:p>
          <a:p>
            <a:pPr marL="698500" marR="1783714" indent="-685800">
              <a:spcBef>
                <a:spcPts val="2000"/>
              </a:spcBef>
              <a:buFont typeface="Wingdings" panose="05000000000000000000" pitchFamily="2" charset="2"/>
              <a:buChar char="§"/>
            </a:pPr>
            <a:r>
              <a:rPr lang="it-IT" sz="3200" dirty="0">
                <a:solidFill>
                  <a:schemeClr val="tx1"/>
                </a:solidFill>
                <a:latin typeface="Helvetica Neue"/>
                <a:cs typeface="Helvetica Neue"/>
              </a:rPr>
              <a:t>Co-progettazione di spazio multimediale presso </a:t>
            </a:r>
            <a:r>
              <a:rPr lang="it-IT" sz="3200" dirty="0" err="1">
                <a:solidFill>
                  <a:schemeClr val="tx1"/>
                </a:solidFill>
                <a:latin typeface="Helvetica Neue"/>
                <a:cs typeface="Helvetica Neue"/>
              </a:rPr>
              <a:t>Umbriafiere</a:t>
            </a:r>
            <a:endParaRPr lang="it-IT" sz="3200" dirty="0">
              <a:solidFill>
                <a:schemeClr val="tx1"/>
              </a:solidFill>
              <a:latin typeface="Helvetica Neue"/>
              <a:cs typeface="Helvetica Neue"/>
            </a:endParaRPr>
          </a:p>
          <a:p>
            <a:pPr marL="698500" marR="1783714" indent="-685800">
              <a:spcBef>
                <a:spcPts val="2000"/>
              </a:spcBef>
              <a:buFont typeface="Wingdings" panose="05000000000000000000" pitchFamily="2" charset="2"/>
              <a:buChar char="§"/>
            </a:pPr>
            <a:endParaRPr lang="it-IT" sz="3000" dirty="0">
              <a:solidFill>
                <a:schemeClr val="tx1"/>
              </a:solidFill>
              <a:latin typeface="Helvetica Neue"/>
              <a:cs typeface="Helvetica Neue"/>
            </a:endParaRPr>
          </a:p>
          <a:p>
            <a:pPr marL="698500" marR="1783714" indent="-685800">
              <a:spcBef>
                <a:spcPts val="2000"/>
              </a:spcBef>
              <a:buFont typeface="Wingdings" panose="05000000000000000000" pitchFamily="2" charset="2"/>
              <a:buChar char="§"/>
            </a:pPr>
            <a:endParaRPr lang="it-IT" sz="3600" dirty="0">
              <a:solidFill>
                <a:schemeClr val="tx1"/>
              </a:solidFill>
              <a:latin typeface="Helvetica Neue"/>
              <a:cs typeface="Helvetica Neue"/>
            </a:endParaRPr>
          </a:p>
          <a:p>
            <a:pPr marL="698500" marR="1783714" indent="-685800">
              <a:spcBef>
                <a:spcPts val="2000"/>
              </a:spcBef>
              <a:buFont typeface="Wingdings" panose="05000000000000000000" pitchFamily="2" charset="2"/>
              <a:buChar char="§"/>
            </a:pPr>
            <a:endParaRPr lang="it-IT" sz="3600" dirty="0">
              <a:solidFill>
                <a:schemeClr val="tx1"/>
              </a:solidFill>
              <a:latin typeface="Helvetica Neue"/>
              <a:cs typeface="Helvetica Neue"/>
            </a:endParaRPr>
          </a:p>
          <a:p>
            <a:pPr marL="12700" marR="1783714">
              <a:lnSpc>
                <a:spcPct val="70800"/>
              </a:lnSpc>
              <a:spcBef>
                <a:spcPts val="800"/>
              </a:spcBef>
            </a:pPr>
            <a:endParaRPr lang="it-IT" sz="5400" dirty="0">
              <a:solidFill>
                <a:schemeClr val="tx1"/>
              </a:solidFill>
              <a:latin typeface="Helvetica Neue"/>
              <a:cs typeface="Helvetica Neue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265A3A6-2978-45C3-90DB-74611853CC51}"/>
              </a:ext>
            </a:extLst>
          </p:cNvPr>
          <p:cNvSpPr txBox="1"/>
          <p:nvPr/>
        </p:nvSpPr>
        <p:spPr>
          <a:xfrm flipH="1">
            <a:off x="9630517" y="555668"/>
            <a:ext cx="7283067" cy="9985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82987" tIns="82987" rIns="82987" bIns="82987" numCol="1" spcCol="38100" rtlCol="0" anchor="t">
            <a:spAutoFit/>
          </a:bodyPr>
          <a:lstStyle/>
          <a:p>
            <a:pPr marL="0" marR="0" indent="0" algn="l" defTabSz="1659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5400" dirty="0">
                <a:latin typeface="Helvetica Neue Medium"/>
              </a:rPr>
              <a:t>IMPRESE:</a:t>
            </a:r>
            <a:r>
              <a:rPr lang="it-IT" sz="5400" spc="-50" dirty="0">
                <a:latin typeface="Helvetica Neue Medium"/>
              </a:rPr>
              <a:t> </a:t>
            </a:r>
            <a:r>
              <a:rPr lang="it-IT" sz="5400" dirty="0">
                <a:latin typeface="Helvetica Neue Medium"/>
              </a:rPr>
              <a:t>Le</a:t>
            </a:r>
            <a:r>
              <a:rPr lang="it-IT" sz="5400" spc="-45" dirty="0">
                <a:latin typeface="Helvetica Neue Medium"/>
              </a:rPr>
              <a:t> </a:t>
            </a:r>
            <a:r>
              <a:rPr lang="it-IT" sz="5400" dirty="0">
                <a:latin typeface="Helvetica Neue Medium"/>
              </a:rPr>
              <a:t>Attività</a:t>
            </a:r>
            <a:endParaRPr kumimoji="0" lang="it-IT" sz="5400" b="0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sym typeface="Calibri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979145F-D5B9-47B1-9AE2-8A9FB74B2D57}"/>
              </a:ext>
            </a:extLst>
          </p:cNvPr>
          <p:cNvSpPr txBox="1"/>
          <p:nvPr/>
        </p:nvSpPr>
        <p:spPr>
          <a:xfrm>
            <a:off x="9748557" y="2579514"/>
            <a:ext cx="13525691" cy="6728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82987" tIns="82987" rIns="82987" bIns="82987" numCol="1" spcCol="38100" rtlCol="0" anchor="t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it-IT" spc="-55" dirty="0">
                <a:solidFill>
                  <a:schemeClr val="tx1"/>
                </a:solidFill>
                <a:latin typeface="Helvetica Neue"/>
                <a:cs typeface="Helvetica Neue"/>
              </a:rPr>
              <a:t>INTERNAZIONALIZZAZIONE</a:t>
            </a:r>
            <a:endParaRPr lang="it-IT" sz="3200" dirty="0">
              <a:solidFill>
                <a:schemeClr val="tx1"/>
              </a:solidFill>
              <a:latin typeface="Helvetica Neue"/>
              <a:cs typeface="Helvetica Neue"/>
            </a:endParaRPr>
          </a:p>
        </p:txBody>
      </p:sp>
      <p:pic>
        <p:nvPicPr>
          <p:cNvPr id="8" name="Segnaposto immagine 7" descr="Immagine che contiene parete, interni&#10;&#10;Descrizione generata automaticamente">
            <a:extLst>
              <a:ext uri="{FF2B5EF4-FFF2-40B4-BE49-F238E27FC236}">
                <a16:creationId xmlns:a16="http://schemas.microsoft.com/office/drawing/2014/main" id="{C59BF7F2-4416-4910-9DA1-FC4ACE4A402F}"/>
              </a:ext>
            </a:extLst>
          </p:cNvPr>
          <p:cNvPicPr>
            <a:picLocks noGrp="1" noChangeAspect="1"/>
          </p:cNvPicPr>
          <p:nvPr>
            <p:ph type="pic" sz="half" idx="2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0" r="2776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0944014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Doppio clic per modificare"/>
          <p:cNvSpPr txBox="1">
            <a:spLocks noGrp="1"/>
          </p:cNvSpPr>
          <p:nvPr>
            <p:ph type="title"/>
          </p:nvPr>
        </p:nvSpPr>
        <p:spPr>
          <a:xfrm>
            <a:off x="9872822" y="592935"/>
            <a:ext cx="13277162" cy="1043359"/>
          </a:xfrm>
          <a:prstGeom prst="rect">
            <a:avLst/>
          </a:prstGeom>
        </p:spPr>
        <p:txBody>
          <a:bodyPr/>
          <a:lstStyle/>
          <a:p>
            <a:br>
              <a:rPr lang="it-IT" dirty="0"/>
            </a:br>
            <a:br>
              <a:rPr lang="it-IT" sz="1400" spc="-5" dirty="0">
                <a:solidFill>
                  <a:srgbClr val="5C5E5F"/>
                </a:solidFill>
                <a:latin typeface="Helvetica Neue"/>
                <a:cs typeface="Helvetica Neue"/>
              </a:rPr>
            </a:br>
            <a:endParaRPr lang="it-IT" sz="1400" dirty="0"/>
          </a:p>
        </p:txBody>
      </p:sp>
      <p:pic>
        <p:nvPicPr>
          <p:cNvPr id="160" name="Immagine" descr="Immagin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12288" y="702511"/>
            <a:ext cx="5080001" cy="806964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Linea"/>
          <p:cNvSpPr/>
          <p:nvPr/>
        </p:nvSpPr>
        <p:spPr>
          <a:xfrm>
            <a:off x="1172244" y="4179508"/>
            <a:ext cx="22039513" cy="1"/>
          </a:xfrm>
          <a:prstGeom prst="line">
            <a:avLst/>
          </a:prstGeom>
          <a:ln w="38100">
            <a:solidFill>
              <a:srgbClr val="535353"/>
            </a:solidFill>
          </a:ln>
        </p:spPr>
        <p:txBody>
          <a:bodyPr lIns="82987" tIns="82987" rIns="82987" bIns="82987"/>
          <a:lstStyle/>
          <a:p>
            <a:endParaRPr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7969A12-424B-45B5-B0F1-0E62FB399772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9630517" y="4814857"/>
            <a:ext cx="14152502" cy="8345474"/>
          </a:xfrm>
        </p:spPr>
        <p:txBody>
          <a:bodyPr/>
          <a:lstStyle/>
          <a:p>
            <a:pPr marL="12700" marR="1783714">
              <a:spcBef>
                <a:spcPts val="2000"/>
              </a:spcBef>
            </a:pPr>
            <a:r>
              <a:rPr lang="it-IT" sz="3200" dirty="0">
                <a:solidFill>
                  <a:schemeClr val="tx1"/>
                </a:solidFill>
                <a:latin typeface="Helvetica Neue"/>
                <a:cs typeface="Helvetica Neue"/>
              </a:rPr>
              <a:t>ATTRAZIONE DEGLI INVESTIMENTI</a:t>
            </a:r>
          </a:p>
          <a:p>
            <a:pPr marL="698500" marR="1783714" indent="-685800" algn="just">
              <a:spcBef>
                <a:spcPts val="2000"/>
              </a:spcBef>
              <a:buFont typeface="Wingdings" panose="05000000000000000000" pitchFamily="2" charset="2"/>
              <a:buChar char="§"/>
            </a:pPr>
            <a:r>
              <a:rPr lang="it-IT" sz="3200" dirty="0">
                <a:solidFill>
                  <a:schemeClr val="tx1"/>
                </a:solidFill>
                <a:latin typeface="Helvetica Neue"/>
                <a:cs typeface="Helvetica Neue"/>
                <a:hlinkClick r:id="rId4"/>
              </a:rPr>
              <a:t>www.investumbria.com</a:t>
            </a:r>
            <a:r>
              <a:rPr lang="it-IT" sz="3200" dirty="0">
                <a:solidFill>
                  <a:schemeClr val="tx1"/>
                </a:solidFill>
                <a:latin typeface="Helvetica Neue"/>
                <a:cs typeface="Helvetica Neue"/>
              </a:rPr>
              <a:t> Promuovere, in Italia e all’estero, </a:t>
            </a:r>
            <a:r>
              <a:rPr lang="it-IT" sz="3200" b="1" u="sng" dirty="0">
                <a:solidFill>
                  <a:schemeClr val="tx1"/>
                </a:solidFill>
                <a:latin typeface="Helvetica Neue"/>
                <a:cs typeface="Helvetica Neue"/>
              </a:rPr>
              <a:t>opportunità di localizzazione e investimento </a:t>
            </a:r>
            <a:r>
              <a:rPr lang="it-IT" sz="3200" dirty="0">
                <a:solidFill>
                  <a:schemeClr val="tx1"/>
                </a:solidFill>
                <a:latin typeface="Helvetica Neue"/>
                <a:cs typeface="Helvetica Neue"/>
              </a:rPr>
              <a:t>in Umbria servizio di assistenza qualificata per gli investitori con l’obiettivo di accompagnarli in tutto il percorso di insediamento in Umbria. Sostenere e promuovere il </a:t>
            </a:r>
            <a:r>
              <a:rPr lang="it-IT" sz="3200" b="1" dirty="0" err="1">
                <a:solidFill>
                  <a:schemeClr val="tx1"/>
                </a:solidFill>
                <a:latin typeface="Helvetica Neue"/>
                <a:cs typeface="Helvetica Neue"/>
              </a:rPr>
              <a:t>reshoring</a:t>
            </a:r>
            <a:r>
              <a:rPr lang="it-IT" sz="3200" b="1" dirty="0">
                <a:solidFill>
                  <a:schemeClr val="tx1"/>
                </a:solidFill>
                <a:latin typeface="Helvetica Neue"/>
                <a:cs typeface="Helvetica Neue"/>
              </a:rPr>
              <a:t> in Umbria</a:t>
            </a:r>
          </a:p>
          <a:p>
            <a:pPr marL="698500" marR="1783714" indent="-685800">
              <a:spcBef>
                <a:spcPts val="2000"/>
              </a:spcBef>
              <a:buFont typeface="Wingdings" panose="05000000000000000000" pitchFamily="2" charset="2"/>
              <a:buChar char="§"/>
            </a:pPr>
            <a:endParaRPr lang="it-IT" sz="3200" dirty="0">
              <a:solidFill>
                <a:schemeClr val="tx1"/>
              </a:solidFill>
              <a:latin typeface="Helvetica Neue"/>
              <a:cs typeface="Helvetica Neue"/>
            </a:endParaRPr>
          </a:p>
          <a:p>
            <a:pPr marL="12700" marR="1783714">
              <a:spcBef>
                <a:spcPts val="2000"/>
              </a:spcBef>
            </a:pPr>
            <a:r>
              <a:rPr lang="it-IT" sz="3200" dirty="0">
                <a:solidFill>
                  <a:schemeClr val="tx1"/>
                </a:solidFill>
              </a:rPr>
              <a:t>GESTIONE CRISI D’IMPRESA</a:t>
            </a:r>
          </a:p>
          <a:p>
            <a:pPr marL="469900" marR="1783714" indent="-457200" algn="just">
              <a:spcBef>
                <a:spcPts val="2000"/>
              </a:spcBef>
              <a:buFont typeface="Wingdings" panose="05000000000000000000" pitchFamily="2" charset="2"/>
              <a:buChar char="§"/>
            </a:pPr>
            <a:r>
              <a:rPr lang="it-IT" sz="3200" dirty="0">
                <a:solidFill>
                  <a:schemeClr val="tx1"/>
                </a:solidFill>
                <a:latin typeface="Helvetica Neue"/>
                <a:cs typeface="Helvetica Neue"/>
              </a:rPr>
              <a:t>Task Force per la gestione delle crisi di impresa regionale con </a:t>
            </a:r>
            <a:r>
              <a:rPr lang="it-IT" sz="3200" dirty="0" err="1">
                <a:solidFill>
                  <a:schemeClr val="tx1"/>
                </a:solidFill>
                <a:latin typeface="Helvetica Neue"/>
                <a:cs typeface="Helvetica Neue"/>
              </a:rPr>
              <a:t>Gepafin</a:t>
            </a:r>
            <a:r>
              <a:rPr lang="it-IT" sz="3200" dirty="0">
                <a:solidFill>
                  <a:schemeClr val="tx1"/>
                </a:solidFill>
                <a:latin typeface="Helvetica Neue"/>
                <a:cs typeface="Helvetica Neue"/>
              </a:rPr>
              <a:t>, </a:t>
            </a:r>
            <a:r>
              <a:rPr lang="it-IT" sz="3200" dirty="0" err="1">
                <a:solidFill>
                  <a:schemeClr val="tx1"/>
                </a:solidFill>
                <a:latin typeface="Helvetica Neue"/>
                <a:cs typeface="Helvetica Neue"/>
              </a:rPr>
              <a:t>Arpal</a:t>
            </a:r>
            <a:r>
              <a:rPr lang="it-IT" sz="3200" dirty="0">
                <a:solidFill>
                  <a:schemeClr val="tx1"/>
                </a:solidFill>
                <a:latin typeface="Helvetica Neue"/>
                <a:cs typeface="Helvetica Neue"/>
              </a:rPr>
              <a:t>, </a:t>
            </a:r>
            <a:r>
              <a:rPr lang="it-IT" sz="3200" dirty="0" err="1">
                <a:solidFill>
                  <a:schemeClr val="tx1"/>
                </a:solidFill>
                <a:latin typeface="Helvetica Neue"/>
                <a:cs typeface="Helvetica Neue"/>
              </a:rPr>
              <a:t>Anpal</a:t>
            </a:r>
            <a:r>
              <a:rPr lang="it-IT" sz="3200" dirty="0">
                <a:solidFill>
                  <a:schemeClr val="tx1"/>
                </a:solidFill>
                <a:latin typeface="Helvetica Neue"/>
                <a:cs typeface="Helvetica Neue"/>
              </a:rPr>
              <a:t> con il coordinamento della Regione Umbria</a:t>
            </a:r>
          </a:p>
          <a:p>
            <a:pPr marL="469900" marR="1783714" indent="-457200">
              <a:spcBef>
                <a:spcPts val="2000"/>
              </a:spcBef>
              <a:buFont typeface="Wingdings" panose="05000000000000000000" pitchFamily="2" charset="2"/>
              <a:buChar char="§"/>
            </a:pPr>
            <a:endParaRPr lang="it-IT" sz="3200" dirty="0">
              <a:solidFill>
                <a:schemeClr val="tx1"/>
              </a:solidFill>
              <a:latin typeface="Helvetica Neue"/>
              <a:cs typeface="Helvetica Neue"/>
            </a:endParaRPr>
          </a:p>
          <a:p>
            <a:pPr marL="12700" marR="1783714">
              <a:spcBef>
                <a:spcPts val="2000"/>
              </a:spcBef>
            </a:pPr>
            <a:r>
              <a:rPr lang="it-IT" sz="3200" dirty="0">
                <a:solidFill>
                  <a:schemeClr val="tx1"/>
                </a:solidFill>
              </a:rPr>
              <a:t>INTERNAZIONALIZZAZIONE</a:t>
            </a:r>
          </a:p>
          <a:p>
            <a:pPr marL="469900" marR="1783714" indent="-457200">
              <a:spcBef>
                <a:spcPts val="2000"/>
              </a:spcBef>
              <a:buFont typeface="Wingdings" panose="05000000000000000000" pitchFamily="2" charset="2"/>
              <a:buChar char="§"/>
            </a:pPr>
            <a:r>
              <a:rPr lang="it-IT" sz="3200" dirty="0">
                <a:solidFill>
                  <a:schemeClr val="tx1"/>
                </a:solidFill>
                <a:latin typeface="Helvetica Neue"/>
                <a:cs typeface="Helvetica Neue"/>
              </a:rPr>
              <a:t>Supporto alle filiere e cluster regionali quali Aerospazio e Nautica</a:t>
            </a:r>
          </a:p>
          <a:p>
            <a:pPr marL="469900" marR="1783714" indent="-457200">
              <a:spcBef>
                <a:spcPts val="2000"/>
              </a:spcBef>
              <a:buFont typeface="Wingdings" panose="05000000000000000000" pitchFamily="2" charset="2"/>
              <a:buChar char="§"/>
            </a:pPr>
            <a:endParaRPr lang="it-IT" sz="3200" dirty="0">
              <a:solidFill>
                <a:schemeClr val="tx1"/>
              </a:solidFill>
              <a:latin typeface="Helvetica Neue"/>
              <a:cs typeface="Helvetica Neue"/>
            </a:endParaRPr>
          </a:p>
          <a:p>
            <a:pPr marL="12700" marR="1783714">
              <a:spcBef>
                <a:spcPts val="2000"/>
              </a:spcBef>
            </a:pPr>
            <a:endParaRPr lang="it-IT" sz="3200" dirty="0">
              <a:solidFill>
                <a:schemeClr val="tx1"/>
              </a:solidFill>
              <a:latin typeface="Helvetica Neue"/>
              <a:cs typeface="Helvetica Neue"/>
            </a:endParaRPr>
          </a:p>
          <a:p>
            <a:pPr marL="12700" marR="1783714">
              <a:lnSpc>
                <a:spcPct val="70800"/>
              </a:lnSpc>
              <a:spcBef>
                <a:spcPts val="800"/>
              </a:spcBef>
            </a:pPr>
            <a:endParaRPr lang="it-IT" sz="5400" dirty="0">
              <a:solidFill>
                <a:schemeClr val="tx1"/>
              </a:solidFill>
              <a:latin typeface="Helvetica Neue"/>
              <a:cs typeface="Helvetica Neue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265A3A6-2978-45C3-90DB-74611853CC51}"/>
              </a:ext>
            </a:extLst>
          </p:cNvPr>
          <p:cNvSpPr txBox="1"/>
          <p:nvPr/>
        </p:nvSpPr>
        <p:spPr>
          <a:xfrm flipH="1">
            <a:off x="9630517" y="555668"/>
            <a:ext cx="7283067" cy="9985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82987" tIns="82987" rIns="82987" bIns="82987" numCol="1" spcCol="38100" rtlCol="0" anchor="t">
            <a:spAutoFit/>
          </a:bodyPr>
          <a:lstStyle/>
          <a:p>
            <a:pPr marL="0" marR="0" indent="0" algn="l" defTabSz="1659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5400" dirty="0">
                <a:latin typeface="Helvetica Neue Medium"/>
              </a:rPr>
              <a:t>IMPRESE:</a:t>
            </a:r>
            <a:r>
              <a:rPr lang="it-IT" sz="5400" spc="-50" dirty="0">
                <a:latin typeface="Helvetica Neue Medium"/>
              </a:rPr>
              <a:t> </a:t>
            </a:r>
            <a:r>
              <a:rPr lang="it-IT" sz="5400" dirty="0">
                <a:latin typeface="Helvetica Neue Medium"/>
              </a:rPr>
              <a:t>Le</a:t>
            </a:r>
            <a:r>
              <a:rPr lang="it-IT" sz="5400" spc="-45" dirty="0">
                <a:latin typeface="Helvetica Neue Medium"/>
              </a:rPr>
              <a:t> </a:t>
            </a:r>
            <a:r>
              <a:rPr lang="it-IT" sz="5400" dirty="0">
                <a:latin typeface="Helvetica Neue Medium"/>
              </a:rPr>
              <a:t>Attività</a:t>
            </a:r>
            <a:endParaRPr kumimoji="0" lang="it-IT" sz="5400" b="0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sym typeface="Calibri"/>
            </a:endParaRPr>
          </a:p>
        </p:txBody>
      </p:sp>
      <p:pic>
        <p:nvPicPr>
          <p:cNvPr id="7" name="Segnaposto immagine 6" descr="Immagine che contiene persona, interni, persone, soffitto&#10;&#10;Descrizione generata automaticamente">
            <a:extLst>
              <a:ext uri="{FF2B5EF4-FFF2-40B4-BE49-F238E27FC236}">
                <a16:creationId xmlns:a16="http://schemas.microsoft.com/office/drawing/2014/main" id="{6F3C2CB9-DEB0-4D4E-BD4F-4B83F710424B}"/>
              </a:ext>
            </a:extLst>
          </p:cNvPr>
          <p:cNvPicPr>
            <a:picLocks noGrp="1" noChangeAspect="1"/>
          </p:cNvPicPr>
          <p:nvPr>
            <p:ph type="pic" sz="half" idx="2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8" r="2777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6378874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F323A6-A646-407C-BD1D-2C0D370B3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447" y="801482"/>
            <a:ext cx="15789806" cy="2345251"/>
          </a:xfrm>
        </p:spPr>
        <p:txBody>
          <a:bodyPr/>
          <a:lstStyle/>
          <a:p>
            <a:r>
              <a:rPr lang="it-IT" dirty="0"/>
              <a:t>TURISMO</a:t>
            </a:r>
          </a:p>
        </p:txBody>
      </p:sp>
      <p:graphicFrame>
        <p:nvGraphicFramePr>
          <p:cNvPr id="3" name="Tabella 3">
            <a:extLst>
              <a:ext uri="{FF2B5EF4-FFF2-40B4-BE49-F238E27FC236}">
                <a16:creationId xmlns:a16="http://schemas.microsoft.com/office/drawing/2014/main" id="{A9E01D75-CA19-4250-9F04-697F1D6A3F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7791148"/>
              </p:ext>
            </p:extLst>
          </p:nvPr>
        </p:nvGraphicFramePr>
        <p:xfrm>
          <a:off x="1070447" y="4674088"/>
          <a:ext cx="22266442" cy="73414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28674">
                  <a:extLst>
                    <a:ext uri="{9D8B030D-6E8A-4147-A177-3AD203B41FA5}">
                      <a16:colId xmlns:a16="http://schemas.microsoft.com/office/drawing/2014/main" val="3524088271"/>
                    </a:ext>
                  </a:extLst>
                </a:gridCol>
                <a:gridCol w="17437768">
                  <a:extLst>
                    <a:ext uri="{9D8B030D-6E8A-4147-A177-3AD203B41FA5}">
                      <a16:colId xmlns:a16="http://schemas.microsoft.com/office/drawing/2014/main" val="3330154782"/>
                    </a:ext>
                  </a:extLst>
                </a:gridCol>
              </a:tblGrid>
              <a:tr h="1347868">
                <a:tc>
                  <a:txBody>
                    <a:bodyPr/>
                    <a:lstStyle/>
                    <a:p>
                      <a:pPr algn="l"/>
                      <a:r>
                        <a:rPr lang="it-IT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Promozione turistica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 algn="l">
                        <a:buFont typeface="Wingdings" panose="05000000000000000000" pitchFamily="2" charset="2"/>
                        <a:buChar char="§"/>
                      </a:pPr>
                      <a:r>
                        <a:rPr lang="it-IT" sz="3000" dirty="0">
                          <a:solidFill>
                            <a:schemeClr val="bg1"/>
                          </a:solidFill>
                        </a:rPr>
                        <a:t>Progettazione, allestimento, gestione delle fiere programmate dalla       Regione Umbria</a:t>
                      </a:r>
                    </a:p>
                    <a:p>
                      <a:pPr marL="457200" indent="-457200" algn="l">
                        <a:buFont typeface="Wingdings" panose="05000000000000000000" pitchFamily="2" charset="2"/>
                        <a:buChar char="§"/>
                      </a:pPr>
                      <a:r>
                        <a:rPr lang="it-IT" sz="3000" dirty="0">
                          <a:solidFill>
                            <a:schemeClr val="bg1"/>
                          </a:solidFill>
                        </a:rPr>
                        <a:t>Creazione e gestione di press tour, workshop e educational tour  da realizzare sul territorio e di roadshow da realizzare nei paesi  target.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978501"/>
                  </a:ext>
                </a:extLst>
              </a:tr>
              <a:tr h="1691419">
                <a:tc>
                  <a:txBody>
                    <a:bodyPr/>
                    <a:lstStyle/>
                    <a:p>
                      <a:pPr algn="l"/>
                      <a:r>
                        <a:rPr lang="it-IT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Costruzione e implementazione offerta turistica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 algn="l">
                        <a:buFont typeface="Wingdings" panose="05000000000000000000" pitchFamily="2" charset="2"/>
                        <a:buChar char="§"/>
                      </a:pPr>
                      <a:r>
                        <a:rPr lang="it-IT" sz="3000" dirty="0">
                          <a:solidFill>
                            <a:schemeClr val="bg1"/>
                          </a:solidFill>
                        </a:rPr>
                        <a:t>Progettazione, allestimento, gestione delle fiere programmate dalla       Regione Umbria</a:t>
                      </a:r>
                    </a:p>
                    <a:p>
                      <a:pPr marL="457200" indent="-457200" algn="l">
                        <a:buFont typeface="Wingdings" panose="05000000000000000000" pitchFamily="2" charset="2"/>
                        <a:buChar char="§"/>
                      </a:pPr>
                      <a:r>
                        <a:rPr lang="it-IT" sz="3000" dirty="0">
                          <a:solidFill>
                            <a:schemeClr val="bg1"/>
                          </a:solidFill>
                        </a:rPr>
                        <a:t>Creazione e gestione di press tour, workshop e educational tour  da realizzare sul territorio e di roadshow da realizzare nei paesi  target.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3329506"/>
                  </a:ext>
                </a:extLst>
              </a:tr>
              <a:tr h="1632605">
                <a:tc>
                  <a:txBody>
                    <a:bodyPr/>
                    <a:lstStyle/>
                    <a:p>
                      <a:pPr algn="l"/>
                      <a:r>
                        <a:rPr lang="it-IT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Gestione di Avvisi e strumenti agevolativi a sostegno delle imprese della filiera del Turismo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 algn="l">
                        <a:buFont typeface="Wingdings" panose="05000000000000000000" pitchFamily="2" charset="2"/>
                        <a:buChar char="§"/>
                      </a:pPr>
                      <a:endParaRPr lang="it-IT" sz="3000" dirty="0">
                        <a:solidFill>
                          <a:schemeClr val="bg1"/>
                        </a:solidFill>
                      </a:endParaRPr>
                    </a:p>
                    <a:p>
                      <a:pPr marL="457200" indent="-457200" algn="l">
                        <a:buFont typeface="Wingdings" panose="05000000000000000000" pitchFamily="2" charset="2"/>
                        <a:buChar char="§"/>
                      </a:pPr>
                      <a:r>
                        <a:rPr lang="it-IT" sz="3000" dirty="0">
                          <a:solidFill>
                            <a:schemeClr val="bg1"/>
                          </a:solidFill>
                        </a:rPr>
                        <a:t>Gestione leggi ed avvisi dedicati a valere sulle azioni del Por Fesr in qualità di ORGANISMO INTERMEDIO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990683"/>
                  </a:ext>
                </a:extLst>
              </a:tr>
              <a:tr h="2144795">
                <a:tc>
                  <a:txBody>
                    <a:bodyPr/>
                    <a:lstStyle/>
                    <a:p>
                      <a:pPr algn="l"/>
                      <a:r>
                        <a:rPr lang="it-IT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Progettazione europea finalizzata al turismo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 algn="l">
                        <a:buFont typeface="Wingdings" panose="05000000000000000000" pitchFamily="2" charset="2"/>
                        <a:buChar char="§"/>
                      </a:pPr>
                      <a:r>
                        <a:rPr lang="it-IT" sz="3000" dirty="0">
                          <a:solidFill>
                            <a:schemeClr val="bg1"/>
                          </a:solidFill>
                        </a:rPr>
                        <a:t>Presentazione di </a:t>
                      </a:r>
                      <a:r>
                        <a:rPr lang="it-IT" sz="3000" b="1" u="sng" dirty="0">
                          <a:solidFill>
                            <a:schemeClr val="bg1"/>
                          </a:solidFill>
                        </a:rPr>
                        <a:t>progetti europei su call dedicate al turismo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2547450"/>
                  </a:ext>
                </a:extLst>
              </a:tr>
            </a:tbl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:a16="http://schemas.microsoft.com/office/drawing/2014/main" id="{A524E7C9-4922-4C6E-B4D1-635994938026}"/>
              </a:ext>
            </a:extLst>
          </p:cNvPr>
          <p:cNvSpPr txBox="1"/>
          <p:nvPr/>
        </p:nvSpPr>
        <p:spPr>
          <a:xfrm>
            <a:off x="1070447" y="2808644"/>
            <a:ext cx="22094353" cy="19219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82987" tIns="82987" rIns="82987" bIns="82987" numCol="1" spcCol="38100" rtlCol="0" anchor="t">
            <a:spAutoFit/>
          </a:bodyPr>
          <a:lstStyle/>
          <a:p>
            <a:pPr marL="0" marR="0" indent="0" algn="l" defTabSz="1659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3800" b="1" i="0" u="sng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Calibri"/>
              </a:rPr>
              <a:t>Supportare la Regione dell’Umbria negli eventi di promozione turistica e nella costruzione dell’offerta territoriale nell’ambito turistico</a:t>
            </a:r>
            <a:r>
              <a:rPr kumimoji="0" lang="it-IT" sz="3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Calibri"/>
              </a:rPr>
              <a:t>, culturale e su specifica richiesta dello sport e dello spettacolo</a:t>
            </a:r>
          </a:p>
        </p:txBody>
      </p:sp>
    </p:spTree>
    <p:extLst>
      <p:ext uri="{BB962C8B-B14F-4D97-AF65-F5344CB8AC3E}">
        <p14:creationId xmlns:p14="http://schemas.microsoft.com/office/powerpoint/2010/main" val="259857783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38100" cap="flat">
          <a:solidFill>
            <a:schemeClr val="accent1"/>
          </a:solidFill>
          <a:prstDash val="solid"/>
          <a:round/>
        </a:ln>
        <a:effectLst>
          <a:outerShdw blurRad="635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82987" tIns="82987" rIns="82987" bIns="82987" numCol="1" spcCol="38100" rtlCol="0" anchor="ctr">
        <a:spAutoFit/>
      </a:bodyPr>
      <a:lstStyle>
        <a:defPPr marL="0" marR="0" indent="0" algn="l" defTabSz="165975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chemeClr val="accent1"/>
          </a:solidFill>
          <a:prstDash val="solid"/>
          <a:round/>
        </a:ln>
        <a:effectLst>
          <a:outerShdw blurRad="63500" dist="254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82987" tIns="82987" rIns="82987" bIns="82987" numCol="1" spcCol="38100" rtlCol="0" anchor="t">
        <a:spAutoFit/>
      </a:bodyPr>
      <a:lstStyle>
        <a:defPPr marL="0" marR="0" indent="0" algn="l" defTabSz="165975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38100" cap="flat">
          <a:solidFill>
            <a:schemeClr val="accent1"/>
          </a:solidFill>
          <a:prstDash val="solid"/>
          <a:round/>
        </a:ln>
        <a:effectLst>
          <a:outerShdw blurRad="635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82987" tIns="82987" rIns="82987" bIns="82987" numCol="1" spcCol="38100" rtlCol="0" anchor="ctr">
        <a:spAutoFit/>
      </a:bodyPr>
      <a:lstStyle>
        <a:defPPr marL="0" marR="0" indent="0" algn="l" defTabSz="165975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chemeClr val="accent1"/>
          </a:solidFill>
          <a:prstDash val="solid"/>
          <a:round/>
        </a:ln>
        <a:effectLst>
          <a:outerShdw blurRad="63500" dist="254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82987" tIns="82987" rIns="82987" bIns="82987" numCol="1" spcCol="38100" rtlCol="0" anchor="t">
        <a:spAutoFit/>
      </a:bodyPr>
      <a:lstStyle>
        <a:defPPr marL="0" marR="0" indent="0" algn="l" defTabSz="165975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987</TotalTime>
  <Words>2493</Words>
  <Application>Microsoft Office PowerPoint</Application>
  <PresentationFormat>Personalizzato</PresentationFormat>
  <Paragraphs>171</Paragraphs>
  <Slides>15</Slides>
  <Notes>12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3" baseType="lpstr">
      <vt:lpstr>Arial</vt:lpstr>
      <vt:lpstr>Calibri</vt:lpstr>
      <vt:lpstr>Helvetica</vt:lpstr>
      <vt:lpstr>Helvetica Neue</vt:lpstr>
      <vt:lpstr>Helvetica Neue Light</vt:lpstr>
      <vt:lpstr>Helvetica Neue Medium</vt:lpstr>
      <vt:lpstr>Wingdings</vt:lpstr>
      <vt:lpstr>Office Theme</vt:lpstr>
      <vt:lpstr>  </vt:lpstr>
      <vt:lpstr>Presentazione standard di PowerPoint</vt:lpstr>
      <vt:lpstr>SERVIZI ALLE IMPRESE E AL  TERRITORIO</vt:lpstr>
      <vt:lpstr>  </vt:lpstr>
      <vt:lpstr>  </vt:lpstr>
      <vt:lpstr>  </vt:lpstr>
      <vt:lpstr>  </vt:lpstr>
      <vt:lpstr>  </vt:lpstr>
      <vt:lpstr>TURISMO</vt:lpstr>
      <vt:lpstr>  </vt:lpstr>
      <vt:lpstr>GESTIONE DEL PATRIMONIO</vt:lpstr>
      <vt:lpstr>  </vt:lpstr>
      <vt:lpstr>GESTIONE DELLE PARTECIPATE STRATEGICHE</vt:lpstr>
      <vt:lpstr>  </vt:lpstr>
      <vt:lpstr>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Piano Industriale 2021-2023</dc:title>
  <dc:creator>Susanna Picchio</dc:creator>
  <cp:lastModifiedBy>Utente</cp:lastModifiedBy>
  <cp:revision>79</cp:revision>
  <dcterms:modified xsi:type="dcterms:W3CDTF">2021-03-29T14:35:25Z</dcterms:modified>
</cp:coreProperties>
</file>