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82" r:id="rId3"/>
    <p:sldId id="280" r:id="rId4"/>
    <p:sldId id="285" r:id="rId5"/>
    <p:sldId id="290" r:id="rId6"/>
    <p:sldId id="291" r:id="rId7"/>
    <p:sldId id="292" r:id="rId8"/>
    <p:sldId id="293" r:id="rId9"/>
    <p:sldId id="294" r:id="rId10"/>
    <p:sldId id="295" r:id="rId11"/>
    <p:sldId id="314" r:id="rId12"/>
    <p:sldId id="297" r:id="rId13"/>
    <p:sldId id="315" r:id="rId14"/>
    <p:sldId id="299" r:id="rId15"/>
    <p:sldId id="316" r:id="rId16"/>
    <p:sldId id="302" r:id="rId17"/>
    <p:sldId id="303" r:id="rId18"/>
    <p:sldId id="31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59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659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659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659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659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659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659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659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659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o marini" initials="mm" lastIdx="2" clrIdx="0">
    <p:extLst>
      <p:ext uri="{19B8F6BF-5375-455C-9EA6-DF929625EA0E}">
        <p15:presenceInfo xmlns:p15="http://schemas.microsoft.com/office/powerpoint/2012/main" userId="121e1c21b32130d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5" autoAdjust="0"/>
    <p:restoredTop sz="95874" autoAdjust="0"/>
  </p:normalViewPr>
  <p:slideViewPr>
    <p:cSldViewPr snapToGrid="0" snapToObjects="1">
      <p:cViewPr varScale="1">
        <p:scale>
          <a:sx n="49" d="100"/>
          <a:sy n="49" d="100"/>
        </p:scale>
        <p:origin x="115" y="110"/>
      </p:cViewPr>
      <p:guideLst/>
    </p:cSldViewPr>
  </p:slideViewPr>
  <p:outlineViewPr>
    <p:cViewPr>
      <p:scale>
        <a:sx n="33" d="100"/>
        <a:sy n="33" d="100"/>
      </p:scale>
      <p:origin x="0" y="-4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3"/>
    </p:cViewPr>
  </p:sorter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6T08:23:53.57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59751" latinLnBrk="0">
      <a:defRPr sz="2000">
        <a:latin typeface="+mj-lt"/>
        <a:ea typeface="+mj-ea"/>
        <a:cs typeface="+mj-cs"/>
        <a:sym typeface="Calibri"/>
      </a:defRPr>
    </a:lvl1pPr>
    <a:lvl2pPr indent="228600" defTabSz="1659751" latinLnBrk="0">
      <a:defRPr sz="2000">
        <a:latin typeface="+mj-lt"/>
        <a:ea typeface="+mj-ea"/>
        <a:cs typeface="+mj-cs"/>
        <a:sym typeface="Calibri"/>
      </a:defRPr>
    </a:lvl2pPr>
    <a:lvl3pPr indent="457200" defTabSz="1659751" latinLnBrk="0">
      <a:defRPr sz="2000">
        <a:latin typeface="+mj-lt"/>
        <a:ea typeface="+mj-ea"/>
        <a:cs typeface="+mj-cs"/>
        <a:sym typeface="Calibri"/>
      </a:defRPr>
    </a:lvl3pPr>
    <a:lvl4pPr indent="685800" defTabSz="1659751" latinLnBrk="0">
      <a:defRPr sz="2000">
        <a:latin typeface="+mj-lt"/>
        <a:ea typeface="+mj-ea"/>
        <a:cs typeface="+mj-cs"/>
        <a:sym typeface="Calibri"/>
      </a:defRPr>
    </a:lvl4pPr>
    <a:lvl5pPr indent="914400" defTabSz="1659751" latinLnBrk="0">
      <a:defRPr sz="2000">
        <a:latin typeface="+mj-lt"/>
        <a:ea typeface="+mj-ea"/>
        <a:cs typeface="+mj-cs"/>
        <a:sym typeface="Calibri"/>
      </a:defRPr>
    </a:lvl5pPr>
    <a:lvl6pPr indent="1143000" defTabSz="1659751" latinLnBrk="0">
      <a:defRPr sz="2000">
        <a:latin typeface="+mj-lt"/>
        <a:ea typeface="+mj-ea"/>
        <a:cs typeface="+mj-cs"/>
        <a:sym typeface="Calibri"/>
      </a:defRPr>
    </a:lvl6pPr>
    <a:lvl7pPr indent="1371600" defTabSz="1659751" latinLnBrk="0">
      <a:defRPr sz="2000">
        <a:latin typeface="+mj-lt"/>
        <a:ea typeface="+mj-ea"/>
        <a:cs typeface="+mj-cs"/>
        <a:sym typeface="Calibri"/>
      </a:defRPr>
    </a:lvl7pPr>
    <a:lvl8pPr indent="1600200" defTabSz="1659751" latinLnBrk="0">
      <a:defRPr sz="2000">
        <a:latin typeface="+mj-lt"/>
        <a:ea typeface="+mj-ea"/>
        <a:cs typeface="+mj-cs"/>
        <a:sym typeface="Calibri"/>
      </a:defRPr>
    </a:lvl8pPr>
    <a:lvl9pPr indent="1828800" defTabSz="1659751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1965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59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Nel triennio si rafforzeranno le competenze dell’Agenzia afferenti alle RELAZIONI ESTERNE. I rapidi e profondi cambiamenti indotti dalla svolta digitale e accelerati nel 2020 dall’emergenza sanitaria, insieme alla necessità di riposizionare la brand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reputation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 di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Sviluppumbria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, impongono l’esigenza di innovare le modalità di COMUNICAZIONE verso l’esterno, come sarà successivamente esposto al momento di illustrarne il relativo piano. E’ previsto anche un forte investimento e rilancio delle attività di NETWORKING in ambito regionale, nazionale e internazionale.  Saranno determinanti in questo ultimo senso anche le attività connesse alla COOPERAZIONE EUROPEA, alla cooperazione e ai nuovi partenariati internazionali, alla promozione del sistema economico umbro e alla valorizzazione della rete degli Umbri all’estero.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4869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59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Nel triennio si rafforzeranno le competenze dell’Agenzia afferenti alle RELAZIONI ESTERNE. I rapidi e profondi cambiamenti indotti dalla svolta digitale e accelerati nel 2020 dall’emergenza sanitaria, insieme alla necessità di riposizionare la brand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reputation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 di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Sviluppumbria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, impongono l’esigenza di innovare le modalità di COMUNICAZIONE verso l’esterno, come sarà successivamente esposto al momento di illustrarne il relativo piano. E’ previsto anche un forte investimento e rilancio delle attività di NETWORKING in ambito regionale, nazionale e internazionale.  Saranno determinanti in questo ultimo senso anche le attività connesse alla COOPERAZIONE EUROPEA, alla cooperazione e ai nuovi partenariati internazionali, alla promozione del sistema economico umbro e alla valorizzazione della rete degli Umbri all’estero.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7794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59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Nel triennio si rafforzeranno le competenze dell’Agenzia afferenti alle RELAZIONI ESTERNE. I rapidi e profondi cambiamenti indotti dalla svolta digitale e accelerati nel 2020 dall’emergenza sanitaria, insieme alla necessità di riposizionare la brand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reputation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 di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Sviluppumbria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, impongono l’esigenza di innovare le modalità di COMUNICAZIONE verso l’esterno, come sarà successivamente esposto al momento di illustrarne il relativo piano. E’ previsto anche un forte investimento e rilancio delle attività di NETWORKING in ambito regionale, nazionale e internazionale.  Saranno determinanti in questo ultimo senso anche le attività connesse alla COOPERAZIONE EUROPEA, alla cooperazione e ai nuovi partenariati internazionali, alla promozione del sistema economico umbro e alla valorizzazione della rete degli Umbri all’estero.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9698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59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Nel triennio si rafforzeranno le competenze dell’Agenzia afferenti alle RELAZIONI ESTERNE. I rapidi e profondi cambiamenti indotti dalla svolta digitale e accelerati nel 2020 dall’emergenza sanitaria, insieme alla necessità di riposizionare la brand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reputation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 di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Sviluppumbria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, impongono l’esigenza di innovare le modalità di COMUNICAZIONE verso l’esterno, come sarà successivamente esposto al momento di illustrarne il relativo piano. E’ previsto anche un forte investimento e rilancio delle attività di NETWORKING in ambito regionale, nazionale e internazionale.  Saranno determinanti in questo ultimo senso anche le attività connesse alla COOPERAZIONE EUROPEA, alla cooperazione e ai nuovi partenariati internazionali, alla promozione del sistema economico umbro e alla valorizzazione della rete degli Umbri all’estero.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9934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59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Nel triennio si rafforzeranno le competenze dell’Agenzia afferenti alle RELAZIONI ESTERNE. I rapidi e profondi cambiamenti indotti dalla svolta digitale e accelerati nel 2020 dall’emergenza sanitaria, insieme alla necessità di riposizionare la brand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reputation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 di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Sviluppumbria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, impongono l’esigenza di innovare le modalità di COMUNICAZIONE verso l’esterno, come sarà successivamente esposto al momento di illustrarne il relativo piano. E’ previsto anche un forte investimento e rilancio delle attività di NETWORKING in ambito regionale, nazionale e internazionale.  Saranno determinanti in questo ultimo senso anche le attività connesse alla COOPERAZIONE EUROPEA, alla cooperazione e ai nuovi partenariati internazionali, alla promozione del sistema economico umbro e alla valorizzazione della rete degli Umbri all’estero.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7859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155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Il riposizionamento dell’agenzia comporta un’operazione di adeguamento della struttura e dell’approccio metodologico professionale che deve: </a:t>
            </a:r>
          </a:p>
          <a:p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• passare dall’attuale struttura verticale e gerarchica, fortemente burocratizzata, ad un </a:t>
            </a:r>
            <a:r>
              <a:rPr lang="it-IT" sz="2000" b="1" dirty="0">
                <a:effectLst/>
                <a:latin typeface="+mj-lt"/>
                <a:ea typeface="+mj-ea"/>
                <a:cs typeface="+mj-cs"/>
                <a:sym typeface="Calibri"/>
              </a:rPr>
              <a:t>nuovo modello organizzativo altamente flessibile ed efficiente, in grado di semplificare le procedure, ridurre i tempi di intervento, privilegiare la collaborazione interna ed il lavoro in rete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;  </a:t>
            </a:r>
          </a:p>
          <a:p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• superare le principali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criticita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̀ che contraddistinguono una metodologia di lavoro “on desk” prevalentemente orientata alla gestione di avvisi in back office sia migliorando la capacità di dare risposte chiare, efficaci e rapide ai beneficiari dei contributi pubblici sia mediante un nuovo approccio che privilegi </a:t>
            </a:r>
            <a:r>
              <a:rPr lang="it-IT" sz="2000" b="1" dirty="0">
                <a:effectLst/>
                <a:latin typeface="+mj-lt"/>
                <a:ea typeface="+mj-ea"/>
                <a:cs typeface="+mj-cs"/>
                <a:sym typeface="Calibri"/>
              </a:rPr>
              <a:t>un ruolo proattivo dell’agenzia “on </a:t>
            </a:r>
            <a:r>
              <a:rPr lang="it-IT" sz="2000" b="1" dirty="0" err="1">
                <a:effectLst/>
                <a:latin typeface="+mj-lt"/>
                <a:ea typeface="+mj-ea"/>
                <a:cs typeface="+mj-cs"/>
                <a:sym typeface="Calibri"/>
              </a:rPr>
              <a:t>field</a:t>
            </a:r>
            <a:r>
              <a:rPr lang="it-IT" sz="2000" b="1" dirty="0">
                <a:effectLst/>
                <a:latin typeface="+mj-lt"/>
                <a:ea typeface="+mj-ea"/>
                <a:cs typeface="+mj-cs"/>
                <a:sym typeface="Calibri"/>
              </a:rPr>
              <a:t>”, sul territorio, finalizzato allo </a:t>
            </a:r>
            <a:r>
              <a:rPr lang="it-IT" sz="2000" b="1" dirty="0" err="1">
                <a:effectLst/>
                <a:latin typeface="+mj-lt"/>
                <a:ea typeface="+mj-ea"/>
                <a:cs typeface="+mj-cs"/>
                <a:sym typeface="Calibri"/>
              </a:rPr>
              <a:t>scouting</a:t>
            </a:r>
            <a:r>
              <a:rPr lang="it-IT" sz="2000" b="1" dirty="0">
                <a:effectLst/>
                <a:latin typeface="+mj-lt"/>
                <a:ea typeface="+mj-ea"/>
                <a:cs typeface="+mj-cs"/>
                <a:sym typeface="Calibri"/>
              </a:rPr>
              <a:t> di progetti, di potenziali imprenditori e di investitori. </a:t>
            </a:r>
            <a:endParaRPr lang="it-IT" sz="200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7188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59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Nel triennio si rafforzeranno le competenze dell’Agenzia afferenti alle RELAZIONI ESTERNE. I rapidi e profondi cambiamenti indotti dalla svolta digitale e accelerati nel 2020 dall’emergenza sanitaria, insieme alla necessità di riposizionare la brand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reputation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 di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Sviluppumbria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, impongono l’esigenza di innovare le modalità di COMUNICAZIONE verso l’esterno, come sarà successivamente esposto al momento di illustrarne il relativo piano. E’ previsto anche un forte investimento e rilancio delle attività di NETWORKING in ambito regionale, nazionale e internazionale.  Saranno determinanti in questo ultimo senso anche le attività connesse alla COOPERAZIONE EUROPEA, alla cooperazione e ai nuovi partenariati internazionali, alla promozione del sistema economico umbro e alla valorizzazione della rete degli Umbri all’estero.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074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2231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diffusione della cultura di innovazione e del trasferimento tecnologico</a:t>
            </a:r>
          </a:p>
        </p:txBody>
      </p:sp>
    </p:spTree>
    <p:extLst>
      <p:ext uri="{BB962C8B-B14F-4D97-AF65-F5344CB8AC3E}">
        <p14:creationId xmlns:p14="http://schemas.microsoft.com/office/powerpoint/2010/main" val="1364493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59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Nel triennio si rafforzeranno le competenze dell’Agenzia afferenti alle RELAZIONI ESTERNE. I rapidi e profondi cambiamenti indotti dalla svolta digitale e accelerati nel 2020 dall’emergenza sanitaria, insieme alla necessità di riposizionare la brand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reputation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 di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Sviluppumbria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, impongono l’esigenza di innovare le modalità di COMUNICAZIONE verso l’esterno, come sarà successivamente esposto al momento di illustrarne il relativo piano. E’ previsto anche un forte investimento e rilancio delle attività di NETWORKING in ambito regionale, nazionale e internazionale.  Saranno determinanti in questo ultimo senso anche le attività connesse alla COOPERAZIONE EUROPEA, alla cooperazione e ai nuovi partenariati internazionali, alla promozione del sistema economico umbro e alla valorizzazione della rete degli Umbri all’estero.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3619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59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Nel triennio si rafforzeranno le competenze dell’Agenzia afferenti alle RELAZIONI ESTERNE. I rapidi e profondi cambiamenti indotti dalla svolta digitale e accelerati nel 2020 dall’emergenza sanitaria, insieme alla necessità di riposizionare la brand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reputation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 di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Sviluppumbria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, impongono l’esigenza di innovare le modalità di COMUNICAZIONE verso l’esterno, come sarà successivamente esposto al momento di illustrarne il relativo piano. E’ previsto anche un forte investimento e rilancio delle attività di NETWORKING in ambito regionale, nazionale e internazionale.  Saranno determinanti in questo ultimo senso anche le attività connesse alla COOPERAZIONE EUROPEA, alla cooperazione e ai nuovi partenariati internazionali, alla promozione del sistema economico umbro e alla valorizzazione della rete degli Umbri all’estero.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4663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59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Nel triennio si rafforzeranno le competenze dell’Agenzia afferenti alle RELAZIONI ESTERNE. I rapidi e profondi cambiamenti indotti dalla svolta digitale e accelerati nel 2020 dall’emergenza sanitaria, insieme alla necessità di riposizionare la brand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reputation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 di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Sviluppumbria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, impongono l’esigenza di innovare le modalità di COMUNICAZIONE verso l’esterno, come sarà successivamente esposto al momento di illustrarne il relativo piano. E’ previsto anche un forte investimento e rilancio delle attività di NETWORKING in ambito regionale, nazionale e internazionale.  Saranno determinanti in questo ultimo senso anche le attività connesse alla COOPERAZIONE EUROPEA, alla cooperazione e ai nuovi partenariati internazionali, alla promozione del sistema economico umbro e alla valorizzazione della rete degli Umbri all’estero.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1755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59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Nel triennio si rafforzeranno le competenze dell’Agenzia afferenti alle RELAZIONI ESTERNE. I rapidi e profondi cambiamenti indotti dalla svolta digitale e accelerati nel 2020 dall’emergenza sanitaria, insieme alla necessità di riposizionare la brand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reputation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 di </a:t>
            </a:r>
            <a:r>
              <a:rPr lang="it-IT" sz="2000" dirty="0" err="1">
                <a:effectLst/>
                <a:latin typeface="+mj-lt"/>
                <a:ea typeface="+mj-ea"/>
                <a:cs typeface="+mj-cs"/>
                <a:sym typeface="Calibri"/>
              </a:rPr>
              <a:t>Sviluppumbria</a:t>
            </a:r>
            <a:r>
              <a:rPr lang="it-IT" sz="2000" dirty="0">
                <a:effectLst/>
                <a:latin typeface="+mj-lt"/>
                <a:ea typeface="+mj-ea"/>
                <a:cs typeface="+mj-cs"/>
                <a:sym typeface="Calibri"/>
              </a:rPr>
              <a:t>, impongono l’esigenza di innovare le modalità di COMUNICAZIONE verso l’esterno, come sarà successivamente esposto al momento di illustrarne il relativo piano. E’ previsto anche un forte investimento e rilancio delle attività di NETWORKING in ambito regionale, nazionale e internazionale.  Saranno determinanti in questo ultimo senso anche le attività connesse alla COOPERAZIONE EUROPEA, alla cooperazione e ai nuovi partenariati internazionali, alla promozione del sistema economico umbro e alla valorizzazione della rete degli Umbri all’estero.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12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4" y="76199"/>
            <a:ext cx="24370913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084" y="3349864"/>
            <a:ext cx="14395833" cy="7053608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olo Testo"/>
          <p:cNvSpPr txBox="1">
            <a:spLocks noGrp="1"/>
          </p:cNvSpPr>
          <p:nvPr>
            <p:ph type="title"/>
          </p:nvPr>
        </p:nvSpPr>
        <p:spPr>
          <a:xfrm>
            <a:off x="8517581" y="3678133"/>
            <a:ext cx="12060433" cy="28827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53535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398545" y="8686759"/>
            <a:ext cx="7287145" cy="1688227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17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232" y="6044482"/>
            <a:ext cx="12209383" cy="2649493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cheda testo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mmagine"/>
          <p:cNvSpPr>
            <a:spLocks noGrp="1"/>
          </p:cNvSpPr>
          <p:nvPr>
            <p:ph type="pic" sz="half" idx="21"/>
          </p:nvPr>
        </p:nvSpPr>
        <p:spPr>
          <a:xfrm>
            <a:off x="-16904" y="0"/>
            <a:ext cx="9144001" cy="13716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xfrm>
            <a:off x="9872822" y="592935"/>
            <a:ext cx="8103786" cy="3501302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53535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9734897" y="5420831"/>
            <a:ext cx="13415087" cy="7088319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40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2288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Linea"/>
          <p:cNvSpPr/>
          <p:nvPr/>
        </p:nvSpPr>
        <p:spPr>
          <a:xfrm>
            <a:off x="1172244" y="4179508"/>
            <a:ext cx="22039513" cy="1"/>
          </a:xfrm>
          <a:prstGeom prst="line">
            <a:avLst/>
          </a:prstGeom>
          <a:ln w="38100">
            <a:solidFill>
              <a:srgbClr val="535353"/>
            </a:solidFill>
          </a:ln>
        </p:spPr>
        <p:txBody>
          <a:bodyPr lIns="82987" tIns="82987" rIns="82987" bIns="82987"/>
          <a:lstStyle/>
          <a:p>
            <a:endParaRPr/>
          </a:p>
        </p:txBody>
      </p:sp>
      <p:sp>
        <p:nvSpPr>
          <p:cNvPr id="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0501784" y="12766598"/>
            <a:ext cx="424657" cy="40560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cheda tes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tangolo"/>
          <p:cNvSpPr/>
          <p:nvPr/>
        </p:nvSpPr>
        <p:spPr>
          <a:xfrm>
            <a:off x="-36372" y="-3071"/>
            <a:ext cx="24456744" cy="4201630"/>
          </a:xfrm>
          <a:prstGeom prst="rect">
            <a:avLst/>
          </a:prstGeom>
          <a:gradFill>
            <a:gsLst>
              <a:gs pos="0">
                <a:schemeClr val="accent3">
                  <a:hueOff val="2234909"/>
                  <a:satOff val="24458"/>
                  <a:lumOff val="-31523"/>
                </a:schemeClr>
              </a:gs>
              <a:gs pos="100000">
                <a:schemeClr val="accent3">
                  <a:hueOff val="2869108"/>
                  <a:satOff val="33478"/>
                  <a:lumOff val="-2384"/>
                </a:schemeClr>
              </a:gs>
            </a:gsLst>
            <a:lin ang="18900000"/>
          </a:gradFill>
          <a:ln w="12700">
            <a:miter lim="400000"/>
          </a:ln>
        </p:spPr>
        <p:txBody>
          <a:bodyPr lIns="82987" tIns="82987" rIns="82987" bIns="82987" anchor="ctr"/>
          <a:lstStyle/>
          <a:p>
            <a:endParaRPr/>
          </a:p>
        </p:txBody>
      </p:sp>
      <p:sp>
        <p:nvSpPr>
          <p:cNvPr id="50" name="Titolo Testo"/>
          <p:cNvSpPr txBox="1">
            <a:spLocks noGrp="1"/>
          </p:cNvSpPr>
          <p:nvPr>
            <p:ph type="title"/>
          </p:nvPr>
        </p:nvSpPr>
        <p:spPr>
          <a:xfrm>
            <a:off x="1070447" y="592935"/>
            <a:ext cx="13402929" cy="2345251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51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69895" y="5420831"/>
            <a:ext cx="19322122" cy="7088319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52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2288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0501784" y="12766598"/>
            <a:ext cx="424657" cy="40560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eda fotogra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Testo">
            <a:extLst>
              <a:ext uri="{FF2B5EF4-FFF2-40B4-BE49-F238E27FC236}">
                <a16:creationId xmlns:a16="http://schemas.microsoft.com/office/drawing/2014/main" id="{D98A7F42-CBCD-244F-B47C-E0D786E26F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0447" y="592935"/>
            <a:ext cx="13402929" cy="2345251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53535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Titolo Testo</a:t>
            </a:r>
          </a:p>
        </p:txBody>
      </p:sp>
      <p:pic>
        <p:nvPicPr>
          <p:cNvPr id="7" name="Immagine" descr="Immagine">
            <a:extLst>
              <a:ext uri="{FF2B5EF4-FFF2-40B4-BE49-F238E27FC236}">
                <a16:creationId xmlns:a16="http://schemas.microsoft.com/office/drawing/2014/main" id="{E0B095E7-67BD-E442-BC05-B62DC34837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12288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Linea">
            <a:extLst>
              <a:ext uri="{FF2B5EF4-FFF2-40B4-BE49-F238E27FC236}">
                <a16:creationId xmlns:a16="http://schemas.microsoft.com/office/drawing/2014/main" id="{AF0C1B9C-DC62-4944-BF63-198A84E0BB27}"/>
              </a:ext>
            </a:extLst>
          </p:cNvPr>
          <p:cNvSpPr/>
          <p:nvPr userDrawn="1"/>
        </p:nvSpPr>
        <p:spPr>
          <a:xfrm>
            <a:off x="1172244" y="2216893"/>
            <a:ext cx="22039513" cy="1"/>
          </a:xfrm>
          <a:prstGeom prst="line">
            <a:avLst/>
          </a:prstGeom>
          <a:ln w="38100">
            <a:solidFill>
              <a:srgbClr val="535353"/>
            </a:solidFill>
          </a:ln>
        </p:spPr>
        <p:txBody>
          <a:bodyPr lIns="82987" tIns="82987" rIns="82987" bIns="82987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825085" y="681835"/>
            <a:ext cx="13402929" cy="1166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Titolo Testo</a:t>
            </a:r>
          </a:p>
        </p:txBody>
      </p:sp>
      <p:pic>
        <p:nvPicPr>
          <p:cNvPr id="3" name="Immagine" descr="Immagin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12289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" descr="Immagine"/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>
            <a:off x="3030436" y="2369035"/>
            <a:ext cx="18323128" cy="897793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299824" y="2783186"/>
            <a:ext cx="12824849" cy="1051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2pPr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0501784" y="12766597"/>
            <a:ext cx="424657" cy="4056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</p:sldLayoutIdLst>
  <p:transition spd="med"/>
  <p:txStyles>
    <p:titleStyle>
      <a:lvl1pPr marL="0" marR="0" indent="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0" marR="0" indent="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535353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45720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535353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91440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535353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137160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535353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182880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535353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228600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53535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274320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53535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320040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53535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3657600" algn="l" defTabSz="1659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53535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r" defTabSz="1659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659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659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659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659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659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659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659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659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hyperlink" Target="http://www.investumbria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bject 16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12700">
              <a:defRPr sz="3600" b="1">
                <a:solidFill>
                  <a:srgbClr val="5C5E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it-IT" dirty="0"/>
              <a:t> </a:t>
            </a:r>
            <a:endParaRPr dirty="0"/>
          </a:p>
        </p:txBody>
      </p:sp>
      <p:sp>
        <p:nvSpPr>
          <p:cNvPr id="104" name="Doppio clic per modificar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 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oppio clic per modificare"/>
          <p:cNvSpPr txBox="1">
            <a:spLocks noGrp="1"/>
          </p:cNvSpPr>
          <p:nvPr>
            <p:ph type="title"/>
          </p:nvPr>
        </p:nvSpPr>
        <p:spPr>
          <a:xfrm>
            <a:off x="9872822" y="592935"/>
            <a:ext cx="13277162" cy="1043359"/>
          </a:xfrm>
          <a:prstGeom prst="rect">
            <a:avLst/>
          </a:prstGeom>
        </p:spPr>
        <p:txBody>
          <a:bodyPr/>
          <a:lstStyle/>
          <a:p>
            <a:br>
              <a:rPr lang="it-IT" dirty="0"/>
            </a:br>
            <a:br>
              <a:rPr lang="it-IT" sz="1400" spc="-5" dirty="0">
                <a:solidFill>
                  <a:srgbClr val="5C5E5F"/>
                </a:solidFill>
                <a:latin typeface="Helvetica Neue"/>
                <a:cs typeface="Helvetica Neue"/>
              </a:rPr>
            </a:br>
            <a:endParaRPr lang="it-IT" sz="1400" dirty="0"/>
          </a:p>
        </p:txBody>
      </p:sp>
      <p:pic>
        <p:nvPicPr>
          <p:cNvPr id="160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2288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inea"/>
          <p:cNvSpPr/>
          <p:nvPr/>
        </p:nvSpPr>
        <p:spPr>
          <a:xfrm>
            <a:off x="1172244" y="4179508"/>
            <a:ext cx="22039513" cy="1"/>
          </a:xfrm>
          <a:prstGeom prst="line">
            <a:avLst/>
          </a:prstGeom>
          <a:ln w="38100">
            <a:solidFill>
              <a:srgbClr val="535353"/>
            </a:solidFill>
          </a:ln>
        </p:spPr>
        <p:txBody>
          <a:bodyPr lIns="82987" tIns="82987" rIns="82987" bIns="82987"/>
          <a:lstStyle/>
          <a:p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969A12-424B-45B5-B0F1-0E62FB39977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630517" y="4814857"/>
            <a:ext cx="14152502" cy="8345474"/>
          </a:xfrm>
        </p:spPr>
        <p:txBody>
          <a:bodyPr/>
          <a:lstStyle/>
          <a:p>
            <a:pPr marL="12700" marR="1783714">
              <a:spcBef>
                <a:spcPts val="2000"/>
              </a:spcBef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ATTRAZIONE DEGLI INVESTIMENTI</a:t>
            </a:r>
          </a:p>
          <a:p>
            <a:pPr marL="698500" marR="1783714" indent="-685800" algn="just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  <a:hlinkClick r:id="rId4"/>
              </a:rPr>
              <a:t>www.investumbria.com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 Promuovere, in Italia e all’estero, </a:t>
            </a:r>
            <a:r>
              <a:rPr lang="it-IT" sz="3200" b="1" u="sng" dirty="0">
                <a:solidFill>
                  <a:schemeClr val="tx1"/>
                </a:solidFill>
                <a:latin typeface="Helvetica Neue"/>
                <a:cs typeface="Helvetica Neue"/>
              </a:rPr>
              <a:t>opportunità di localizzazione e investimento 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in Umbria servizio di assistenza qualificata per gli investitori con l’obiettivo di accompagnarli in tutto il percorso di insediamento in Umbria. Sostenere e promuovere il </a:t>
            </a:r>
            <a:r>
              <a:rPr lang="it-IT" sz="3200" b="1" dirty="0" err="1">
                <a:solidFill>
                  <a:schemeClr val="tx1"/>
                </a:solidFill>
                <a:latin typeface="Helvetica Neue"/>
                <a:cs typeface="Helvetica Neue"/>
              </a:rPr>
              <a:t>reshoring</a:t>
            </a:r>
            <a:r>
              <a:rPr lang="it-IT" sz="3200" b="1" dirty="0">
                <a:solidFill>
                  <a:schemeClr val="tx1"/>
                </a:solidFill>
                <a:latin typeface="Helvetica Neue"/>
                <a:cs typeface="Helvetica Neue"/>
              </a:rPr>
              <a:t> in Umbria</a:t>
            </a:r>
          </a:p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12700" marR="1783714">
              <a:spcBef>
                <a:spcPts val="2000"/>
              </a:spcBef>
            </a:pPr>
            <a:r>
              <a:rPr lang="it-IT" sz="3200" dirty="0">
                <a:solidFill>
                  <a:schemeClr val="tx1"/>
                </a:solidFill>
              </a:rPr>
              <a:t>GESTIONE CRISI D’IMPRESA</a:t>
            </a:r>
          </a:p>
          <a:p>
            <a:pPr marL="469900" marR="1783714" indent="-457200" algn="just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Task Force per la gestione delle crisi di impresa regionale con </a:t>
            </a:r>
            <a:r>
              <a:rPr lang="it-IT" sz="3200" dirty="0" err="1">
                <a:solidFill>
                  <a:schemeClr val="tx1"/>
                </a:solidFill>
                <a:latin typeface="Helvetica Neue"/>
                <a:cs typeface="Helvetica Neue"/>
              </a:rPr>
              <a:t>Gepafin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, </a:t>
            </a:r>
            <a:r>
              <a:rPr lang="it-IT" sz="3200" dirty="0" err="1">
                <a:solidFill>
                  <a:schemeClr val="tx1"/>
                </a:solidFill>
                <a:latin typeface="Helvetica Neue"/>
                <a:cs typeface="Helvetica Neue"/>
              </a:rPr>
              <a:t>Arpal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, </a:t>
            </a:r>
            <a:r>
              <a:rPr lang="it-IT" sz="3200" dirty="0" err="1">
                <a:solidFill>
                  <a:schemeClr val="tx1"/>
                </a:solidFill>
                <a:latin typeface="Helvetica Neue"/>
                <a:cs typeface="Helvetica Neue"/>
              </a:rPr>
              <a:t>Anpal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 con il coordinamento della Regione Umbria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12700" marR="1783714">
              <a:spcBef>
                <a:spcPts val="2000"/>
              </a:spcBef>
            </a:pPr>
            <a:r>
              <a:rPr lang="it-IT" sz="3200" dirty="0">
                <a:solidFill>
                  <a:schemeClr val="tx1"/>
                </a:solidFill>
              </a:rPr>
              <a:t>INTERNAZIONALIZZAZIONE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Supporto alle filiere e cluster regionali quali Aerospazio e Nautica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12700" marR="1783714">
              <a:spcBef>
                <a:spcPts val="2000"/>
              </a:spcBef>
            </a:pP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12700" marR="1783714">
              <a:lnSpc>
                <a:spcPct val="70800"/>
              </a:lnSpc>
              <a:spcBef>
                <a:spcPts val="800"/>
              </a:spcBef>
            </a:pPr>
            <a:endParaRPr lang="it-IT" sz="5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65A3A6-2978-45C3-90DB-74611853CC51}"/>
              </a:ext>
            </a:extLst>
          </p:cNvPr>
          <p:cNvSpPr txBox="1"/>
          <p:nvPr/>
        </p:nvSpPr>
        <p:spPr>
          <a:xfrm flipH="1">
            <a:off x="9630517" y="555668"/>
            <a:ext cx="7283067" cy="998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0" marR="0" indent="0" algn="l" defTabSz="1659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5400" dirty="0">
                <a:latin typeface="Helvetica Neue Medium"/>
              </a:rPr>
              <a:t>IMPRESE:</a:t>
            </a:r>
            <a:r>
              <a:rPr lang="it-IT" sz="5400" spc="-50" dirty="0">
                <a:latin typeface="Helvetica Neue Medium"/>
              </a:rPr>
              <a:t> </a:t>
            </a:r>
            <a:r>
              <a:rPr lang="it-IT" sz="5400" dirty="0">
                <a:latin typeface="Helvetica Neue Medium"/>
              </a:rPr>
              <a:t>Le</a:t>
            </a:r>
            <a:r>
              <a:rPr lang="it-IT" sz="5400" spc="-45" dirty="0">
                <a:latin typeface="Helvetica Neue Medium"/>
              </a:rPr>
              <a:t> </a:t>
            </a:r>
            <a:r>
              <a:rPr lang="it-IT" sz="5400" dirty="0">
                <a:latin typeface="Helvetica Neue Medium"/>
              </a:rPr>
              <a:t>Attività</a:t>
            </a:r>
            <a:endParaRPr kumimoji="0" lang="it-IT" sz="54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sym typeface="Calibri"/>
            </a:endParaRPr>
          </a:p>
        </p:txBody>
      </p:sp>
      <p:pic>
        <p:nvPicPr>
          <p:cNvPr id="7" name="Segnaposto immagine 6" descr="Immagine che contiene persona, interni, persone, soffitto&#10;&#10;Descrizione generata automaticamente">
            <a:extLst>
              <a:ext uri="{FF2B5EF4-FFF2-40B4-BE49-F238E27FC236}">
                <a16:creationId xmlns:a16="http://schemas.microsoft.com/office/drawing/2014/main" id="{6F3C2CB9-DEB0-4D4E-BD4F-4B83F710424B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277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378874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F323A6-A646-407C-BD1D-2C0D370B3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447" y="801482"/>
            <a:ext cx="15789806" cy="2345251"/>
          </a:xfrm>
        </p:spPr>
        <p:txBody>
          <a:bodyPr/>
          <a:lstStyle/>
          <a:p>
            <a:r>
              <a:rPr lang="it-IT" dirty="0"/>
              <a:t>TURISMO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A9E01D75-CA19-4250-9F04-697F1D6A3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791148"/>
              </p:ext>
            </p:extLst>
          </p:nvPr>
        </p:nvGraphicFramePr>
        <p:xfrm>
          <a:off x="1070447" y="4674088"/>
          <a:ext cx="22266442" cy="7341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8674">
                  <a:extLst>
                    <a:ext uri="{9D8B030D-6E8A-4147-A177-3AD203B41FA5}">
                      <a16:colId xmlns:a16="http://schemas.microsoft.com/office/drawing/2014/main" val="3524088271"/>
                    </a:ext>
                  </a:extLst>
                </a:gridCol>
                <a:gridCol w="17437768">
                  <a:extLst>
                    <a:ext uri="{9D8B030D-6E8A-4147-A177-3AD203B41FA5}">
                      <a16:colId xmlns:a16="http://schemas.microsoft.com/office/drawing/2014/main" val="3330154782"/>
                    </a:ext>
                  </a:extLst>
                </a:gridCol>
              </a:tblGrid>
              <a:tr h="1347868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Promozione turistica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Progettazione, allestimento, gestione delle fiere programmate dalla       Regione Umbria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Creazione e gestione di press tour, workshop e educational tour  da realizzare sul territorio e di roadshow da realizzare nei paesi  target.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8501"/>
                  </a:ext>
                </a:extLst>
              </a:tr>
              <a:tr h="1691419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Costruzione e implementazione offerta turistica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Progettazione, allestimento, gestione delle fiere programmate dalla       Regione Umbria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Creazione e gestione di press tour, workshop e educational tour  da realizzare sul territorio e di roadshow da realizzare nei paesi  target.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329506"/>
                  </a:ext>
                </a:extLst>
              </a:tr>
              <a:tr h="1632605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Gestione di Avvisi e strumenti agevolativi a sostegno delle imprese della filiera del Turismo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it-IT" sz="3000" dirty="0">
                        <a:solidFill>
                          <a:schemeClr val="bg1"/>
                        </a:solidFill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Gestione leggi ed avvisi dedicati a valere sulle azioni del Por Fesr in qualità di ORGANISMO INTERMEDIO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90683"/>
                  </a:ext>
                </a:extLst>
              </a:tr>
              <a:tr h="2144795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Progettazione europea finalizzata al turismo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Presentazione di </a:t>
                      </a:r>
                      <a:r>
                        <a:rPr lang="it-IT" sz="3000" b="1" u="sng" dirty="0">
                          <a:solidFill>
                            <a:schemeClr val="bg1"/>
                          </a:solidFill>
                        </a:rPr>
                        <a:t>progetti europei su call dedicate al turismo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47450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A524E7C9-4922-4C6E-B4D1-635994938026}"/>
              </a:ext>
            </a:extLst>
          </p:cNvPr>
          <p:cNvSpPr txBox="1"/>
          <p:nvPr/>
        </p:nvSpPr>
        <p:spPr>
          <a:xfrm>
            <a:off x="1070447" y="2808644"/>
            <a:ext cx="22094353" cy="19219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0" marR="0" indent="0" algn="l" defTabSz="1659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8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Supportare la Regione dell’Umbria negli eventi di promozione turistica e nella costruzione dell’offerta territoriale nell’ambito turistico</a:t>
            </a:r>
            <a:r>
              <a:rPr kumimoji="0" lang="it-IT" sz="3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, culturale e su specifica richiesta dello sport e dello spettacolo</a:t>
            </a:r>
          </a:p>
        </p:txBody>
      </p:sp>
    </p:spTree>
    <p:extLst>
      <p:ext uri="{BB962C8B-B14F-4D97-AF65-F5344CB8AC3E}">
        <p14:creationId xmlns:p14="http://schemas.microsoft.com/office/powerpoint/2010/main" val="259857783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oppio clic per modificare"/>
          <p:cNvSpPr txBox="1">
            <a:spLocks noGrp="1"/>
          </p:cNvSpPr>
          <p:nvPr>
            <p:ph type="title"/>
          </p:nvPr>
        </p:nvSpPr>
        <p:spPr>
          <a:xfrm>
            <a:off x="9872822" y="592935"/>
            <a:ext cx="13277162" cy="1043359"/>
          </a:xfrm>
          <a:prstGeom prst="rect">
            <a:avLst/>
          </a:prstGeom>
        </p:spPr>
        <p:txBody>
          <a:bodyPr/>
          <a:lstStyle/>
          <a:p>
            <a:br>
              <a:rPr lang="it-IT" dirty="0"/>
            </a:br>
            <a:br>
              <a:rPr lang="it-IT" sz="1400" spc="-5" dirty="0">
                <a:solidFill>
                  <a:srgbClr val="5C5E5F"/>
                </a:solidFill>
                <a:latin typeface="Helvetica Neue"/>
                <a:cs typeface="Helvetica Neue"/>
              </a:rPr>
            </a:br>
            <a:endParaRPr lang="it-IT" sz="1400" dirty="0"/>
          </a:p>
        </p:txBody>
      </p:sp>
      <p:pic>
        <p:nvPicPr>
          <p:cNvPr id="160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2288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inea"/>
          <p:cNvSpPr/>
          <p:nvPr/>
        </p:nvSpPr>
        <p:spPr>
          <a:xfrm>
            <a:off x="1172244" y="4179508"/>
            <a:ext cx="22039513" cy="1"/>
          </a:xfrm>
          <a:prstGeom prst="line">
            <a:avLst/>
          </a:prstGeom>
          <a:ln w="38100">
            <a:solidFill>
              <a:srgbClr val="535353"/>
            </a:solidFill>
          </a:ln>
        </p:spPr>
        <p:txBody>
          <a:bodyPr lIns="82987" tIns="82987" rIns="82987" bIns="82987"/>
          <a:lstStyle/>
          <a:p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969A12-424B-45B5-B0F1-0E62FB39977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630517" y="5244691"/>
            <a:ext cx="14220083" cy="7088319"/>
          </a:xfrm>
        </p:spPr>
        <p:txBody>
          <a:bodyPr/>
          <a:lstStyle/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Gestione degli Avvisi «</a:t>
            </a:r>
            <a:r>
              <a:rPr lang="it-IT" sz="3200" dirty="0" err="1">
                <a:solidFill>
                  <a:schemeClr val="tx1"/>
                </a:solidFill>
                <a:latin typeface="Helvetica Neue"/>
                <a:cs typeface="Helvetica Neue"/>
              </a:rPr>
              <a:t>Umbriaperta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: bando per il sostegno alle imprese ricettive. Azione 3.2.1 e 8.2.1 Por Fesr 14-20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Gestione degli Avvisi «</a:t>
            </a:r>
            <a:r>
              <a:rPr lang="it-IT" sz="3200" dirty="0" err="1">
                <a:solidFill>
                  <a:schemeClr val="tx1"/>
                </a:solidFill>
                <a:latin typeface="Helvetica Neue"/>
                <a:cs typeface="Helvetica Neue"/>
              </a:rPr>
              <a:t>Umbriaperta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: bando per il sostegno alle imprese della filiera del Turismo operanti nell’area del cratere sismico. Azione 8.2.1 Por Fesr 14-20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Promozione turistica e integrata. PPN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Iniziative fieristiche e promo-commerciali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 err="1">
                <a:solidFill>
                  <a:schemeClr val="tx1"/>
                </a:solidFill>
                <a:latin typeface="Helvetica Neue"/>
                <a:cs typeface="Helvetica Neue"/>
              </a:rPr>
              <a:t>Itinerando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 Umbria-Ermitage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 err="1">
                <a:solidFill>
                  <a:schemeClr val="tx1"/>
                </a:solidFill>
                <a:latin typeface="Helvetica Neue"/>
                <a:cs typeface="Helvetica Neue"/>
              </a:rPr>
              <a:t>Dilibera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 CIPE. Programmazione delle risorse dell'intervento "I cammini religiosi di San Francesco, San Benedetto e Santa Scolastica"</a:t>
            </a:r>
          </a:p>
          <a:p>
            <a:pPr marL="12700" marR="1783714">
              <a:spcBef>
                <a:spcPts val="2000"/>
              </a:spcBef>
            </a:pP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12700" marR="1783714">
              <a:lnSpc>
                <a:spcPct val="70800"/>
              </a:lnSpc>
              <a:spcBef>
                <a:spcPts val="800"/>
              </a:spcBef>
            </a:pPr>
            <a:endParaRPr lang="it-IT" sz="5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65A3A6-2978-45C3-90DB-74611853CC51}"/>
              </a:ext>
            </a:extLst>
          </p:cNvPr>
          <p:cNvSpPr txBox="1"/>
          <p:nvPr/>
        </p:nvSpPr>
        <p:spPr>
          <a:xfrm flipH="1">
            <a:off x="9630517" y="555668"/>
            <a:ext cx="7283067" cy="998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0" marR="0" indent="0" algn="l" defTabSz="1659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5400" dirty="0">
                <a:latin typeface="Helvetica Neue Medium"/>
              </a:rPr>
              <a:t>TURISMO: Le attività</a:t>
            </a:r>
            <a:endParaRPr kumimoji="0" lang="it-IT" sz="54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sym typeface="Calibri"/>
            </a:endParaRPr>
          </a:p>
        </p:txBody>
      </p:sp>
      <p:pic>
        <p:nvPicPr>
          <p:cNvPr id="7" name="Segnaposto immagine 6" descr="Immagine che contiene testo, persona, camminando&#10;&#10;Descrizione generata automaticamente">
            <a:extLst>
              <a:ext uri="{FF2B5EF4-FFF2-40B4-BE49-F238E27FC236}">
                <a16:creationId xmlns:a16="http://schemas.microsoft.com/office/drawing/2014/main" id="{1530017E-E34B-4BC1-9C30-E269F62CD02D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277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401841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F323A6-A646-407C-BD1D-2C0D370B3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447" y="801482"/>
            <a:ext cx="15789806" cy="2345251"/>
          </a:xfrm>
        </p:spPr>
        <p:txBody>
          <a:bodyPr/>
          <a:lstStyle/>
          <a:p>
            <a:r>
              <a:rPr lang="it-IT" dirty="0"/>
              <a:t>GESTIONE DEL PATRIMONIO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A9E01D75-CA19-4250-9F04-697F1D6A3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891221"/>
              </p:ext>
            </p:extLst>
          </p:nvPr>
        </p:nvGraphicFramePr>
        <p:xfrm>
          <a:off x="1070447" y="4674088"/>
          <a:ext cx="22266442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8674">
                  <a:extLst>
                    <a:ext uri="{9D8B030D-6E8A-4147-A177-3AD203B41FA5}">
                      <a16:colId xmlns:a16="http://schemas.microsoft.com/office/drawing/2014/main" val="3524088271"/>
                    </a:ext>
                  </a:extLst>
                </a:gridCol>
                <a:gridCol w="17437768">
                  <a:extLst>
                    <a:ext uri="{9D8B030D-6E8A-4147-A177-3AD203B41FA5}">
                      <a16:colId xmlns:a16="http://schemas.microsoft.com/office/drawing/2014/main" val="3330154782"/>
                    </a:ext>
                  </a:extLst>
                </a:gridCol>
              </a:tblGrid>
              <a:tr h="1347868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Gestione del patrimonio regionale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Gestire e valorizzare il patrimonio regionale con l’implementazione  e la co-progettazione di progetti puntuali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Attuazione programma di politica patrimoniale della Regione  Umbria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Valorizzazione, alienazione e supporto agli adempimenti normativi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Strumenti per la conoscenza del patrimonio Gestione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Co-progettazione ed implementazione attività di valorizzazione  del patrimonio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b="1" dirty="0">
                          <a:solidFill>
                            <a:schemeClr val="bg1"/>
                          </a:solidFill>
                        </a:rPr>
                        <a:t>Progetti per la valorizzazione di immobili inerenti le aree industriali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b="1" dirty="0">
                          <a:solidFill>
                            <a:schemeClr val="bg1"/>
                          </a:solidFill>
                        </a:rPr>
                        <a:t>Progetti per la valorizzazione del patrimonio ai fini turistico ricettivi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Progetto di valorizzazione basi logistiche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Progetto di alienazione aziende agricole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8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11585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oppio clic per modificare"/>
          <p:cNvSpPr txBox="1">
            <a:spLocks noGrp="1"/>
          </p:cNvSpPr>
          <p:nvPr>
            <p:ph type="title"/>
          </p:nvPr>
        </p:nvSpPr>
        <p:spPr>
          <a:xfrm>
            <a:off x="9872822" y="592935"/>
            <a:ext cx="13277162" cy="1043359"/>
          </a:xfrm>
          <a:prstGeom prst="rect">
            <a:avLst/>
          </a:prstGeom>
        </p:spPr>
        <p:txBody>
          <a:bodyPr/>
          <a:lstStyle/>
          <a:p>
            <a:br>
              <a:rPr lang="it-IT" dirty="0"/>
            </a:br>
            <a:br>
              <a:rPr lang="it-IT" sz="1400" spc="-5" dirty="0">
                <a:solidFill>
                  <a:srgbClr val="5C5E5F"/>
                </a:solidFill>
                <a:latin typeface="Helvetica Neue"/>
                <a:cs typeface="Helvetica Neue"/>
              </a:rPr>
            </a:br>
            <a:endParaRPr lang="it-IT" sz="1400" dirty="0"/>
          </a:p>
        </p:txBody>
      </p:sp>
      <p:pic>
        <p:nvPicPr>
          <p:cNvPr id="160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2288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inea"/>
          <p:cNvSpPr/>
          <p:nvPr/>
        </p:nvSpPr>
        <p:spPr>
          <a:xfrm>
            <a:off x="1172244" y="4179508"/>
            <a:ext cx="22039513" cy="1"/>
          </a:xfrm>
          <a:prstGeom prst="line">
            <a:avLst/>
          </a:prstGeom>
          <a:ln w="38100">
            <a:solidFill>
              <a:srgbClr val="535353"/>
            </a:solidFill>
          </a:ln>
        </p:spPr>
        <p:txBody>
          <a:bodyPr lIns="82987" tIns="82987" rIns="82987" bIns="82987"/>
          <a:lstStyle/>
          <a:p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969A12-424B-45B5-B0F1-0E62FB39977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630517" y="5244691"/>
            <a:ext cx="14437181" cy="7768796"/>
          </a:xfrm>
        </p:spPr>
        <p:txBody>
          <a:bodyPr/>
          <a:lstStyle/>
          <a:p>
            <a:pPr marL="469900" marR="1783714" indent="-457200" algn="just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Attuazione del programma di politica patrimoniale della Regione  Umbria ex L.R. 10/2018</a:t>
            </a:r>
          </a:p>
          <a:p>
            <a:pPr marL="469900" marR="1783714" indent="-457200" algn="just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Co-progettazione ed implementazione attività per valorizzazione  del patrimonio finalizzati allo sviluppo economico: basi  logistiche, di beni specifici in aree industriali, immobili dislocati  su percorsi turistici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Programma per l’alienazione delle aziende agrarie</a:t>
            </a:r>
          </a:p>
          <a:p>
            <a:pPr marL="469900" marR="1783714" indent="-457200" algn="just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Valorizzazione patrimonio di proprietà. Valorizzazione </a:t>
            </a:r>
            <a:r>
              <a:rPr lang="it-IT" sz="3200" dirty="0" err="1">
                <a:solidFill>
                  <a:schemeClr val="tx1"/>
                </a:solidFill>
                <a:latin typeface="Helvetica Neue"/>
                <a:cs typeface="Helvetica Neue"/>
              </a:rPr>
              <a:t>urbana.“</a:t>
            </a:r>
            <a:r>
              <a:rPr lang="it-IT" sz="3200" b="1" u="sng" dirty="0" err="1">
                <a:solidFill>
                  <a:schemeClr val="tx1"/>
                </a:solidFill>
                <a:latin typeface="Helvetica Neue"/>
                <a:cs typeface="Helvetica Neue"/>
              </a:rPr>
              <a:t>Programma</a:t>
            </a:r>
            <a:r>
              <a:rPr lang="it-IT" sz="3200" b="1" u="sng" dirty="0">
                <a:solidFill>
                  <a:schemeClr val="tx1"/>
                </a:solidFill>
                <a:latin typeface="Helvetica Neue"/>
                <a:cs typeface="Helvetica Neue"/>
              </a:rPr>
              <a:t> innovativo per la qualità dell’abitare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” Bando </a:t>
            </a:r>
            <a:r>
              <a:rPr lang="it-IT" sz="3200" dirty="0" err="1">
                <a:solidFill>
                  <a:schemeClr val="tx1"/>
                </a:solidFill>
                <a:latin typeface="Helvetica Neue"/>
                <a:cs typeface="Helvetica Neue"/>
              </a:rPr>
              <a:t>Mit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 con 2 progetti di rigenerazione urbana: «Vivere l’Umbria». Valorizzazione del patrimonio lungo la FCU «Alta Umbria 2030. </a:t>
            </a:r>
            <a:r>
              <a:rPr lang="it-IT" sz="3200" dirty="0">
                <a:solidFill>
                  <a:schemeClr val="tx1"/>
                </a:solidFill>
              </a:rPr>
              <a:t>Strategie di rigenerazione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». Valorizzazione di immobili pubblici della Regione e dei  Comuni di San Giustino, Citerna, Gubbio, Umbertide e Pietralunga, Città di Castello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12700" marR="1783714">
              <a:lnSpc>
                <a:spcPct val="70800"/>
              </a:lnSpc>
              <a:spcBef>
                <a:spcPts val="800"/>
              </a:spcBef>
            </a:pPr>
            <a:endParaRPr lang="it-IT" sz="5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65A3A6-2978-45C3-90DB-74611853CC51}"/>
              </a:ext>
            </a:extLst>
          </p:cNvPr>
          <p:cNvSpPr txBox="1"/>
          <p:nvPr/>
        </p:nvSpPr>
        <p:spPr>
          <a:xfrm flipH="1">
            <a:off x="9630515" y="555668"/>
            <a:ext cx="7213695" cy="2660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0" marR="0" indent="0" algn="l" defTabSz="1659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5400" dirty="0">
                <a:latin typeface="Helvetica Neue Medium"/>
              </a:rPr>
              <a:t>PATRIMONIO IMMOBILIARE:</a:t>
            </a:r>
          </a:p>
          <a:p>
            <a:pPr marL="0" marR="0" indent="0" algn="l" defTabSz="1659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5400" dirty="0">
                <a:latin typeface="Helvetica Neue Medium"/>
              </a:rPr>
              <a:t>Le attività</a:t>
            </a:r>
            <a:endParaRPr kumimoji="0" lang="it-IT" sz="54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sym typeface="Calibri"/>
            </a:endParaRPr>
          </a:p>
        </p:txBody>
      </p:sp>
      <p:pic>
        <p:nvPicPr>
          <p:cNvPr id="7" name="Segnaposto immagine 6" descr="Immagine che contiene albero, erba, esterni, campo&#10;&#10;Descrizione generata automaticamente">
            <a:extLst>
              <a:ext uri="{FF2B5EF4-FFF2-40B4-BE49-F238E27FC236}">
                <a16:creationId xmlns:a16="http://schemas.microsoft.com/office/drawing/2014/main" id="{1BC077F2-5576-488F-BB66-0EE1FD74F65A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r="31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920007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F323A6-A646-407C-BD1D-2C0D370B3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447" y="801482"/>
            <a:ext cx="17602564" cy="2345251"/>
          </a:xfrm>
        </p:spPr>
        <p:txBody>
          <a:bodyPr/>
          <a:lstStyle/>
          <a:p>
            <a:r>
              <a:rPr lang="it-IT" sz="5000" dirty="0">
                <a:solidFill>
                  <a:schemeClr val="tx1"/>
                </a:solidFill>
              </a:rPr>
              <a:t>GESTIONE DELLE PARTECIPATE STRATEGICHE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A9E01D75-CA19-4250-9F04-697F1D6A3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99253"/>
              </p:ext>
            </p:extLst>
          </p:nvPr>
        </p:nvGraphicFramePr>
        <p:xfrm>
          <a:off x="1047111" y="2125653"/>
          <a:ext cx="15069189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69189">
                  <a:extLst>
                    <a:ext uri="{9D8B030D-6E8A-4147-A177-3AD203B41FA5}">
                      <a16:colId xmlns:a16="http://schemas.microsoft.com/office/drawing/2014/main" val="3524088271"/>
                    </a:ext>
                  </a:extLst>
                </a:gridCol>
              </a:tblGrid>
              <a:tr h="1347868"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Gestione proattiva delle partecipazioni strategiche in attuazione degli indirizzi politici e strategici della Regione Umbria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Progetti in network con partecipate finalizzati allo sviluppo  economico regionale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8501"/>
                  </a:ext>
                </a:extLst>
              </a:tr>
            </a:tbl>
          </a:graphicData>
        </a:graphic>
      </p:graphicFrame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927F5DC0-D29B-4BBA-BA71-F05BE3028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36651"/>
              </p:ext>
            </p:extLst>
          </p:nvPr>
        </p:nvGraphicFramePr>
        <p:xfrm>
          <a:off x="5353050" y="5041859"/>
          <a:ext cx="17960503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60503">
                  <a:extLst>
                    <a:ext uri="{9D8B030D-6E8A-4147-A177-3AD203B41FA5}">
                      <a16:colId xmlns:a16="http://schemas.microsoft.com/office/drawing/2014/main" val="1028900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Aumentare e velocizzare la comunicazione ed interoperabilità interna ed  esterna dell’Agenzia implementando il nuovo scenario digitale a servizio  delle imprese e del territorio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Comunicazione esterna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Comunicazione interna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Evoluzione dei sistemi informativi interni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Digitalizzazione dei servizi e dell’interazione con gli stakeholder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endParaRPr lang="it-IT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5826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C9F53417-90FE-4425-B30C-99D85C7F1E9B}"/>
              </a:ext>
            </a:extLst>
          </p:cNvPr>
          <p:cNvSpPr txBox="1"/>
          <p:nvPr/>
        </p:nvSpPr>
        <p:spPr>
          <a:xfrm>
            <a:off x="11220450" y="3763388"/>
            <a:ext cx="12820650" cy="937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0" marR="0" indent="0" algn="l" defTabSz="1659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COMUNICAZIONE E DIGITALIZZAZIONE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E73A017-C63E-4717-9B5B-5BD738366821}"/>
              </a:ext>
            </a:extLst>
          </p:cNvPr>
          <p:cNvSpPr txBox="1"/>
          <p:nvPr/>
        </p:nvSpPr>
        <p:spPr>
          <a:xfrm>
            <a:off x="685800" y="8908856"/>
            <a:ext cx="19431000" cy="937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0" marR="0" indent="0" algn="l" defTabSz="1659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NETWORKING: RELAZIONI  ESTERNE ED INTERNAZIONALI</a:t>
            </a:r>
          </a:p>
        </p:txBody>
      </p:sp>
      <p:graphicFrame>
        <p:nvGraphicFramePr>
          <p:cNvPr id="12" name="Tabella 12">
            <a:extLst>
              <a:ext uri="{FF2B5EF4-FFF2-40B4-BE49-F238E27FC236}">
                <a16:creationId xmlns:a16="http://schemas.microsoft.com/office/drawing/2014/main" id="{757EE3D9-2C77-423E-837D-8A2B9A684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347349"/>
              </p:ext>
            </p:extLst>
          </p:nvPr>
        </p:nvGraphicFramePr>
        <p:xfrm>
          <a:off x="685800" y="10207689"/>
          <a:ext cx="20510500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10500">
                  <a:extLst>
                    <a:ext uri="{9D8B030D-6E8A-4147-A177-3AD203B41FA5}">
                      <a16:colId xmlns:a16="http://schemas.microsoft.com/office/drawing/2014/main" val="2781896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Consolidare i rapporti con imprese e territorio mediante la creazione di nuovi  partenariati e la partecipazione a network regionali, nazionali ed internazionali  che favoriscono lo sviluppo di nuove  progettualità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Consolidamenti dei rapporti con gli enti locali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Partecipazione a reti e partenariati internazionali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Progettazione europea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Promozione Sistema Umbria</a:t>
                      </a:r>
                    </a:p>
                    <a:p>
                      <a:endParaRPr lang="it-IT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496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2705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oppio clic per modificare"/>
          <p:cNvSpPr txBox="1">
            <a:spLocks noGrp="1"/>
          </p:cNvSpPr>
          <p:nvPr>
            <p:ph type="title"/>
          </p:nvPr>
        </p:nvSpPr>
        <p:spPr>
          <a:xfrm>
            <a:off x="9872822" y="592935"/>
            <a:ext cx="13277162" cy="1043359"/>
          </a:xfrm>
          <a:prstGeom prst="rect">
            <a:avLst/>
          </a:prstGeom>
        </p:spPr>
        <p:txBody>
          <a:bodyPr/>
          <a:lstStyle/>
          <a:p>
            <a:br>
              <a:rPr lang="it-IT" dirty="0"/>
            </a:br>
            <a:br>
              <a:rPr lang="it-IT" sz="1400" spc="-5" dirty="0">
                <a:solidFill>
                  <a:srgbClr val="5C5E5F"/>
                </a:solidFill>
                <a:latin typeface="Helvetica Neue"/>
                <a:cs typeface="Helvetica Neue"/>
              </a:rPr>
            </a:br>
            <a:endParaRPr lang="it-IT" sz="1400" dirty="0"/>
          </a:p>
        </p:txBody>
      </p:sp>
      <p:pic>
        <p:nvPicPr>
          <p:cNvPr id="160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2288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inea"/>
          <p:cNvSpPr/>
          <p:nvPr/>
        </p:nvSpPr>
        <p:spPr>
          <a:xfrm>
            <a:off x="1172244" y="4179508"/>
            <a:ext cx="22039513" cy="1"/>
          </a:xfrm>
          <a:prstGeom prst="line">
            <a:avLst/>
          </a:prstGeom>
          <a:ln w="38100">
            <a:solidFill>
              <a:srgbClr val="535353"/>
            </a:solidFill>
          </a:ln>
        </p:spPr>
        <p:txBody>
          <a:bodyPr lIns="82987" tIns="82987" rIns="82987" bIns="82987"/>
          <a:lstStyle/>
          <a:p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969A12-424B-45B5-B0F1-0E62FB39977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630517" y="5244691"/>
            <a:ext cx="14753483" cy="7088319"/>
          </a:xfrm>
        </p:spPr>
        <p:txBody>
          <a:bodyPr/>
          <a:lstStyle/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Comunicazione esterna (comunicazione on line e off line)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Progetto digitalizzazione /evoluzione tecnologica sistemi interni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Progettazione di servizi digitali per imprese e territorio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endParaRPr lang="it-IT" sz="36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12700" marR="1783714">
              <a:lnSpc>
                <a:spcPct val="70800"/>
              </a:lnSpc>
              <a:spcBef>
                <a:spcPts val="800"/>
              </a:spcBef>
            </a:pPr>
            <a:endParaRPr lang="it-IT" sz="5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65A3A6-2978-45C3-90DB-74611853CC51}"/>
              </a:ext>
            </a:extLst>
          </p:cNvPr>
          <p:cNvSpPr txBox="1"/>
          <p:nvPr/>
        </p:nvSpPr>
        <p:spPr>
          <a:xfrm flipH="1">
            <a:off x="9630515" y="555668"/>
            <a:ext cx="7213695" cy="2660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0" marR="0" indent="0" algn="l" defTabSz="1659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5400" dirty="0">
                <a:latin typeface="Helvetica Neue Medium"/>
              </a:rPr>
              <a:t>COMUNICAZIONE E DIGITALIZZAZIONE: Le attività</a:t>
            </a:r>
            <a:endParaRPr kumimoji="0" lang="it-IT" sz="54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sym typeface="Calibri"/>
            </a:endParaRPr>
          </a:p>
        </p:txBody>
      </p:sp>
      <p:pic>
        <p:nvPicPr>
          <p:cNvPr id="7" name="Segnaposto immagine 6" descr="Immagine che contiene testo, interni, portatile, computer&#10;&#10;Descrizione generata automaticamente">
            <a:extLst>
              <a:ext uri="{FF2B5EF4-FFF2-40B4-BE49-F238E27FC236}">
                <a16:creationId xmlns:a16="http://schemas.microsoft.com/office/drawing/2014/main" id="{C54B6724-8D80-4E15-94F9-8944C092EDCD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4" r="279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876344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oppio clic per modificare"/>
          <p:cNvSpPr txBox="1">
            <a:spLocks noGrp="1"/>
          </p:cNvSpPr>
          <p:nvPr>
            <p:ph type="title"/>
          </p:nvPr>
        </p:nvSpPr>
        <p:spPr>
          <a:xfrm>
            <a:off x="9872822" y="592935"/>
            <a:ext cx="13277162" cy="1043359"/>
          </a:xfrm>
          <a:prstGeom prst="rect">
            <a:avLst/>
          </a:prstGeom>
        </p:spPr>
        <p:txBody>
          <a:bodyPr/>
          <a:lstStyle/>
          <a:p>
            <a:br>
              <a:rPr lang="it-IT" dirty="0"/>
            </a:br>
            <a:br>
              <a:rPr lang="it-IT" sz="1400" spc="-5" dirty="0">
                <a:solidFill>
                  <a:srgbClr val="5C5E5F"/>
                </a:solidFill>
                <a:latin typeface="Helvetica Neue"/>
                <a:cs typeface="Helvetica Neue"/>
              </a:rPr>
            </a:br>
            <a:endParaRPr lang="it-IT" sz="1400" dirty="0"/>
          </a:p>
        </p:txBody>
      </p:sp>
      <p:pic>
        <p:nvPicPr>
          <p:cNvPr id="160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2288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inea"/>
          <p:cNvSpPr/>
          <p:nvPr/>
        </p:nvSpPr>
        <p:spPr>
          <a:xfrm>
            <a:off x="1172244" y="4179508"/>
            <a:ext cx="22039513" cy="1"/>
          </a:xfrm>
          <a:prstGeom prst="line">
            <a:avLst/>
          </a:prstGeom>
          <a:ln w="38100">
            <a:solidFill>
              <a:srgbClr val="535353"/>
            </a:solidFill>
          </a:ln>
        </p:spPr>
        <p:txBody>
          <a:bodyPr lIns="82987" tIns="82987" rIns="82987" bIns="82987"/>
          <a:lstStyle/>
          <a:p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969A12-424B-45B5-B0F1-0E62FB39977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630517" y="5244691"/>
            <a:ext cx="14296283" cy="7088319"/>
          </a:xfrm>
        </p:spPr>
        <p:txBody>
          <a:bodyPr/>
          <a:lstStyle/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000" dirty="0">
                <a:solidFill>
                  <a:schemeClr val="tx1"/>
                </a:solidFill>
                <a:latin typeface="Helvetica Neue"/>
                <a:cs typeface="Helvetica Neue"/>
              </a:rPr>
              <a:t>Progetti europei / Progetti cooperazione internazionale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000" dirty="0">
                <a:solidFill>
                  <a:schemeClr val="tx1"/>
                </a:solidFill>
                <a:latin typeface="Helvetica Neue"/>
                <a:cs typeface="Helvetica Neue"/>
              </a:rPr>
              <a:t>Azioni di partenariato internazionale: Partecipazione a reti e  progetti internazionali: EURADA; rete umbri all’estero, </a:t>
            </a:r>
            <a:r>
              <a:rPr lang="it-IT" sz="3000" dirty="0" err="1">
                <a:solidFill>
                  <a:schemeClr val="tx1"/>
                </a:solidFill>
                <a:latin typeface="Helvetica Neue"/>
                <a:cs typeface="Helvetica Neue"/>
              </a:rPr>
              <a:t>etc</a:t>
            </a:r>
            <a:endParaRPr lang="it-IT" sz="30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000" b="1" u="sng" dirty="0">
                <a:solidFill>
                  <a:schemeClr val="tx1"/>
                </a:solidFill>
                <a:latin typeface="Helvetica Neue"/>
                <a:cs typeface="Helvetica Neue"/>
              </a:rPr>
              <a:t>Sportello Europa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000" dirty="0">
                <a:solidFill>
                  <a:schemeClr val="tx1"/>
                </a:solidFill>
                <a:latin typeface="Helvetica Neue"/>
                <a:cs typeface="Helvetica Neue"/>
              </a:rPr>
              <a:t>Progettazione interventi a favore degli Umbri all'estero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000" b="1" u="sng" dirty="0">
                <a:solidFill>
                  <a:schemeClr val="tx1"/>
                </a:solidFill>
                <a:latin typeface="Helvetica Neue"/>
                <a:cs typeface="Helvetica Neue"/>
              </a:rPr>
              <a:t>Progetto di promozione dell’ Umbria a San Pietroburgo:  iniziative promozionali 2021 e follow up dell’accordo  quadriennale con Museo Ermitage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000" dirty="0">
                <a:solidFill>
                  <a:schemeClr val="tx1"/>
                </a:solidFill>
                <a:latin typeface="Helvetica Neue"/>
                <a:cs typeface="Helvetica Neue"/>
              </a:rPr>
              <a:t>Promozione dei cluster regionali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000" dirty="0">
                <a:solidFill>
                  <a:schemeClr val="tx1"/>
                </a:solidFill>
                <a:latin typeface="Helvetica Neue"/>
                <a:cs typeface="Helvetica Neue"/>
              </a:rPr>
              <a:t>Punto di contatto nazionale Interreg Europe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000" dirty="0">
                <a:solidFill>
                  <a:schemeClr val="tx1"/>
                </a:solidFill>
                <a:latin typeface="Helvetica Neue"/>
                <a:cs typeface="Helvetica Neue"/>
              </a:rPr>
              <a:t>EEN - Europe Enterprise Network</a:t>
            </a: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endParaRPr lang="it-IT" sz="30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469900" marR="1783714" indent="-457200">
              <a:spcBef>
                <a:spcPts val="2000"/>
              </a:spcBef>
              <a:buFont typeface="Wingdings" panose="05000000000000000000" pitchFamily="2" charset="2"/>
              <a:buChar char="§"/>
            </a:pP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12700" marR="1783714">
              <a:lnSpc>
                <a:spcPct val="70800"/>
              </a:lnSpc>
              <a:spcBef>
                <a:spcPts val="800"/>
              </a:spcBef>
            </a:pPr>
            <a:endParaRPr lang="it-IT" sz="5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65A3A6-2978-45C3-90DB-74611853CC51}"/>
              </a:ext>
            </a:extLst>
          </p:cNvPr>
          <p:cNvSpPr txBox="1"/>
          <p:nvPr/>
        </p:nvSpPr>
        <p:spPr>
          <a:xfrm flipH="1">
            <a:off x="9630514" y="555668"/>
            <a:ext cx="7566622" cy="2660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0" marR="0" indent="0" algn="l" defTabSz="1659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5400" dirty="0">
                <a:latin typeface="Helvetica Neue Medium"/>
              </a:rPr>
              <a:t>RELAZIONI ESTERNE E INTERNAZIONALI: Le attività</a:t>
            </a:r>
            <a:endParaRPr kumimoji="0" lang="it-IT" sz="54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sym typeface="Calibri"/>
            </a:endParaRPr>
          </a:p>
        </p:txBody>
      </p:sp>
      <p:pic>
        <p:nvPicPr>
          <p:cNvPr id="5" name="Segnaposto immagine 4" descr="Immagine che contiene persona, interni, persone, gruppo&#10;&#10;Descrizione generata automaticamente">
            <a:extLst>
              <a:ext uri="{FF2B5EF4-FFF2-40B4-BE49-F238E27FC236}">
                <a16:creationId xmlns:a16="http://schemas.microsoft.com/office/drawing/2014/main" id="{D0FA7103-326B-4BCF-BCFE-D2EBF92F1A9A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277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820256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bject 16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12700">
              <a:defRPr sz="3600" b="1">
                <a:solidFill>
                  <a:srgbClr val="5C5E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it-IT" dirty="0"/>
              <a:t> </a:t>
            </a:r>
            <a:endParaRPr dirty="0"/>
          </a:p>
        </p:txBody>
      </p:sp>
      <p:sp>
        <p:nvSpPr>
          <p:cNvPr id="104" name="Doppio clic per modificar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20366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magine" descr="Immagine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3030436" y="2369035"/>
            <a:ext cx="18323128" cy="8977930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object 6"/>
          <p:cNvSpPr txBox="1">
            <a:spLocks noGrp="1"/>
          </p:cNvSpPr>
          <p:nvPr>
            <p:ph type="title"/>
          </p:nvPr>
        </p:nvSpPr>
        <p:spPr>
          <a:xfrm>
            <a:off x="825085" y="681835"/>
            <a:ext cx="13402929" cy="1166736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</a:lvl1pPr>
          </a:lstStyle>
          <a:p>
            <a:pPr>
              <a:lnSpc>
                <a:spcPts val="6000"/>
              </a:lnSpc>
            </a:pPr>
            <a:r>
              <a:rPr lang="it-IT" dirty="0">
                <a:solidFill>
                  <a:schemeClr val="bg1"/>
                </a:solidFill>
              </a:rPr>
              <a:t>LE ATTIVITÀ</a:t>
            </a:r>
            <a:br>
              <a:rPr lang="it-IT" dirty="0">
                <a:solidFill>
                  <a:schemeClr val="bg1"/>
                </a:solidFill>
              </a:rPr>
            </a:br>
            <a:br>
              <a:rPr lang="it-IT" dirty="0">
                <a:solidFill>
                  <a:schemeClr val="bg1"/>
                </a:solidFill>
              </a:rPr>
            </a:br>
            <a:endParaRPr dirty="0">
              <a:solidFill>
                <a:schemeClr val="bg1"/>
              </a:solidFill>
            </a:endParaRPr>
          </a:p>
        </p:txBody>
      </p:sp>
      <p:sp>
        <p:nvSpPr>
          <p:cNvPr id="110" name="Prova inserimento testo"/>
          <p:cNvSpPr txBox="1">
            <a:spLocks noGrp="1"/>
          </p:cNvSpPr>
          <p:nvPr>
            <p:ph type="body" idx="4294967295"/>
          </p:nvPr>
        </p:nvSpPr>
        <p:spPr>
          <a:xfrm>
            <a:off x="6299824" y="2783186"/>
            <a:ext cx="12824849" cy="10515601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  <a:p>
            <a:pPr marL="12700" marR="1783714">
              <a:spcBef>
                <a:spcPts val="800"/>
              </a:spcBef>
            </a:pPr>
            <a:r>
              <a:rPr lang="it-IT" sz="5400" spc="-5" dirty="0">
                <a:solidFill>
                  <a:srgbClr val="5C5E5F"/>
                </a:solidFill>
                <a:latin typeface="Helvetica" pitchFamily="2" charset="0"/>
                <a:cs typeface="Helvetica Neue"/>
              </a:rPr>
              <a:t>Perseguiamo il rilancio della competitività regionale con un programma operativo pluriennale  e multidimensionale declinato in azioni che toccano tutti i settori e le dimensioni del sistema produttivo locale.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 </a:t>
            </a:r>
            <a:endParaRPr dirty="0"/>
          </a:p>
        </p:txBody>
      </p:sp>
      <p:pic>
        <p:nvPicPr>
          <p:cNvPr id="108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2289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magine 2" descr="Architetti che lavorano a un progetto">
            <a:extLst>
              <a:ext uri="{FF2B5EF4-FFF2-40B4-BE49-F238E27FC236}">
                <a16:creationId xmlns:a16="http://schemas.microsoft.com/office/drawing/2014/main" id="{7BD3FEB5-01C5-45E9-B818-7AB9ED4F6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DC9E0FB-D212-46A4-85E5-3C6D57B792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4360" y="702543"/>
            <a:ext cx="5078408" cy="81083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C627259-9EE6-42EA-A0A4-C2DA8E6F43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1318" y="2523355"/>
            <a:ext cx="18326164" cy="897409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079E463-3C9E-47C6-AC4C-12C808F4CE8F}"/>
              </a:ext>
            </a:extLst>
          </p:cNvPr>
          <p:cNvSpPr txBox="1"/>
          <p:nvPr/>
        </p:nvSpPr>
        <p:spPr>
          <a:xfrm>
            <a:off x="6096000" y="3903345"/>
            <a:ext cx="12192000" cy="5909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2700" marR="1783714" lvl="0" indent="0" algn="l" defTabSz="1659751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0" i="0" u="none" strike="noStrike" kern="0" cap="none" spc="-5" normalizeH="0" baseline="0" noProof="0" dirty="0">
                <a:ln>
                  <a:noFill/>
                </a:ln>
                <a:solidFill>
                  <a:srgbClr val="5C5E5F"/>
                </a:solidFill>
                <a:effectLst/>
                <a:uLnTx/>
                <a:uFillTx/>
                <a:latin typeface="Helvetica" pitchFamily="2" charset="0"/>
                <a:cs typeface="Helvetica Neue"/>
                <a:sym typeface="Helvetica Neue"/>
              </a:rPr>
              <a:t>Perseguiamo il rilancio della competitività regionale con un programma operativo pluriennale  e multidimensionale declinato in azioni che toccano tutti i settori e le dimensioni del sistema produttivo locale.</a:t>
            </a:r>
          </a:p>
        </p:txBody>
      </p:sp>
    </p:spTree>
    <p:extLst>
      <p:ext uri="{BB962C8B-B14F-4D97-AF65-F5344CB8AC3E}">
        <p14:creationId xmlns:p14="http://schemas.microsoft.com/office/powerpoint/2010/main" val="15454484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oppio clic per modificare"/>
          <p:cNvSpPr txBox="1">
            <a:spLocks noGrp="1"/>
          </p:cNvSpPr>
          <p:nvPr>
            <p:ph type="title"/>
          </p:nvPr>
        </p:nvSpPr>
        <p:spPr>
          <a:xfrm>
            <a:off x="9872822" y="592935"/>
            <a:ext cx="13277162" cy="1043359"/>
          </a:xfrm>
          <a:prstGeom prst="rect">
            <a:avLst/>
          </a:prstGeom>
        </p:spPr>
        <p:txBody>
          <a:bodyPr/>
          <a:lstStyle/>
          <a:p>
            <a:br>
              <a:rPr lang="it-IT" dirty="0"/>
            </a:br>
            <a:br>
              <a:rPr lang="it-IT" sz="1400" spc="-5" dirty="0">
                <a:solidFill>
                  <a:srgbClr val="5C5E5F"/>
                </a:solidFill>
                <a:latin typeface="Helvetica Neue"/>
                <a:cs typeface="Helvetica Neue"/>
              </a:rPr>
            </a:br>
            <a:endParaRPr lang="it-IT" sz="1400" dirty="0"/>
          </a:p>
        </p:txBody>
      </p:sp>
      <p:pic>
        <p:nvPicPr>
          <p:cNvPr id="160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2288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inea"/>
          <p:cNvSpPr/>
          <p:nvPr/>
        </p:nvSpPr>
        <p:spPr>
          <a:xfrm>
            <a:off x="1172244" y="4179508"/>
            <a:ext cx="22039513" cy="1"/>
          </a:xfrm>
          <a:prstGeom prst="line">
            <a:avLst/>
          </a:prstGeom>
          <a:ln w="38100">
            <a:solidFill>
              <a:srgbClr val="535353"/>
            </a:solidFill>
          </a:ln>
        </p:spPr>
        <p:txBody>
          <a:bodyPr lIns="82987" tIns="82987" rIns="82987" bIns="82987"/>
          <a:lstStyle/>
          <a:p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969A12-424B-45B5-B0F1-0E62FB39977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026365" y="5383529"/>
            <a:ext cx="13885536" cy="7088319"/>
          </a:xfrm>
        </p:spPr>
        <p:txBody>
          <a:bodyPr/>
          <a:lstStyle/>
          <a:p>
            <a:pPr marL="698500" marR="1783714" indent="-685800">
              <a:lnSpc>
                <a:spcPct val="708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it-IT" sz="5400" dirty="0">
                <a:solidFill>
                  <a:schemeClr val="tx1"/>
                </a:solidFill>
                <a:latin typeface="Helvetica Neue"/>
                <a:cs typeface="Helvetica Neue"/>
              </a:rPr>
              <a:t>ATTIVITÀ</a:t>
            </a:r>
            <a:endParaRPr lang="it-IT" sz="5400" dirty="0">
              <a:solidFill>
                <a:schemeClr val="tx1"/>
              </a:solidFill>
            </a:endParaRPr>
          </a:p>
          <a:p>
            <a:pPr marL="12700" marR="1783714">
              <a:lnSpc>
                <a:spcPct val="70800"/>
              </a:lnSpc>
              <a:spcBef>
                <a:spcPts val="800"/>
              </a:spcBef>
            </a:pPr>
            <a:endParaRPr lang="it-IT" sz="54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698500" marR="1783714" indent="-685800">
              <a:lnSpc>
                <a:spcPct val="708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it-IT" sz="5400" dirty="0">
                <a:solidFill>
                  <a:schemeClr val="tx1"/>
                </a:solidFill>
                <a:latin typeface="Helvetica Neue"/>
                <a:cs typeface="Helvetica Neue"/>
              </a:rPr>
              <a:t>PIANO</a:t>
            </a:r>
            <a:r>
              <a:rPr lang="it-IT" sz="5400" spc="-15" dirty="0">
                <a:solidFill>
                  <a:schemeClr val="tx1"/>
                </a:solidFill>
                <a:latin typeface="Helvetica Neue"/>
                <a:cs typeface="Helvetica Neue"/>
              </a:rPr>
              <a:t> </a:t>
            </a:r>
            <a:r>
              <a:rPr lang="it-IT" sz="5400" dirty="0">
                <a:solidFill>
                  <a:schemeClr val="tx1"/>
                </a:solidFill>
                <a:latin typeface="Helvetica Neue"/>
                <a:cs typeface="Helvetica Neue"/>
              </a:rPr>
              <a:t>INDUSTRIALE</a:t>
            </a:r>
            <a:r>
              <a:rPr lang="it-IT" sz="5400" spc="-15" dirty="0">
                <a:solidFill>
                  <a:schemeClr val="tx1"/>
                </a:solidFill>
                <a:latin typeface="Helvetica Neue"/>
                <a:cs typeface="Helvetica Neue"/>
              </a:rPr>
              <a:t> </a:t>
            </a:r>
            <a:r>
              <a:rPr lang="it-IT" sz="5400" dirty="0">
                <a:solidFill>
                  <a:schemeClr val="tx1"/>
                </a:solidFill>
                <a:latin typeface="Helvetica Neue"/>
                <a:cs typeface="Helvetica Neue"/>
              </a:rPr>
              <a:t>2021</a:t>
            </a:r>
            <a:r>
              <a:rPr lang="it-IT" sz="5400" spc="-15" dirty="0">
                <a:solidFill>
                  <a:schemeClr val="tx1"/>
                </a:solidFill>
                <a:latin typeface="Helvetica Neue"/>
                <a:cs typeface="Helvetica Neue"/>
              </a:rPr>
              <a:t> </a:t>
            </a:r>
            <a:r>
              <a:rPr lang="it-IT" sz="5400" dirty="0">
                <a:solidFill>
                  <a:schemeClr val="tx1"/>
                </a:solidFill>
                <a:latin typeface="Helvetica Neue"/>
                <a:cs typeface="Helvetica Neue"/>
              </a:rPr>
              <a:t>– 2023</a:t>
            </a:r>
          </a:p>
          <a:p>
            <a:pPr marL="12700" marR="1783714">
              <a:lnSpc>
                <a:spcPct val="70800"/>
              </a:lnSpc>
              <a:spcBef>
                <a:spcPts val="800"/>
              </a:spcBef>
            </a:pPr>
            <a:endParaRPr lang="it-IT" sz="5400" dirty="0">
              <a:solidFill>
                <a:schemeClr val="tx1"/>
              </a:solidFill>
            </a:endParaRPr>
          </a:p>
          <a:p>
            <a:pPr marL="698500" marR="1783714" indent="-685800">
              <a:lnSpc>
                <a:spcPct val="708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it-IT" sz="5400" dirty="0">
                <a:solidFill>
                  <a:schemeClr val="tx1"/>
                </a:solidFill>
                <a:latin typeface="Helvetica Neue"/>
                <a:cs typeface="Helvetica Neue"/>
              </a:rPr>
              <a:t>PIANO ANNUALE 2021</a:t>
            </a:r>
            <a:endParaRPr lang="it-IT" sz="5400" dirty="0">
              <a:solidFill>
                <a:schemeClr val="tx1"/>
              </a:solidFill>
            </a:endParaRPr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BB1FEC16-E57B-4A7C-B949-0B7D59404CE9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 rotWithShape="1">
          <a:blip r:embed="rId4"/>
          <a:srcRect l="3209" r="3209"/>
          <a:stretch/>
        </p:blipFill>
        <p:spPr/>
      </p:pic>
    </p:spTree>
    <p:extLst>
      <p:ext uri="{BB962C8B-B14F-4D97-AF65-F5344CB8AC3E}">
        <p14:creationId xmlns:p14="http://schemas.microsoft.com/office/powerpoint/2010/main" val="118684357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401E68-CAF6-4985-91B3-EE46509F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9B1BA61-BA25-4B53-9EE0-0CACA29E2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796" y="6452581"/>
            <a:ext cx="5078408" cy="810838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F77E025-4F9B-40A8-950D-19D7387C2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1135" y="5420831"/>
            <a:ext cx="16442574" cy="7088319"/>
          </a:xfrm>
        </p:spPr>
        <p:txBody>
          <a:bodyPr/>
          <a:lstStyle/>
          <a:p>
            <a:r>
              <a:rPr lang="it-IT" dirty="0"/>
              <a:t>SERVIZI ALLE IMPRESE</a:t>
            </a:r>
          </a:p>
          <a:p>
            <a:endParaRPr lang="it-IT" dirty="0"/>
          </a:p>
          <a:p>
            <a:r>
              <a:rPr lang="it-IT" dirty="0"/>
              <a:t>TURISMO</a:t>
            </a:r>
          </a:p>
          <a:p>
            <a:endParaRPr lang="it-IT" dirty="0"/>
          </a:p>
          <a:p>
            <a:r>
              <a:rPr lang="it-IT" dirty="0"/>
              <a:t>GESTIONE DEL PATRIMONIO IMMOBILIARE REGIONALE  E DELLE PARTECIPATE STRATEGICHE</a:t>
            </a:r>
          </a:p>
          <a:p>
            <a:endParaRPr lang="it-IT" dirty="0"/>
          </a:p>
          <a:p>
            <a:r>
              <a:rPr lang="it-IT" dirty="0"/>
              <a:t>COMUNICAZIONE E RELAZIONI ESTERNE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B43429D-7346-4EEC-9323-2DB7D92B4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38095"/>
            <a:ext cx="24384000" cy="429445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4F45C41-0549-49B5-9C38-D398CDE73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800" y="523034"/>
            <a:ext cx="13833023" cy="234716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0ED7E96-F7BB-4CA8-81F3-D7DBD8FD8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7291" y="801431"/>
            <a:ext cx="5078408" cy="81083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875B1A8-16B8-40F2-9AD1-1554FF470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717" y="5420831"/>
            <a:ext cx="621846" cy="64013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0077A64-C896-4ECB-A18A-3E7DC7C41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717" y="6882938"/>
            <a:ext cx="621846" cy="64013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53BD2C2-D4F2-49E1-9946-AF89E9F3C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717" y="8308229"/>
            <a:ext cx="621846" cy="64013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F5F2783-2233-4E1A-B6D9-B5C39E440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717" y="10145656"/>
            <a:ext cx="621846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8826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F323A6-A646-407C-BD1D-2C0D370B3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447" y="801482"/>
            <a:ext cx="15789806" cy="2345251"/>
          </a:xfrm>
        </p:spPr>
        <p:txBody>
          <a:bodyPr/>
          <a:lstStyle/>
          <a:p>
            <a:r>
              <a:rPr lang="it-IT" dirty="0"/>
              <a:t>SERVIZI</a:t>
            </a:r>
            <a:r>
              <a:rPr lang="it-IT" spc="-15" dirty="0"/>
              <a:t> </a:t>
            </a:r>
            <a:r>
              <a:rPr lang="it-IT" dirty="0"/>
              <a:t>ALLE</a:t>
            </a:r>
            <a:r>
              <a:rPr lang="it-IT" spc="-15" dirty="0"/>
              <a:t> </a:t>
            </a:r>
            <a:r>
              <a:rPr lang="it-IT" dirty="0"/>
              <a:t>IMPRESE</a:t>
            </a:r>
            <a:r>
              <a:rPr lang="it-IT" spc="-15" dirty="0"/>
              <a:t> </a:t>
            </a:r>
            <a:r>
              <a:rPr lang="it-IT" dirty="0"/>
              <a:t>E</a:t>
            </a:r>
            <a:r>
              <a:rPr lang="it-IT" spc="-10" dirty="0"/>
              <a:t> </a:t>
            </a:r>
            <a:r>
              <a:rPr lang="it-IT" dirty="0"/>
              <a:t>AL </a:t>
            </a:r>
            <a:r>
              <a:rPr lang="it-IT" spc="-800" dirty="0"/>
              <a:t> </a:t>
            </a:r>
            <a:r>
              <a:rPr lang="it-IT" dirty="0"/>
              <a:t>TERRITORIO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A9E01D75-CA19-4250-9F04-697F1D6A3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16992"/>
              </p:ext>
            </p:extLst>
          </p:nvPr>
        </p:nvGraphicFramePr>
        <p:xfrm>
          <a:off x="1070447" y="2892203"/>
          <a:ext cx="22266442" cy="102033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8674">
                  <a:extLst>
                    <a:ext uri="{9D8B030D-6E8A-4147-A177-3AD203B41FA5}">
                      <a16:colId xmlns:a16="http://schemas.microsoft.com/office/drawing/2014/main" val="3524088271"/>
                    </a:ext>
                  </a:extLst>
                </a:gridCol>
                <a:gridCol w="17437768">
                  <a:extLst>
                    <a:ext uri="{9D8B030D-6E8A-4147-A177-3AD203B41FA5}">
                      <a16:colId xmlns:a16="http://schemas.microsoft.com/office/drawing/2014/main" val="3330154782"/>
                    </a:ext>
                  </a:extLst>
                </a:gridCol>
              </a:tblGrid>
              <a:tr h="1347868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Sostegno alla</a:t>
                      </a:r>
                    </a:p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creazione  di start-up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Gestione leggi ed avvisi dedicati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Gestione incubatori / acceleratori anche in sinergia con partner nazionali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8501"/>
                  </a:ext>
                </a:extLst>
              </a:tr>
              <a:tr h="2325073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Innovazione e</a:t>
                      </a:r>
                    </a:p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trasferimento</a:t>
                      </a:r>
                    </a:p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tecnologico</a:t>
                      </a:r>
                    </a:p>
                    <a:p>
                      <a:pPr algn="l"/>
                      <a:endParaRPr lang="it-IT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Gestione leggi ed avvisi dedicati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Attività di animazione territoriale per la </a:t>
                      </a:r>
                      <a:r>
                        <a:rPr lang="it-IT" sz="3000" b="1" u="sng" dirty="0">
                          <a:solidFill>
                            <a:schemeClr val="bg1"/>
                          </a:solidFill>
                        </a:rPr>
                        <a:t>diffusione della cultura dell’innovazioni in tematiche  come sostenibilità e digitalizzazione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Creazione di reti con partner regionali e nazionali per </a:t>
                      </a:r>
                      <a:r>
                        <a:rPr lang="it-IT" sz="3000" b="1" u="sng" dirty="0">
                          <a:solidFill>
                            <a:schemeClr val="bg1"/>
                          </a:solidFill>
                        </a:rPr>
                        <a:t>favorire il trasferimento tecnologico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329506"/>
                  </a:ext>
                </a:extLst>
              </a:tr>
              <a:tr h="1632605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Internazionalizzazione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Gestione leggi ed avvisi dedicati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Sostegno e assistenza ai cluster industriali regionali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90683"/>
                  </a:ext>
                </a:extLst>
              </a:tr>
              <a:tr h="2144795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Assistenza a progetti</a:t>
                      </a:r>
                    </a:p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 sviluppo e</a:t>
                      </a:r>
                    </a:p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rafforzamento filiere</a:t>
                      </a:r>
                    </a:p>
                    <a:p>
                      <a:pPr algn="l"/>
                      <a:endParaRPr lang="it-IT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Gestione leggi ed avvisi dedicati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b="1" u="sng" dirty="0">
                          <a:solidFill>
                            <a:schemeClr val="bg1"/>
                          </a:solidFill>
                        </a:rPr>
                        <a:t>Animazione territoriale e scouting di nuovi progetti aziendali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Gestione nuovi strumenti finanziari in partnership con player nazionali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Supporto ai soci sulla gestione amministrativa di strumenti di aiuto alle imprese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47450"/>
                  </a:ext>
                </a:extLst>
              </a:tr>
              <a:tr h="1632605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Gestione delle crisi</a:t>
                      </a:r>
                    </a:p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 impresa</a:t>
                      </a:r>
                    </a:p>
                    <a:p>
                      <a:pPr algn="l"/>
                      <a:endParaRPr lang="it-IT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Task force per la gestione delle crisi di impresa regionale con </a:t>
                      </a:r>
                      <a:r>
                        <a:rPr lang="it-IT" sz="3000" dirty="0" err="1">
                          <a:solidFill>
                            <a:schemeClr val="bg1"/>
                          </a:solidFill>
                        </a:rPr>
                        <a:t>Gepafin</a:t>
                      </a: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it-IT" sz="3000" dirty="0" err="1">
                          <a:solidFill>
                            <a:schemeClr val="bg1"/>
                          </a:solidFill>
                        </a:rPr>
                        <a:t>Arpal</a:t>
                      </a: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it-IT" sz="3000" dirty="0" err="1">
                          <a:solidFill>
                            <a:schemeClr val="bg1"/>
                          </a:solidFill>
                        </a:rPr>
                        <a:t>Anpal</a:t>
                      </a: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 con il coordinamento della Regione Umbria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754331"/>
                  </a:ext>
                </a:extLst>
              </a:tr>
              <a:tr h="1120415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Attrazione</a:t>
                      </a:r>
                    </a:p>
                    <a:p>
                      <a:pPr algn="l"/>
                      <a:r>
                        <a:rPr lang="it-IT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investimenti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Progetto di </a:t>
                      </a:r>
                      <a:r>
                        <a:rPr lang="it-IT" sz="3000" b="1" u="sng" dirty="0">
                          <a:solidFill>
                            <a:schemeClr val="bg1"/>
                          </a:solidFill>
                        </a:rPr>
                        <a:t>marketing territoriale </a:t>
                      </a:r>
                      <a:r>
                        <a:rPr lang="it-IT" sz="3000" dirty="0">
                          <a:solidFill>
                            <a:schemeClr val="bg1"/>
                          </a:solidFill>
                        </a:rPr>
                        <a:t>con la Regione Umbria e i Comuni del territorio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17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2171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oppio clic per modificare"/>
          <p:cNvSpPr txBox="1">
            <a:spLocks noGrp="1"/>
          </p:cNvSpPr>
          <p:nvPr>
            <p:ph type="title"/>
          </p:nvPr>
        </p:nvSpPr>
        <p:spPr>
          <a:xfrm>
            <a:off x="9872822" y="592935"/>
            <a:ext cx="13277162" cy="1043359"/>
          </a:xfrm>
          <a:prstGeom prst="rect">
            <a:avLst/>
          </a:prstGeom>
        </p:spPr>
        <p:txBody>
          <a:bodyPr/>
          <a:lstStyle/>
          <a:p>
            <a:br>
              <a:rPr lang="it-IT" dirty="0"/>
            </a:br>
            <a:br>
              <a:rPr lang="it-IT" sz="1400" spc="-5" dirty="0">
                <a:solidFill>
                  <a:srgbClr val="5C5E5F"/>
                </a:solidFill>
                <a:latin typeface="Helvetica Neue"/>
                <a:cs typeface="Helvetica Neue"/>
              </a:rPr>
            </a:br>
            <a:endParaRPr lang="it-IT" sz="1400" dirty="0"/>
          </a:p>
        </p:txBody>
      </p:sp>
      <p:pic>
        <p:nvPicPr>
          <p:cNvPr id="160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2288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inea"/>
          <p:cNvSpPr/>
          <p:nvPr/>
        </p:nvSpPr>
        <p:spPr>
          <a:xfrm>
            <a:off x="1172244" y="4179508"/>
            <a:ext cx="22039513" cy="1"/>
          </a:xfrm>
          <a:prstGeom prst="line">
            <a:avLst/>
          </a:prstGeom>
          <a:ln w="38100">
            <a:solidFill>
              <a:srgbClr val="535353"/>
            </a:solidFill>
          </a:ln>
        </p:spPr>
        <p:txBody>
          <a:bodyPr lIns="82987" tIns="82987" rIns="82987" bIns="82987"/>
          <a:lstStyle/>
          <a:p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969A12-424B-45B5-B0F1-0E62FB39977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648700" y="4452907"/>
            <a:ext cx="15134319" cy="7088319"/>
          </a:xfrm>
        </p:spPr>
        <p:txBody>
          <a:bodyPr/>
          <a:lstStyle/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Assistenza alla creazione d'impresa</a:t>
            </a:r>
          </a:p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Gestione incubatori - Attivazione misure/servizi per l'attrazione  e lo sviluppo di start-up</a:t>
            </a:r>
          </a:p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600" b="1" u="sng" dirty="0">
                <a:solidFill>
                  <a:schemeClr val="tx1"/>
                </a:solidFill>
                <a:latin typeface="Helvetica Neue"/>
                <a:cs typeface="Helvetica Neue"/>
              </a:rPr>
              <a:t>Animazione territoriale</a:t>
            </a: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 - scouting di progetti di sviluppo  aziendali</a:t>
            </a:r>
          </a:p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Avvisi Area di Crisi Complessa: ex Merloni, Terni Narni -  Azione 3.1.1 – ORGANISMO INTERMEDIO (</a:t>
            </a:r>
            <a:r>
              <a:rPr lang="it-IT" sz="3600" b="1" u="sng" dirty="0">
                <a:solidFill>
                  <a:schemeClr val="tx1"/>
                </a:solidFill>
              </a:rPr>
              <a:t>incentivare la </a:t>
            </a:r>
            <a:r>
              <a:rPr lang="it-IT" sz="3600" b="1" u="sng" dirty="0">
                <a:solidFill>
                  <a:schemeClr val="tx1"/>
                </a:solidFill>
                <a:latin typeface="Helvetica Neue"/>
                <a:cs typeface="Helvetica Neue"/>
              </a:rPr>
              <a:t>Digital </a:t>
            </a:r>
            <a:r>
              <a:rPr lang="it-IT" sz="3600" b="1" u="sng" dirty="0" err="1">
                <a:solidFill>
                  <a:schemeClr val="tx1"/>
                </a:solidFill>
                <a:latin typeface="Helvetica Neue"/>
                <a:cs typeface="Helvetica Neue"/>
              </a:rPr>
              <a:t>Trasformation</a:t>
            </a: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)</a:t>
            </a:r>
          </a:p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Task Force crisi d’impresa</a:t>
            </a:r>
          </a:p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Service di supporto la struttura regionale per  gestione amministrativa avvisi</a:t>
            </a:r>
          </a:p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Gestione LR 1/2018</a:t>
            </a:r>
          </a:p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Gestione della tesoreria di strumenti finanziari</a:t>
            </a:r>
          </a:p>
          <a:p>
            <a:pPr marL="698500" marR="1783714" indent="-685800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it-IT" sz="36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698500" marR="1783714" indent="-685800">
              <a:lnSpc>
                <a:spcPct val="708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it-IT" sz="5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65A3A6-2978-45C3-90DB-74611853CC51}"/>
              </a:ext>
            </a:extLst>
          </p:cNvPr>
          <p:cNvSpPr txBox="1"/>
          <p:nvPr/>
        </p:nvSpPr>
        <p:spPr>
          <a:xfrm flipH="1">
            <a:off x="9630517" y="555668"/>
            <a:ext cx="7283067" cy="998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0" marR="0" indent="0" algn="l" defTabSz="1659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5400" dirty="0">
                <a:latin typeface="Helvetica Neue Medium"/>
              </a:rPr>
              <a:t>IMPRESE:</a:t>
            </a:r>
            <a:r>
              <a:rPr lang="it-IT" sz="5400" spc="-50" dirty="0">
                <a:latin typeface="Helvetica Neue Medium"/>
              </a:rPr>
              <a:t> </a:t>
            </a:r>
            <a:r>
              <a:rPr lang="it-IT" sz="5400" dirty="0">
                <a:latin typeface="Helvetica Neue Medium"/>
              </a:rPr>
              <a:t>Le</a:t>
            </a:r>
            <a:r>
              <a:rPr lang="it-IT" sz="5400" spc="-45" dirty="0">
                <a:latin typeface="Helvetica Neue Medium"/>
              </a:rPr>
              <a:t> </a:t>
            </a:r>
            <a:r>
              <a:rPr lang="it-IT" sz="5400" dirty="0">
                <a:latin typeface="Helvetica Neue Medium"/>
              </a:rPr>
              <a:t>Attività</a:t>
            </a:r>
            <a:endParaRPr kumimoji="0" lang="it-IT" sz="54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sym typeface="Calibri"/>
            </a:endParaRPr>
          </a:p>
        </p:txBody>
      </p:sp>
      <p:pic>
        <p:nvPicPr>
          <p:cNvPr id="8" name="Segnaposto immagine 7" descr="Immagine che contiene interni, cucina, contatore, argento&#10;&#10;Descrizione generata automaticamente">
            <a:extLst>
              <a:ext uri="{FF2B5EF4-FFF2-40B4-BE49-F238E27FC236}">
                <a16:creationId xmlns:a16="http://schemas.microsoft.com/office/drawing/2014/main" id="{783E25F7-D091-4CAA-8364-F9C1AD3E036F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0" r="27760"/>
          <a:stretch>
            <a:fillRect/>
          </a:stretch>
        </p:blipFill>
        <p:spPr>
          <a:xfrm>
            <a:off x="-16904" y="0"/>
            <a:ext cx="8037957" cy="13716000"/>
          </a:xfr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979145F-D5B9-47B1-9AE2-8A9FB74B2D57}"/>
              </a:ext>
            </a:extLst>
          </p:cNvPr>
          <p:cNvSpPr txBox="1"/>
          <p:nvPr/>
        </p:nvSpPr>
        <p:spPr>
          <a:xfrm>
            <a:off x="9686066" y="2958966"/>
            <a:ext cx="9195492" cy="6600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0" marR="0" indent="0" algn="l" defTabSz="1659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CREAZIONE E ASSISTENZA  ALLE IMPRESE</a:t>
            </a:r>
          </a:p>
        </p:txBody>
      </p:sp>
    </p:spTree>
    <p:extLst>
      <p:ext uri="{BB962C8B-B14F-4D97-AF65-F5344CB8AC3E}">
        <p14:creationId xmlns:p14="http://schemas.microsoft.com/office/powerpoint/2010/main" val="169220813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oppio clic per modificare"/>
          <p:cNvSpPr txBox="1">
            <a:spLocks noGrp="1"/>
          </p:cNvSpPr>
          <p:nvPr>
            <p:ph type="title"/>
          </p:nvPr>
        </p:nvSpPr>
        <p:spPr>
          <a:xfrm>
            <a:off x="9872822" y="592935"/>
            <a:ext cx="13277162" cy="1043359"/>
          </a:xfrm>
          <a:prstGeom prst="rect">
            <a:avLst/>
          </a:prstGeom>
        </p:spPr>
        <p:txBody>
          <a:bodyPr/>
          <a:lstStyle/>
          <a:p>
            <a:br>
              <a:rPr lang="it-IT" dirty="0"/>
            </a:br>
            <a:br>
              <a:rPr lang="it-IT" sz="1400" spc="-5" dirty="0">
                <a:solidFill>
                  <a:srgbClr val="5C5E5F"/>
                </a:solidFill>
                <a:latin typeface="Helvetica Neue"/>
                <a:cs typeface="Helvetica Neue"/>
              </a:rPr>
            </a:br>
            <a:endParaRPr lang="it-IT" sz="1400" dirty="0"/>
          </a:p>
        </p:txBody>
      </p:sp>
      <p:pic>
        <p:nvPicPr>
          <p:cNvPr id="160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2288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inea"/>
          <p:cNvSpPr/>
          <p:nvPr/>
        </p:nvSpPr>
        <p:spPr>
          <a:xfrm>
            <a:off x="1172244" y="4179508"/>
            <a:ext cx="22039513" cy="1"/>
          </a:xfrm>
          <a:prstGeom prst="line">
            <a:avLst/>
          </a:prstGeom>
          <a:ln w="38100">
            <a:solidFill>
              <a:srgbClr val="535353"/>
            </a:solidFill>
          </a:ln>
        </p:spPr>
        <p:txBody>
          <a:bodyPr lIns="82987" tIns="82987" rIns="82987" bIns="82987"/>
          <a:lstStyle/>
          <a:p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969A12-424B-45B5-B0F1-0E62FB39977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686066" y="5688983"/>
            <a:ext cx="14152502" cy="7088319"/>
          </a:xfrm>
        </p:spPr>
        <p:txBody>
          <a:bodyPr/>
          <a:lstStyle/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Gestione avviso Una Tantum - contributo economico a persone e  lavoratori autonomi</a:t>
            </a:r>
          </a:p>
          <a:p>
            <a:pPr marL="698500" marR="1783714" indent="-68580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Gestione avviso ristori imprese del settore organizzazione  convegni, fiere noleggio attrezzature e nel settore del  commercio all'ingrosso di alimenti e bevande</a:t>
            </a:r>
          </a:p>
          <a:p>
            <a:pPr marL="698500" marR="1783714" indent="-68580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Gestione avviso ristori economici professioni turistiche e  imprese di trasporto passeggeri</a:t>
            </a:r>
          </a:p>
          <a:p>
            <a:pPr marL="698500" marR="1783714" indent="-68580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Gestione avviso edicole </a:t>
            </a:r>
            <a:r>
              <a:rPr lang="it-IT" sz="3600" dirty="0" err="1">
                <a:solidFill>
                  <a:schemeClr val="tx1"/>
                </a:solidFill>
              </a:rPr>
              <a:t>V</a:t>
            </a:r>
            <a:r>
              <a:rPr lang="it-IT" sz="3600" dirty="0" err="1">
                <a:solidFill>
                  <a:schemeClr val="tx1"/>
                </a:solidFill>
                <a:latin typeface="Helvetica Neue"/>
                <a:cs typeface="Helvetica Neue"/>
              </a:rPr>
              <a:t>alnerina</a:t>
            </a:r>
            <a:endParaRPr lang="it-IT" sz="36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698500" marR="1783714" indent="-685800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it-IT" sz="36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698500" marR="1783714" indent="-685800">
              <a:lnSpc>
                <a:spcPct val="708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it-IT" sz="5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65A3A6-2978-45C3-90DB-74611853CC51}"/>
              </a:ext>
            </a:extLst>
          </p:cNvPr>
          <p:cNvSpPr txBox="1"/>
          <p:nvPr/>
        </p:nvSpPr>
        <p:spPr>
          <a:xfrm flipH="1">
            <a:off x="9630517" y="555668"/>
            <a:ext cx="7283067" cy="998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0" marR="0" indent="0" algn="l" defTabSz="1659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5400" dirty="0">
                <a:latin typeface="Helvetica Neue Medium"/>
              </a:rPr>
              <a:t>IMPRESE:</a:t>
            </a:r>
            <a:r>
              <a:rPr lang="it-IT" sz="5400" spc="-50" dirty="0">
                <a:latin typeface="Helvetica Neue Medium"/>
              </a:rPr>
              <a:t> </a:t>
            </a:r>
            <a:r>
              <a:rPr lang="it-IT" sz="5400" dirty="0">
                <a:latin typeface="Helvetica Neue Medium"/>
              </a:rPr>
              <a:t>Le</a:t>
            </a:r>
            <a:r>
              <a:rPr lang="it-IT" sz="5400" spc="-45" dirty="0">
                <a:latin typeface="Helvetica Neue Medium"/>
              </a:rPr>
              <a:t> </a:t>
            </a:r>
            <a:r>
              <a:rPr lang="it-IT" sz="5400" dirty="0">
                <a:latin typeface="Helvetica Neue Medium"/>
              </a:rPr>
              <a:t>Attività</a:t>
            </a:r>
            <a:endParaRPr kumimoji="0" lang="it-IT" sz="54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sym typeface="Calibri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979145F-D5B9-47B1-9AE2-8A9FB74B2D57}"/>
              </a:ext>
            </a:extLst>
          </p:cNvPr>
          <p:cNvSpPr txBox="1"/>
          <p:nvPr/>
        </p:nvSpPr>
        <p:spPr>
          <a:xfrm>
            <a:off x="9748557" y="2579514"/>
            <a:ext cx="13525691" cy="11653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3200" spc="-55" dirty="0">
                <a:solidFill>
                  <a:schemeClr val="tx1"/>
                </a:solidFill>
                <a:latin typeface="Helvetica Neue"/>
                <a:cs typeface="Helvetica Neue"/>
              </a:rPr>
              <a:t>MISURE </a:t>
            </a:r>
            <a:r>
              <a:rPr lang="it-IT" sz="3200" spc="-50" dirty="0">
                <a:solidFill>
                  <a:schemeClr val="tx1"/>
                </a:solidFill>
                <a:latin typeface="Helvetica Neue"/>
                <a:cs typeface="Helvetica Neue"/>
              </a:rPr>
              <a:t> </a:t>
            </a:r>
            <a:r>
              <a:rPr lang="it-IT" sz="3200" spc="-55" dirty="0">
                <a:solidFill>
                  <a:schemeClr val="tx1"/>
                </a:solidFill>
                <a:latin typeface="Helvetica Neue"/>
                <a:cs typeface="Helvetica Neue"/>
              </a:rPr>
              <a:t>STRAORDINARIE </a:t>
            </a:r>
            <a:r>
              <a:rPr lang="it-IT" sz="3200" spc="-570" dirty="0">
                <a:solidFill>
                  <a:schemeClr val="tx1"/>
                </a:solidFill>
                <a:latin typeface="Helvetica Neue"/>
                <a:cs typeface="Helvetica Neue"/>
              </a:rPr>
              <a:t> </a:t>
            </a:r>
            <a:r>
              <a:rPr lang="it-IT" sz="3200" spc="-30" dirty="0">
                <a:solidFill>
                  <a:schemeClr val="tx1"/>
                </a:solidFill>
                <a:latin typeface="Helvetica Neue"/>
                <a:cs typeface="Helvetica Neue"/>
              </a:rPr>
              <a:t>ED </a:t>
            </a:r>
            <a:r>
              <a:rPr lang="it-IT" sz="3200" spc="-55" dirty="0">
                <a:solidFill>
                  <a:schemeClr val="tx1"/>
                </a:solidFill>
                <a:latin typeface="Helvetica Neue"/>
                <a:cs typeface="Helvetica Neue"/>
              </a:rPr>
              <a:t>URGENTI </a:t>
            </a:r>
            <a:r>
              <a:rPr lang="it-IT" sz="3200" spc="-50" dirty="0">
                <a:solidFill>
                  <a:schemeClr val="tx1"/>
                </a:solidFill>
                <a:latin typeface="Helvetica Neue"/>
                <a:cs typeface="Helvetica Neue"/>
              </a:rPr>
              <a:t> </a:t>
            </a:r>
            <a:r>
              <a:rPr lang="it-IT" sz="3200" spc="-55" dirty="0">
                <a:solidFill>
                  <a:schemeClr val="tx1"/>
                </a:solidFill>
                <a:latin typeface="Helvetica Neue"/>
                <a:cs typeface="Helvetica Neue"/>
              </a:rPr>
              <a:t>CONNESSE </a:t>
            </a:r>
            <a:r>
              <a:rPr lang="it-IT" sz="3200" spc="-50" dirty="0">
                <a:solidFill>
                  <a:schemeClr val="tx1"/>
                </a:solidFill>
                <a:latin typeface="Helvetica Neue"/>
                <a:cs typeface="Helvetica Neue"/>
              </a:rPr>
              <a:t> </a:t>
            </a:r>
            <a:r>
              <a:rPr lang="it-IT" sz="3200" spc="-55" dirty="0">
                <a:solidFill>
                  <a:schemeClr val="tx1"/>
                </a:solidFill>
                <a:latin typeface="Helvetica Neue"/>
                <a:cs typeface="Helvetica Neue"/>
              </a:rPr>
              <a:t>ALL'EMERGENZA  COVI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D</a:t>
            </a:r>
            <a:r>
              <a:rPr lang="it-IT" sz="3200" spc="-105" dirty="0">
                <a:solidFill>
                  <a:schemeClr val="tx1"/>
                </a:solidFill>
                <a:latin typeface="Helvetica Neue"/>
                <a:cs typeface="Helvetica Neue"/>
              </a:rPr>
              <a:t> </a:t>
            </a:r>
            <a:r>
              <a:rPr lang="it-IT" sz="3200" spc="-55" dirty="0">
                <a:solidFill>
                  <a:schemeClr val="tx1"/>
                </a:solidFill>
                <a:latin typeface="Helvetica Neue"/>
                <a:cs typeface="Helvetica Neue"/>
              </a:rPr>
              <a:t>19</a:t>
            </a: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pic>
        <p:nvPicPr>
          <p:cNvPr id="17" name="Segnaposto immagine 16" descr="Immagine che contiene testo, persona, interni&#10;&#10;Descrizione generata automaticamente">
            <a:extLst>
              <a:ext uri="{FF2B5EF4-FFF2-40B4-BE49-F238E27FC236}">
                <a16:creationId xmlns:a16="http://schemas.microsoft.com/office/drawing/2014/main" id="{40DB0430-124B-46C9-8B2D-554283C0DF88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277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08194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oppio clic per modificare"/>
          <p:cNvSpPr txBox="1">
            <a:spLocks noGrp="1"/>
          </p:cNvSpPr>
          <p:nvPr>
            <p:ph type="title"/>
          </p:nvPr>
        </p:nvSpPr>
        <p:spPr>
          <a:xfrm>
            <a:off x="9872822" y="592935"/>
            <a:ext cx="13277162" cy="1043359"/>
          </a:xfrm>
          <a:prstGeom prst="rect">
            <a:avLst/>
          </a:prstGeom>
        </p:spPr>
        <p:txBody>
          <a:bodyPr/>
          <a:lstStyle/>
          <a:p>
            <a:br>
              <a:rPr lang="it-IT" dirty="0"/>
            </a:br>
            <a:br>
              <a:rPr lang="it-IT" sz="1400" spc="-5" dirty="0">
                <a:solidFill>
                  <a:srgbClr val="5C5E5F"/>
                </a:solidFill>
                <a:latin typeface="Helvetica Neue"/>
                <a:cs typeface="Helvetica Neue"/>
              </a:rPr>
            </a:br>
            <a:endParaRPr lang="it-IT" sz="1400" dirty="0"/>
          </a:p>
        </p:txBody>
      </p:sp>
      <p:pic>
        <p:nvPicPr>
          <p:cNvPr id="160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2288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inea"/>
          <p:cNvSpPr/>
          <p:nvPr/>
        </p:nvSpPr>
        <p:spPr>
          <a:xfrm>
            <a:off x="1172244" y="4179508"/>
            <a:ext cx="22039513" cy="1"/>
          </a:xfrm>
          <a:prstGeom prst="line">
            <a:avLst/>
          </a:prstGeom>
          <a:ln w="38100">
            <a:solidFill>
              <a:srgbClr val="535353"/>
            </a:solidFill>
          </a:ln>
        </p:spPr>
        <p:txBody>
          <a:bodyPr lIns="82987" tIns="82987" rIns="82987" bIns="82987"/>
          <a:lstStyle/>
          <a:p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969A12-424B-45B5-B0F1-0E62FB39977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686066" y="5688983"/>
            <a:ext cx="14152502" cy="7088319"/>
          </a:xfrm>
        </p:spPr>
        <p:txBody>
          <a:bodyPr/>
          <a:lstStyle/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Gestione avviso progetti complessi di ricerca e sviluppo - Azione  1.2.2.</a:t>
            </a:r>
          </a:p>
          <a:p>
            <a:pPr marL="698500" marR="1783714" indent="-68580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Gestione dell'azione 1.4.1 in qualità di ORGANISMO INTERMEDIO</a:t>
            </a:r>
          </a:p>
          <a:p>
            <a:pPr marL="698500" marR="1783714" indent="-68580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Gestione attività di valutazione avviso Ricerca e sviluppo -  Azione 1.1.1.</a:t>
            </a:r>
          </a:p>
          <a:p>
            <a:pPr marL="698500" marR="1783714" indent="-68580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it-IT" sz="3600" b="1" u="sng" dirty="0">
                <a:solidFill>
                  <a:schemeClr val="tx1"/>
                </a:solidFill>
                <a:latin typeface="Helvetica Neue"/>
                <a:cs typeface="Helvetica Neue"/>
              </a:rPr>
              <a:t>Programma </a:t>
            </a:r>
            <a:r>
              <a:rPr lang="it-IT" sz="3600" b="1" u="sng" dirty="0" err="1">
                <a:solidFill>
                  <a:schemeClr val="tx1"/>
                </a:solidFill>
                <a:latin typeface="Helvetica Neue"/>
                <a:cs typeface="Helvetica Neue"/>
              </a:rPr>
              <a:t>Innetwork</a:t>
            </a:r>
            <a:r>
              <a:rPr lang="it-IT" sz="3600" b="1" u="sng" dirty="0">
                <a:solidFill>
                  <a:schemeClr val="tx1"/>
                </a:solidFill>
                <a:latin typeface="Helvetica Neue"/>
                <a:cs typeface="Helvetica Neue"/>
              </a:rPr>
              <a:t> - Azione 1.2.1 Sostenibilità, Digitale, Start  up, Trasferimento tecnologico</a:t>
            </a:r>
          </a:p>
          <a:p>
            <a:pPr marL="698500" marR="1783714" indent="-68580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tx1"/>
                </a:solidFill>
                <a:latin typeface="Helvetica Neue"/>
                <a:cs typeface="Helvetica Neue"/>
              </a:rPr>
              <a:t>Gestione avviso start up innovative - Azione 1.3.1.</a:t>
            </a:r>
          </a:p>
          <a:p>
            <a:pPr marL="12700" marR="1783714">
              <a:lnSpc>
                <a:spcPct val="70800"/>
              </a:lnSpc>
              <a:spcBef>
                <a:spcPts val="800"/>
              </a:spcBef>
            </a:pPr>
            <a:endParaRPr lang="it-IT" sz="5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65A3A6-2978-45C3-90DB-74611853CC51}"/>
              </a:ext>
            </a:extLst>
          </p:cNvPr>
          <p:cNvSpPr txBox="1"/>
          <p:nvPr/>
        </p:nvSpPr>
        <p:spPr>
          <a:xfrm flipH="1">
            <a:off x="9630517" y="555668"/>
            <a:ext cx="7283067" cy="998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0" marR="0" indent="0" algn="l" defTabSz="1659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5400" dirty="0">
                <a:latin typeface="Helvetica Neue Medium"/>
              </a:rPr>
              <a:t>IMPRESE:</a:t>
            </a:r>
            <a:r>
              <a:rPr lang="it-IT" sz="5400" spc="-50" dirty="0">
                <a:latin typeface="Helvetica Neue Medium"/>
              </a:rPr>
              <a:t> </a:t>
            </a:r>
            <a:r>
              <a:rPr lang="it-IT" sz="5400" dirty="0">
                <a:latin typeface="Helvetica Neue Medium"/>
              </a:rPr>
              <a:t>Le</a:t>
            </a:r>
            <a:r>
              <a:rPr lang="it-IT" sz="5400" spc="-45" dirty="0">
                <a:latin typeface="Helvetica Neue Medium"/>
              </a:rPr>
              <a:t> </a:t>
            </a:r>
            <a:r>
              <a:rPr lang="it-IT" sz="5400" dirty="0">
                <a:latin typeface="Helvetica Neue Medium"/>
              </a:rPr>
              <a:t>Attività</a:t>
            </a:r>
            <a:endParaRPr kumimoji="0" lang="it-IT" sz="54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sym typeface="Calibri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979145F-D5B9-47B1-9AE2-8A9FB74B2D57}"/>
              </a:ext>
            </a:extLst>
          </p:cNvPr>
          <p:cNvSpPr txBox="1"/>
          <p:nvPr/>
        </p:nvSpPr>
        <p:spPr>
          <a:xfrm>
            <a:off x="9748557" y="2579514"/>
            <a:ext cx="13525691" cy="6728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pc="-55" dirty="0">
                <a:solidFill>
                  <a:schemeClr val="tx1"/>
                </a:solidFill>
                <a:latin typeface="Helvetica Neue"/>
                <a:cs typeface="Helvetica Neue"/>
              </a:rPr>
              <a:t>INNOVAZIONE</a:t>
            </a: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pic>
        <p:nvPicPr>
          <p:cNvPr id="7" name="Segnaposto immagine 6" descr="Immagine che contiene luce&#10;&#10;Descrizione generata automaticamente">
            <a:extLst>
              <a:ext uri="{FF2B5EF4-FFF2-40B4-BE49-F238E27FC236}">
                <a16:creationId xmlns:a16="http://schemas.microsoft.com/office/drawing/2014/main" id="{345E6378-BEA0-4A35-BE08-0C234E380ED5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277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091588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oppio clic per modificare"/>
          <p:cNvSpPr txBox="1">
            <a:spLocks noGrp="1"/>
          </p:cNvSpPr>
          <p:nvPr>
            <p:ph type="title"/>
          </p:nvPr>
        </p:nvSpPr>
        <p:spPr>
          <a:xfrm>
            <a:off x="9872822" y="592935"/>
            <a:ext cx="13277162" cy="1043359"/>
          </a:xfrm>
          <a:prstGeom prst="rect">
            <a:avLst/>
          </a:prstGeom>
        </p:spPr>
        <p:txBody>
          <a:bodyPr/>
          <a:lstStyle/>
          <a:p>
            <a:br>
              <a:rPr lang="it-IT" dirty="0"/>
            </a:br>
            <a:br>
              <a:rPr lang="it-IT" sz="1400" spc="-5" dirty="0">
                <a:solidFill>
                  <a:srgbClr val="5C5E5F"/>
                </a:solidFill>
                <a:latin typeface="Helvetica Neue"/>
                <a:cs typeface="Helvetica Neue"/>
              </a:rPr>
            </a:br>
            <a:endParaRPr lang="it-IT" sz="1400" dirty="0"/>
          </a:p>
        </p:txBody>
      </p:sp>
      <p:pic>
        <p:nvPicPr>
          <p:cNvPr id="160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2288" y="702511"/>
            <a:ext cx="5080001" cy="80696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inea"/>
          <p:cNvSpPr/>
          <p:nvPr/>
        </p:nvSpPr>
        <p:spPr>
          <a:xfrm>
            <a:off x="1172244" y="4179508"/>
            <a:ext cx="22039513" cy="1"/>
          </a:xfrm>
          <a:prstGeom prst="line">
            <a:avLst/>
          </a:prstGeom>
          <a:ln w="38100">
            <a:solidFill>
              <a:srgbClr val="535353"/>
            </a:solidFill>
          </a:ln>
        </p:spPr>
        <p:txBody>
          <a:bodyPr lIns="82987" tIns="82987" rIns="82987" bIns="82987"/>
          <a:lstStyle/>
          <a:p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969A12-424B-45B5-B0F1-0E62FB39977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435150" y="5382302"/>
            <a:ext cx="14511777" cy="7088319"/>
          </a:xfrm>
        </p:spPr>
        <p:txBody>
          <a:bodyPr/>
          <a:lstStyle/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Avvisi Internazionalizzazione: ORGANISMO INTERMEDIO</a:t>
            </a:r>
          </a:p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Gestione degli strumenti agevolativi “Voucher per Consulenze a sostegno dell’Internazionalizzazione” e “Contributi per la partecipazione a Fiere Internazionali” con particolare attenzione a imprese neo-esportatrici, spin off aziendali e accademici, start up innovative</a:t>
            </a:r>
          </a:p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b="1" u="sng" dirty="0">
                <a:solidFill>
                  <a:schemeClr val="tx1"/>
                </a:solidFill>
                <a:latin typeface="Helvetica Neue"/>
                <a:cs typeface="Helvetica Neue"/>
              </a:rPr>
              <a:t>EEN - Enterprise Europe Network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. E’ il più grande network a supporto delle PMI, presente in più di 50 Paesi e composta da oltre 600 partner locali, raggruppati localmente in consorzi. Le attività programmate per il 2021 si riferiscono all’erogazione dell’intera gamma di servizi offerti dalla rete per l’internazionalizzazione e l’innovazione delle </a:t>
            </a:r>
            <a:r>
              <a:rPr lang="it-IT" sz="3200" dirty="0" err="1">
                <a:solidFill>
                  <a:schemeClr val="tx1"/>
                </a:solidFill>
                <a:latin typeface="Helvetica Neue"/>
                <a:cs typeface="Helvetica Neue"/>
              </a:rPr>
              <a:t>pmi</a:t>
            </a: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 umbre</a:t>
            </a:r>
          </a:p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/>
                </a:solidFill>
                <a:latin typeface="Helvetica Neue"/>
                <a:cs typeface="Helvetica Neue"/>
              </a:rPr>
              <a:t>Co-progettazione di spazio multimediale presso </a:t>
            </a:r>
            <a:r>
              <a:rPr lang="it-IT" sz="3200" dirty="0" err="1">
                <a:solidFill>
                  <a:schemeClr val="tx1"/>
                </a:solidFill>
                <a:latin typeface="Helvetica Neue"/>
                <a:cs typeface="Helvetica Neue"/>
              </a:rPr>
              <a:t>Umbriafiere</a:t>
            </a: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endParaRPr lang="it-IT" sz="30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endParaRPr lang="it-IT" sz="36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698500" marR="1783714" indent="-685800">
              <a:spcBef>
                <a:spcPts val="2000"/>
              </a:spcBef>
              <a:buFont typeface="Wingdings" panose="05000000000000000000" pitchFamily="2" charset="2"/>
              <a:buChar char="§"/>
            </a:pPr>
            <a:endParaRPr lang="it-IT" sz="3600" dirty="0">
              <a:solidFill>
                <a:schemeClr val="tx1"/>
              </a:solidFill>
              <a:latin typeface="Helvetica Neue"/>
              <a:cs typeface="Helvetica Neue"/>
            </a:endParaRPr>
          </a:p>
          <a:p>
            <a:pPr marL="12700" marR="1783714">
              <a:lnSpc>
                <a:spcPct val="70800"/>
              </a:lnSpc>
              <a:spcBef>
                <a:spcPts val="800"/>
              </a:spcBef>
            </a:pPr>
            <a:endParaRPr lang="it-IT" sz="5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65A3A6-2978-45C3-90DB-74611853CC51}"/>
              </a:ext>
            </a:extLst>
          </p:cNvPr>
          <p:cNvSpPr txBox="1"/>
          <p:nvPr/>
        </p:nvSpPr>
        <p:spPr>
          <a:xfrm flipH="1">
            <a:off x="9630517" y="555668"/>
            <a:ext cx="7283067" cy="998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0" marR="0" indent="0" algn="l" defTabSz="1659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5400" dirty="0">
                <a:latin typeface="Helvetica Neue Medium"/>
              </a:rPr>
              <a:t>IMPRESE:</a:t>
            </a:r>
            <a:r>
              <a:rPr lang="it-IT" sz="5400" spc="-50" dirty="0">
                <a:latin typeface="Helvetica Neue Medium"/>
              </a:rPr>
              <a:t> </a:t>
            </a:r>
            <a:r>
              <a:rPr lang="it-IT" sz="5400" dirty="0">
                <a:latin typeface="Helvetica Neue Medium"/>
              </a:rPr>
              <a:t>Le</a:t>
            </a:r>
            <a:r>
              <a:rPr lang="it-IT" sz="5400" spc="-45" dirty="0">
                <a:latin typeface="Helvetica Neue Medium"/>
              </a:rPr>
              <a:t> </a:t>
            </a:r>
            <a:r>
              <a:rPr lang="it-IT" sz="5400" dirty="0">
                <a:latin typeface="Helvetica Neue Medium"/>
              </a:rPr>
              <a:t>Attività</a:t>
            </a:r>
            <a:endParaRPr kumimoji="0" lang="it-IT" sz="54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sym typeface="Calibri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979145F-D5B9-47B1-9AE2-8A9FB74B2D57}"/>
              </a:ext>
            </a:extLst>
          </p:cNvPr>
          <p:cNvSpPr txBox="1"/>
          <p:nvPr/>
        </p:nvSpPr>
        <p:spPr>
          <a:xfrm>
            <a:off x="9748557" y="2579514"/>
            <a:ext cx="13525691" cy="6728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2987" tIns="82987" rIns="82987" bIns="82987" numCol="1" spcCol="38100" rtlCol="0" anchor="t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pc="-55" dirty="0">
                <a:solidFill>
                  <a:schemeClr val="tx1"/>
                </a:solidFill>
                <a:latin typeface="Helvetica Neue"/>
                <a:cs typeface="Helvetica Neue"/>
              </a:rPr>
              <a:t>INTERNAZIONALIZZAZIONE</a:t>
            </a:r>
            <a:endParaRPr lang="it-IT" sz="32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pic>
        <p:nvPicPr>
          <p:cNvPr id="8" name="Segnaposto immagine 7" descr="Immagine che contiene parete, interni&#10;&#10;Descrizione generata automaticamente">
            <a:extLst>
              <a:ext uri="{FF2B5EF4-FFF2-40B4-BE49-F238E27FC236}">
                <a16:creationId xmlns:a16="http://schemas.microsoft.com/office/drawing/2014/main" id="{C59BF7F2-4416-4910-9DA1-FC4ACE4A402F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0" r="277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944014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82987" tIns="82987" rIns="82987" bIns="82987" numCol="1" spcCol="38100" rtlCol="0" anchor="ctr">
        <a:spAutoFit/>
      </a:bodyPr>
      <a:lstStyle>
        <a:defPPr marL="0" marR="0" indent="0" algn="l" defTabSz="165975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round/>
        </a:ln>
        <a:effectLst>
          <a:outerShdw blurRad="635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82987" tIns="82987" rIns="82987" bIns="82987" numCol="1" spcCol="38100" rtlCol="0" anchor="t">
        <a:spAutoFit/>
      </a:bodyPr>
      <a:lstStyle>
        <a:defPPr marL="0" marR="0" indent="0" algn="l" defTabSz="165975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82987" tIns="82987" rIns="82987" bIns="82987" numCol="1" spcCol="38100" rtlCol="0" anchor="ctr">
        <a:spAutoFit/>
      </a:bodyPr>
      <a:lstStyle>
        <a:defPPr marL="0" marR="0" indent="0" algn="l" defTabSz="165975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round/>
        </a:ln>
        <a:effectLst>
          <a:outerShdw blurRad="635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82987" tIns="82987" rIns="82987" bIns="82987" numCol="1" spcCol="38100" rtlCol="0" anchor="t">
        <a:spAutoFit/>
      </a:bodyPr>
      <a:lstStyle>
        <a:defPPr marL="0" marR="0" indent="0" algn="l" defTabSz="165975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</TotalTime>
  <Words>2692</Words>
  <Application>Microsoft Office PowerPoint</Application>
  <PresentationFormat>Personalizzato</PresentationFormat>
  <Paragraphs>185</Paragraphs>
  <Slides>18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Arial</vt:lpstr>
      <vt:lpstr>Calibri</vt:lpstr>
      <vt:lpstr>Helvetica</vt:lpstr>
      <vt:lpstr>Helvetica Neue</vt:lpstr>
      <vt:lpstr>Helvetica Neue Light</vt:lpstr>
      <vt:lpstr>Helvetica Neue Medium</vt:lpstr>
      <vt:lpstr>Wingdings</vt:lpstr>
      <vt:lpstr>Office Theme</vt:lpstr>
      <vt:lpstr> </vt:lpstr>
      <vt:lpstr>LE ATTIVITÀ  </vt:lpstr>
      <vt:lpstr>  </vt:lpstr>
      <vt:lpstr>Presentazione standard di PowerPoint</vt:lpstr>
      <vt:lpstr>SERVIZI ALLE IMPRESE E AL  TERRITORIO</vt:lpstr>
      <vt:lpstr>  </vt:lpstr>
      <vt:lpstr>  </vt:lpstr>
      <vt:lpstr>  </vt:lpstr>
      <vt:lpstr>  </vt:lpstr>
      <vt:lpstr>  </vt:lpstr>
      <vt:lpstr>TURISMO</vt:lpstr>
      <vt:lpstr>  </vt:lpstr>
      <vt:lpstr>GESTIONE DEL PATRIMONIO</vt:lpstr>
      <vt:lpstr>  </vt:lpstr>
      <vt:lpstr>GESTIONE DELLE PARTECIPATE STRATEGICHE</vt:lpstr>
      <vt:lpstr>  </vt:lpstr>
      <vt:lpstr> 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Piano Industriale 2021-2023</dc:title>
  <dc:creator>Susanna Picchio</dc:creator>
  <cp:lastModifiedBy>Utente</cp:lastModifiedBy>
  <cp:revision>78</cp:revision>
  <dcterms:modified xsi:type="dcterms:W3CDTF">2021-03-26T09:05:49Z</dcterms:modified>
</cp:coreProperties>
</file>