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447" r:id="rId2"/>
    <p:sldId id="479" r:id="rId3"/>
    <p:sldId id="480" r:id="rId4"/>
    <p:sldId id="487" r:id="rId5"/>
    <p:sldId id="486" r:id="rId6"/>
    <p:sldId id="488" r:id="rId7"/>
    <p:sldId id="438" r:id="rId8"/>
  </p:sldIdLst>
  <p:sldSz cx="9144000" cy="5143500" type="screen16x9"/>
  <p:notesSz cx="6858000" cy="9144000"/>
  <p:defaultTextStyle>
    <a:defPPr>
      <a:defRPr lang="it-IT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85EC46A-317C-DC42-8BB6-D596F49056CE}">
          <p14:sldIdLst>
            <p14:sldId id="447"/>
            <p14:sldId id="479"/>
            <p14:sldId id="480"/>
            <p14:sldId id="487"/>
            <p14:sldId id="486"/>
            <p14:sldId id="488"/>
            <p14:sldId id="4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90" userDrawn="1">
          <p15:clr>
            <a:srgbClr val="A4A3A4"/>
          </p15:clr>
        </p15:guide>
        <p15:guide id="2" pos="1791" userDrawn="1">
          <p15:clr>
            <a:srgbClr val="A4A3A4"/>
          </p15:clr>
        </p15:guide>
        <p15:guide id="3" pos="3402" userDrawn="1">
          <p15:clr>
            <a:srgbClr val="A4A3A4"/>
          </p15:clr>
        </p15:guide>
        <p15:guide id="4" orient="horz" pos="940" userDrawn="1">
          <p15:clr>
            <a:srgbClr val="A4A3A4"/>
          </p15:clr>
        </p15:guide>
        <p15:guide id="5" pos="5420" userDrawn="1">
          <p15:clr>
            <a:srgbClr val="A4A3A4"/>
          </p15:clr>
        </p15:guide>
        <p15:guide id="6" pos="5443" userDrawn="1">
          <p15:clr>
            <a:srgbClr val="A4A3A4"/>
          </p15:clr>
        </p15:guide>
        <p15:guide id="7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edetti, Marina" initials="BM" lastIdx="1" clrIdx="0">
    <p:extLst>
      <p:ext uri="{19B8F6BF-5375-455C-9EA6-DF929625EA0E}">
        <p15:presenceInfo xmlns:p15="http://schemas.microsoft.com/office/powerpoint/2012/main" userId="S-1-5-21-389615005-175402566-1846952604-507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B1BE"/>
    <a:srgbClr val="005392"/>
    <a:srgbClr val="1CA256"/>
    <a:srgbClr val="415364"/>
    <a:srgbClr val="B5C8E5"/>
    <a:srgbClr val="B3B9C0"/>
    <a:srgbClr val="A1BFD6"/>
    <a:srgbClr val="415464"/>
    <a:srgbClr val="5F85B1"/>
    <a:srgbClr val="5F5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5400" autoAdjust="0"/>
  </p:normalViewPr>
  <p:slideViewPr>
    <p:cSldViewPr snapToGrid="0" snapToObjects="1">
      <p:cViewPr varScale="1">
        <p:scale>
          <a:sx n="110" d="100"/>
          <a:sy n="110" d="100"/>
        </p:scale>
        <p:origin x="898" y="67"/>
      </p:cViewPr>
      <p:guideLst>
        <p:guide orient="horz" pos="2890"/>
        <p:guide pos="1791"/>
        <p:guide pos="3402"/>
        <p:guide orient="horz" pos="940"/>
        <p:guide pos="5420"/>
        <p:guide pos="544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378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2\uffici\Servizio%20Studi%20Economici%20e%20Ambientali\StudiEconomici\Progetti%20STU\2021\E2E%202021\20210412%20-%20Seminario%20AIGA\Confront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ecilia%20guagnini\Desktop\Confront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2\uffici\Servizio%20Studi%20Economici%20e%20Ambientali\StudiEconomici\Contributi%20Top%20Management\Lavori%20per%20Alessandro%20Terzulli\20210506%20-%20Webinar%20regione%20Umbria\Dati%20Umbria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2\uffici\Servizio%20Studi%20Economici%20e%20Ambientali\StudiEconomici\Contributi%20Top%20Management\Lavori%20per%20Alessandro%20Terzulli\20210506%20-%20Webinar%20regione%20Umbria\Dati%20Umbri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00784141031742E-2"/>
          <c:y val="0.1004115291410861"/>
          <c:w val="0.93798431717936515"/>
          <c:h val="0.780541906000577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'Slide 8'!$L$6</c:f>
              <c:strCache>
                <c:ptCount val="1"/>
                <c:pt idx="0">
                  <c:v>Totale beni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?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366-4CBD-9636-A869329488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8'!$M$4:$R$4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</c:strCache>
            </c:strRef>
          </c:cat>
          <c:val>
            <c:numRef>
              <c:f>'Slide 8'!$M$6:$R$6</c:f>
              <c:numCache>
                <c:formatCode>_-* #,##0_-;\-* #,##0_-;_-* "-"??_-;_-@_-</c:formatCode>
                <c:ptCount val="5"/>
                <c:pt idx="0">
                  <c:v>449.12903090600003</c:v>
                </c:pt>
                <c:pt idx="1">
                  <c:v>465.32541545599997</c:v>
                </c:pt>
                <c:pt idx="2">
                  <c:v>480.35208392800001</c:v>
                </c:pt>
                <c:pt idx="3">
                  <c:v>433.55930702799998</c:v>
                </c:pt>
                <c:pt idx="4">
                  <c:v>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66-4CBD-9636-A86932948873}"/>
            </c:ext>
          </c:extLst>
        </c:ser>
        <c:ser>
          <c:idx val="1"/>
          <c:order val="1"/>
          <c:tx>
            <c:strRef>
              <c:f>'Slide 8'!$L$7</c:f>
              <c:strCache>
                <c:ptCount val="1"/>
                <c:pt idx="0">
                  <c:v>Totale servizi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?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366-4CBD-9636-A869329488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8'!$M$4:$R$4</c:f>
              <c:strCach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2021*</c:v>
                </c:pt>
              </c:strCache>
            </c:strRef>
          </c:cat>
          <c:val>
            <c:numRef>
              <c:f>'Slide 8'!$M$7:$R$7</c:f>
              <c:numCache>
                <c:formatCode>_-* #,##0_-;\-* #,##0_-;_-* "-"??_-;_-@_-</c:formatCode>
                <c:ptCount val="5"/>
                <c:pt idx="0">
                  <c:v>99.331000000000003</c:v>
                </c:pt>
                <c:pt idx="1">
                  <c:v>104.52200000000001</c:v>
                </c:pt>
                <c:pt idx="2">
                  <c:v>108.27</c:v>
                </c:pt>
                <c:pt idx="3">
                  <c:v>75.122522361000009</c:v>
                </c:pt>
                <c:pt idx="4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66-4CBD-9636-A869329488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5760720"/>
        <c:axId val="385757112"/>
      </c:barChart>
      <c:catAx>
        <c:axId val="38576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4153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it-IT"/>
          </a:p>
        </c:txPr>
        <c:crossAx val="385757112"/>
        <c:crosses val="autoZero"/>
        <c:auto val="1"/>
        <c:lblAlgn val="ctr"/>
        <c:lblOffset val="100"/>
        <c:noMultiLvlLbl val="0"/>
      </c:catAx>
      <c:valAx>
        <c:axId val="385757112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38576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451137884872823E-2"/>
          <c:y val="0"/>
          <c:w val="0.94298189146303546"/>
          <c:h val="0.850929816324374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'Slide 9'!$E$4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415364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9'!$A$6:$A$9</c:f>
              <c:strCache>
                <c:ptCount val="4"/>
                <c:pt idx="0">
                  <c:v>Beni di investimento</c:v>
                </c:pt>
                <c:pt idx="1">
                  <c:v>Beni intermedi</c:v>
                </c:pt>
                <c:pt idx="2">
                  <c:v>Beni di consumo</c:v>
                </c:pt>
                <c:pt idx="3">
                  <c:v>Agricoltura e alimentari</c:v>
                </c:pt>
              </c:strCache>
            </c:strRef>
          </c:cat>
          <c:val>
            <c:numRef>
              <c:f>'Slide 9'!$E$6:$E$9</c:f>
              <c:numCache>
                <c:formatCode>0.0%</c:formatCode>
                <c:ptCount val="4"/>
                <c:pt idx="0">
                  <c:v>-1.5722419238026752E-3</c:v>
                </c:pt>
                <c:pt idx="1">
                  <c:v>3.2987096016193984E-2</c:v>
                </c:pt>
                <c:pt idx="2">
                  <c:v>6.9764025936461582E-2</c:v>
                </c:pt>
                <c:pt idx="3">
                  <c:v>7.1520712464802294E-2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C8-470E-B9E6-2B1ED168E01B}"/>
            </c:ext>
          </c:extLst>
        </c:ser>
        <c:ser>
          <c:idx val="1"/>
          <c:order val="1"/>
          <c:tx>
            <c:strRef>
              <c:f>'Slide 9'!$F$4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539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9'!$A$6:$A$9</c:f>
              <c:strCache>
                <c:ptCount val="4"/>
                <c:pt idx="0">
                  <c:v>Beni di investimento</c:v>
                </c:pt>
                <c:pt idx="1">
                  <c:v>Beni intermedi</c:v>
                </c:pt>
                <c:pt idx="2">
                  <c:v>Beni di consumo</c:v>
                </c:pt>
                <c:pt idx="3">
                  <c:v>Agricoltura e alimentari</c:v>
                </c:pt>
              </c:strCache>
            </c:strRef>
          </c:cat>
          <c:val>
            <c:numRef>
              <c:f>'Slide 9'!$F$6:$F$9</c:f>
              <c:numCache>
                <c:formatCode>0.0%</c:formatCode>
                <c:ptCount val="4"/>
                <c:pt idx="0">
                  <c:v>-0.10777051687936057</c:v>
                </c:pt>
                <c:pt idx="1">
                  <c:v>-9.1927521374304821E-2</c:v>
                </c:pt>
                <c:pt idx="2">
                  <c:v>-0.12775822477397014</c:v>
                </c:pt>
                <c:pt idx="3">
                  <c:v>2.4781646310723326E-2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C8-470E-B9E6-2B1ED168E01B}"/>
            </c:ext>
          </c:extLst>
        </c:ser>
        <c:ser>
          <c:idx val="2"/>
          <c:order val="2"/>
          <c:tx>
            <c:strRef>
              <c:f>'Slide 9'!$G$4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B5C8E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ED5D572-CD4B-44A0-9E11-CA3D2805BBFB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09C8-470E-B9E6-2B1ED168E01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4C94DB3-C46B-4EC6-93C8-F8A40D2A509F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09C8-470E-B9E6-2B1ED168E01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3D87F81-E399-49E4-9D8A-6C7D29937B62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09C8-470E-B9E6-2B1ED168E01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11A22D6-9C0F-4BE2-A240-43B01249C049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09C8-470E-B9E6-2B1ED168E0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9'!$A$6:$A$9</c:f>
              <c:strCache>
                <c:ptCount val="4"/>
                <c:pt idx="0">
                  <c:v>Beni di investimento</c:v>
                </c:pt>
                <c:pt idx="1">
                  <c:v>Beni intermedi</c:v>
                </c:pt>
                <c:pt idx="2">
                  <c:v>Beni di consumo</c:v>
                </c:pt>
                <c:pt idx="3">
                  <c:v>Agricoltura e alimentari</c:v>
                </c:pt>
              </c:strCache>
            </c:strRef>
          </c:cat>
          <c:val>
            <c:numRef>
              <c:f>'Slide 9'!$G$6:$G$9</c:f>
              <c:numCache>
                <c:formatCode>0.0%</c:formatCode>
                <c:ptCount val="4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'Slide 9'!$B$14:$B$17</c15:f>
                <c15:dlblRangeCache>
                  <c:ptCount val="4"/>
                  <c:pt idx="0">
                    <c:v>?</c:v>
                  </c:pt>
                  <c:pt idx="1">
                    <c:v>?</c:v>
                  </c:pt>
                  <c:pt idx="2">
                    <c:v>?</c:v>
                  </c:pt>
                  <c:pt idx="3">
                    <c:v>?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09C8-470E-B9E6-2B1ED168E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1129224"/>
        <c:axId val="601124304"/>
      </c:barChart>
      <c:catAx>
        <c:axId val="601129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rgbClr val="415364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1124304"/>
        <c:crosses val="autoZero"/>
        <c:auto val="1"/>
        <c:lblAlgn val="ctr"/>
        <c:lblOffset val="100"/>
        <c:noMultiLvlLbl val="0"/>
      </c:catAx>
      <c:valAx>
        <c:axId val="60112430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601129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6.041885389326334E-2"/>
          <c:w val="0.11950373673170374"/>
          <c:h val="0.221988553514144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Province!$A$12</c:f>
              <c:strCache>
                <c:ptCount val="1"/>
                <c:pt idx="0">
                  <c:v>Perugia</c:v>
                </c:pt>
              </c:strCache>
            </c:strRef>
          </c:tx>
          <c:spPr>
            <a:solidFill>
              <a:srgbClr val="00539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Province!$B$11:$G$11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Province!$B$12:$G$12</c:f>
              <c:numCache>
                <c:formatCode>0.0</c:formatCode>
                <c:ptCount val="6"/>
                <c:pt idx="0">
                  <c:v>2.5837947739999998</c:v>
                </c:pt>
                <c:pt idx="1">
                  <c:v>2.6081830269999999</c:v>
                </c:pt>
                <c:pt idx="2">
                  <c:v>2.6847642550000002</c:v>
                </c:pt>
                <c:pt idx="3">
                  <c:v>2.8978929560000002</c:v>
                </c:pt>
                <c:pt idx="4">
                  <c:v>2.9033494219999998</c:v>
                </c:pt>
                <c:pt idx="5">
                  <c:v>2.5665579850000002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81-4339-8E26-B6FA9598B30A}"/>
            </c:ext>
          </c:extLst>
        </c:ser>
        <c:ser>
          <c:idx val="1"/>
          <c:order val="1"/>
          <c:tx>
            <c:strRef>
              <c:f>Province!$A$13</c:f>
              <c:strCache>
                <c:ptCount val="1"/>
                <c:pt idx="0">
                  <c:v>Terni</c:v>
                </c:pt>
              </c:strCache>
            </c:strRef>
          </c:tx>
          <c:spPr>
            <a:solidFill>
              <a:srgbClr val="A8B1B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Province!$B$11:$G$11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Province!$B$13:$G$13</c:f>
              <c:numCache>
                <c:formatCode>0.0</c:formatCode>
                <c:ptCount val="6"/>
                <c:pt idx="0">
                  <c:v>1.061897664</c:v>
                </c:pt>
                <c:pt idx="1">
                  <c:v>1.0451272949999999</c:v>
                </c:pt>
                <c:pt idx="2">
                  <c:v>1.1909509359999999</c:v>
                </c:pt>
                <c:pt idx="3">
                  <c:v>1.3285456069999999</c:v>
                </c:pt>
                <c:pt idx="4">
                  <c:v>1.411901589</c:v>
                </c:pt>
                <c:pt idx="5">
                  <c:v>1.1954814979999999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81-4339-8E26-B6FA9598B3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00080200"/>
        <c:axId val="400081184"/>
      </c:barChart>
      <c:catAx>
        <c:axId val="40008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00081184"/>
        <c:crosses val="autoZero"/>
        <c:auto val="1"/>
        <c:lblAlgn val="ctr"/>
        <c:lblOffset val="100"/>
        <c:noMultiLvlLbl val="0"/>
      </c:catAx>
      <c:valAx>
        <c:axId val="40008118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40008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155036938924257"/>
          <c:y val="0.84176955390119235"/>
          <c:w val="0.25689901907845192"/>
          <c:h val="0.10115225046891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194444444444443"/>
          <c:y val="0.1696918226047649"/>
          <c:w val="0.3888888888888889"/>
          <c:h val="0.6059399839960958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424-4405-A73E-C0A8BBE18E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424-4405-A73E-C0A8BBE18E6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424-4405-A73E-C0A8BBE18E6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424-4405-A73E-C0A8BBE18E6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424-4405-A73E-C0A8BBE18E6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424-4405-A73E-C0A8BBE18E6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424-4405-A73E-C0A8BBE18E6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424-4405-A73E-C0A8BBE18E6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424-4405-A73E-C0A8BBE18E6F}"/>
              </c:ext>
            </c:extLst>
          </c:dPt>
          <c:dLbls>
            <c:dLbl>
              <c:idx val="0"/>
              <c:layout>
                <c:manualLayout>
                  <c:x val="0.22356124234470692"/>
                  <c:y val="-8.6018429027319807E-2"/>
                </c:manualLayout>
              </c:layout>
              <c:tx>
                <c:rich>
                  <a:bodyPr/>
                  <a:lstStyle/>
                  <a:p>
                    <a:fld id="{C82E78EC-F189-4034-85F2-ECF559CA776A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25000000000001"/>
                      <c:h val="0.1473085086515142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6424-4405-A73E-C0A8BBE18E6F}"/>
                </c:ext>
              </c:extLst>
            </c:dLbl>
            <c:dLbl>
              <c:idx val="1"/>
              <c:layout>
                <c:manualLayout>
                  <c:x val="0.21864195100612413"/>
                  <c:y val="-8.7002144305050225E-2"/>
                </c:manualLayout>
              </c:layout>
              <c:tx>
                <c:rich>
                  <a:bodyPr/>
                  <a:lstStyle/>
                  <a:p>
                    <a:fld id="{40EF3915-6F9A-4808-9241-413C4F4ABDBF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59733158355206"/>
                      <c:h val="0.19208297492676238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6424-4405-A73E-C0A8BBE18E6F}"/>
                </c:ext>
              </c:extLst>
            </c:dLbl>
            <c:dLbl>
              <c:idx val="2"/>
              <c:layout>
                <c:manualLayout>
                  <c:x val="0.22431014873140848"/>
                  <c:y val="8.0119374948028121E-2"/>
                </c:manualLayout>
              </c:layout>
              <c:tx>
                <c:rich>
                  <a:bodyPr/>
                  <a:lstStyle/>
                  <a:p>
                    <a:fld id="{503A9CB4-46F9-4283-8F8D-C4D590979F7E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31955380577429"/>
                      <c:h val="0.19208297492676238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6424-4405-A73E-C0A8BBE18E6F}"/>
                </c:ext>
              </c:extLst>
            </c:dLbl>
            <c:dLbl>
              <c:idx val="3"/>
              <c:layout>
                <c:manualLayout>
                  <c:x val="-0.12699475065616797"/>
                  <c:y val="0.16081623319351501"/>
                </c:manualLayout>
              </c:layout>
              <c:tx>
                <c:rich>
                  <a:bodyPr/>
                  <a:lstStyle/>
                  <a:p>
                    <a:fld id="{009156DF-0E82-4EA7-8DD9-CDAE2C9C2AF1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80555555555557"/>
                      <c:h val="0.1473085086515142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6424-4405-A73E-C0A8BBE18E6F}"/>
                </c:ext>
              </c:extLst>
            </c:dLbl>
            <c:dLbl>
              <c:idx val="4"/>
              <c:layout>
                <c:manualLayout>
                  <c:x val="-0.22432086614173227"/>
                  <c:y val="0.16713464000076331"/>
                </c:manualLayout>
              </c:layout>
              <c:tx>
                <c:rich>
                  <a:bodyPr/>
                  <a:lstStyle/>
                  <a:p>
                    <a:fld id="{0734BAFA-E117-429B-8102-E94BC460347D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698622047244095"/>
                      <c:h val="0.1473085086515142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6424-4405-A73E-C0A8BBE18E6F}"/>
                </c:ext>
              </c:extLst>
            </c:dLbl>
            <c:dLbl>
              <c:idx val="5"/>
              <c:layout>
                <c:manualLayout>
                  <c:x val="-0.23472222222222222"/>
                  <c:y val="6.9626525585117102E-2"/>
                </c:manualLayout>
              </c:layout>
              <c:tx>
                <c:rich>
                  <a:bodyPr/>
                  <a:lstStyle/>
                  <a:p>
                    <a:fld id="{5DE71B15-3810-4B32-9E61-3CD01B102D2A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97222222222223"/>
                      <c:h val="0.19152031637019457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6424-4405-A73E-C0A8BBE18E6F}"/>
                </c:ext>
              </c:extLst>
            </c:dLbl>
            <c:dLbl>
              <c:idx val="6"/>
              <c:layout>
                <c:manualLayout>
                  <c:x val="-0.24564927821522309"/>
                  <c:y val="-2.5835092990317228E-2"/>
                </c:manualLayout>
              </c:layout>
              <c:tx>
                <c:rich>
                  <a:bodyPr/>
                  <a:lstStyle/>
                  <a:p>
                    <a:fld id="{F0EBA93A-1D74-40ED-928F-FF46ED82BE63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2013779527559"/>
                      <c:h val="0.14730850865151429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6424-4405-A73E-C0A8BBE18E6F}"/>
                </c:ext>
              </c:extLst>
            </c:dLbl>
            <c:dLbl>
              <c:idx val="7"/>
              <c:layout>
                <c:manualLayout>
                  <c:x val="-0.24444444444444444"/>
                  <c:y val="-0.14920300829776528"/>
                </c:manualLayout>
              </c:layout>
              <c:tx>
                <c:rich>
                  <a:bodyPr/>
                  <a:lstStyle/>
                  <a:p>
                    <a:fld id="{D35003A8-05DC-4198-AFB2-53591155D00D}" type="CELLRANGE">
                      <a:rPr lang="it-IT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00000000000001"/>
                      <c:h val="0.1493209246276093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6424-4405-A73E-C0A8BBE18E6F}"/>
                </c:ext>
              </c:extLst>
            </c:dLbl>
            <c:dLbl>
              <c:idx val="8"/>
              <c:layout>
                <c:manualLayout>
                  <c:x val="-2.12082239720035E-2"/>
                  <c:y val="-0.16195910143667075"/>
                </c:manualLayout>
              </c:layout>
              <c:tx>
                <c:rich>
                  <a:bodyPr/>
                  <a:lstStyle/>
                  <a:p>
                    <a:fld id="{CBF7052D-9F99-42D7-ADF4-DBA7DD79B2E8}" type="CELLRANGE">
                      <a:rPr lang="en-US"/>
                      <a:pPr/>
                      <a:t>[INTERVALLOCELLE]</a:t>
                    </a:fld>
                    <a:endParaRPr lang="it-IT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6424-4405-A73E-C0A8BBE18E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Settori!$A$5:$A$13</c:f>
              <c:strCache>
                <c:ptCount val="9"/>
                <c:pt idx="0">
                  <c:v>Prodotti in metallo</c:v>
                </c:pt>
                <c:pt idx="1">
                  <c:v>Tessile e abbigliamento</c:v>
                </c:pt>
                <c:pt idx="2">
                  <c:v>Meccanica strumentale</c:v>
                </c:pt>
                <c:pt idx="3">
                  <c:v>Alimentari e bevande</c:v>
                </c:pt>
                <c:pt idx="4">
                  <c:v>Prodotti chimici</c:v>
                </c:pt>
                <c:pt idx="5">
                  <c:v>Gomma e plastica</c:v>
                </c:pt>
                <c:pt idx="6">
                  <c:v>Prodotti agricoli</c:v>
                </c:pt>
                <c:pt idx="7">
                  <c:v>Mezzi di trasporto</c:v>
                </c:pt>
                <c:pt idx="8">
                  <c:v>Altro</c:v>
                </c:pt>
              </c:strCache>
            </c:strRef>
          </c:cat>
          <c:val>
            <c:numRef>
              <c:f>Settori!$C$5:$C$13</c:f>
              <c:numCache>
                <c:formatCode>_-* #,##0_-;\-* #,##0_-;_-* "-"??_-;_-@_-</c:formatCode>
                <c:ptCount val="9"/>
                <c:pt idx="0">
                  <c:v>806960528</c:v>
                </c:pt>
                <c:pt idx="1">
                  <c:v>687600841</c:v>
                </c:pt>
                <c:pt idx="2">
                  <c:v>656753469</c:v>
                </c:pt>
                <c:pt idx="3">
                  <c:v>473677182</c:v>
                </c:pt>
                <c:pt idx="4">
                  <c:v>225776334</c:v>
                </c:pt>
                <c:pt idx="5">
                  <c:v>167659935</c:v>
                </c:pt>
                <c:pt idx="6">
                  <c:v>161117126</c:v>
                </c:pt>
                <c:pt idx="7">
                  <c:v>142925261</c:v>
                </c:pt>
                <c:pt idx="8">
                  <c:v>439568807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Settori!$G$5:$G$13</c15:f>
                <c15:dlblRangeCache>
                  <c:ptCount val="9"/>
                  <c:pt idx="0">
                    <c:v>Prodotti in metallo; €807 mln; -13,6%</c:v>
                  </c:pt>
                  <c:pt idx="1">
                    <c:v>Tessile e abbigliamento; €688 mln; -12,9%</c:v>
                  </c:pt>
                  <c:pt idx="2">
                    <c:v>Meccanica strumentale; €657 mln; -16,2%</c:v>
                  </c:pt>
                  <c:pt idx="3">
                    <c:v>Alimentari e bevande; €474; -4,7%</c:v>
                  </c:pt>
                  <c:pt idx="4">
                    <c:v>Prodotti chimici; €226 mln; +2,6%</c:v>
                  </c:pt>
                  <c:pt idx="5">
                    <c:v>Gomma e plastica; €168 mln; -20,5%</c:v>
                  </c:pt>
                  <c:pt idx="6">
                    <c:v>Prodotti agricoli; €161 mln; -7,6%</c:v>
                  </c:pt>
                  <c:pt idx="7">
                    <c:v>Mezzi di trasporto; €143 mln; -26,6%</c:v>
                  </c:pt>
                  <c:pt idx="8">
                    <c:v>Altro; €440 mln; -14,1%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2-6424-4405-A73E-C0A8BBE18E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0.20969</cdr:x>
      <cdr:y>0.11592</cdr:y>
    </cdr:from>
    <cdr:to>
      <cdr:x>0.34577</cdr:x>
      <cdr:y>0.24273</cdr:y>
    </cdr:to>
    <cdr:sp macro="" textlink="">
      <cdr:nvSpPr>
        <cdr:cNvPr id="2" name="CasellaDiTesto 30"/>
        <cdr:cNvSpPr txBox="1"/>
      </cdr:nvSpPr>
      <cdr:spPr>
        <a:xfrm xmlns:a="http://schemas.openxmlformats.org/drawingml/2006/main">
          <a:off x="865985" y="232122"/>
          <a:ext cx="561979" cy="2539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91440" tIns="45720" rIns="91440" bIns="45720" rtlCol="0" anchor="b">
          <a:normAutofit/>
        </a:bodyPr>
        <a:lstStyle xmlns:a="http://schemas.openxmlformats.org/drawingml/2006/main">
          <a:defPPr>
            <a:defRPr lang="it-IT"/>
          </a:defPPr>
          <a:lvl1pPr marL="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3429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6858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0287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3716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17145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0574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24003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2743200" algn="l" defTabSz="685800" rtl="0" eaLnBrk="1" latinLnBrk="0" hangingPunct="1">
            <a:defRPr sz="135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it-IT" sz="900" dirty="0">
              <a:solidFill>
                <a:schemeClr val="tx1"/>
              </a:solidFill>
            </a:rPr>
            <a:t>+0,2%</a:t>
          </a:r>
        </a:p>
      </cdr:txBody>
    </cdr:sp>
  </cdr:relSizeAnchor>
  <cdr:relSizeAnchor xmlns:cdr="http://schemas.openxmlformats.org/drawingml/2006/chartDrawing">
    <cdr:from>
      <cdr:x>0.05474</cdr:x>
      <cdr:y>0.11116</cdr:y>
    </cdr:from>
    <cdr:to>
      <cdr:x>0.19082</cdr:x>
      <cdr:y>0.23797</cdr:y>
    </cdr:to>
    <cdr:sp macro="" textlink="">
      <cdr:nvSpPr>
        <cdr:cNvPr id="3" name="CasellaDiTesto 30"/>
        <cdr:cNvSpPr txBox="1"/>
      </cdr:nvSpPr>
      <cdr:spPr>
        <a:xfrm xmlns:a="http://schemas.openxmlformats.org/drawingml/2006/main">
          <a:off x="226055" y="222597"/>
          <a:ext cx="561981" cy="2539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91440" tIns="45720" rIns="91440" bIns="45720" rtlCol="0" anchor="b">
          <a:norm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it-IT" sz="900" dirty="0">
              <a:solidFill>
                <a:schemeClr val="tx1"/>
              </a:solidFill>
            </a:rPr>
            <a:t>+6,4%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10805-A746-B942-B0F5-B72C71733CEB}" type="datetimeFigureOut">
              <a:rPr lang="it-IT" smtClean="0"/>
              <a:t>07/05/2021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1F69D-C4D0-494A-820E-D6CEFF1052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93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1F69D-C4D0-494A-820E-D6CEFF1052E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155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1F69D-C4D0-494A-820E-D6CEFF1052E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0969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A1F69D-C4D0-494A-820E-D6CEFF1052E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520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ertin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920" y="-431145"/>
            <a:ext cx="2933382" cy="2074607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5652655" y="1874982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EE5D51E-4D22-8049-A6A9-68BD341C05F6}"/>
              </a:ext>
            </a:extLst>
          </p:cNvPr>
          <p:cNvSpPr txBox="1"/>
          <p:nvPr userDrawn="1"/>
        </p:nvSpPr>
        <p:spPr>
          <a:xfrm>
            <a:off x="5104151" y="2263515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3622C4D-F38B-4F5C-A0DB-E1517418DF31}"/>
              </a:ext>
            </a:extLst>
          </p:cNvPr>
          <p:cNvSpPr txBox="1"/>
          <p:nvPr userDrawn="1"/>
        </p:nvSpPr>
        <p:spPr>
          <a:xfrm>
            <a:off x="5652655" y="2433782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B660546-0960-410D-BBFA-28A1CBC973B2}"/>
              </a:ext>
            </a:extLst>
          </p:cNvPr>
          <p:cNvSpPr txBox="1"/>
          <p:nvPr userDrawn="1"/>
        </p:nvSpPr>
        <p:spPr>
          <a:xfrm>
            <a:off x="1515850" y="2641872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588449C-C723-4B5F-805C-FE43C9FB23C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441" y="3458186"/>
            <a:ext cx="6858000" cy="340844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24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01A5A9F-E1AE-44C3-93C6-10D394357B4F}"/>
              </a:ext>
            </a:extLst>
          </p:cNvPr>
          <p:cNvSpPr txBox="1"/>
          <p:nvPr userDrawn="1"/>
        </p:nvSpPr>
        <p:spPr>
          <a:xfrm>
            <a:off x="5168560" y="380565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02D900C-E37F-439E-BD05-7F3FB1138EA5}"/>
              </a:ext>
            </a:extLst>
          </p:cNvPr>
          <p:cNvSpPr txBox="1"/>
          <p:nvPr userDrawn="1"/>
        </p:nvSpPr>
        <p:spPr>
          <a:xfrm>
            <a:off x="5315361" y="3670391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107238BB-1EE6-47D1-8F8B-8A763DCE53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0825" y="1168400"/>
            <a:ext cx="6858000" cy="2214563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it-IT" dirty="0"/>
              <a:t>Titolo al massimo di tre righe</a:t>
            </a:r>
          </a:p>
        </p:txBody>
      </p:sp>
    </p:spTree>
    <p:extLst>
      <p:ext uri="{BB962C8B-B14F-4D97-AF65-F5344CB8AC3E}">
        <p14:creationId xmlns:p14="http://schemas.microsoft.com/office/powerpoint/2010/main" val="779804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ore di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490" y="3978876"/>
            <a:ext cx="2263656" cy="1600949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8400744" y="34717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3E480ACB-784B-6E44-9A41-6C0CA71DF68F}"/>
              </a:ext>
            </a:extLst>
          </p:cNvPr>
          <p:cNvSpPr txBox="1"/>
          <p:nvPr userDrawn="1"/>
        </p:nvSpPr>
        <p:spPr>
          <a:xfrm>
            <a:off x="1545928" y="4841715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74FD9A5-F37E-48C4-8EF8-BE95935B509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441" y="3458186"/>
            <a:ext cx="6858000" cy="340844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buNone/>
              <a:defRPr sz="24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dirty="0"/>
              <a:t>Sottotitolo di al massimo due righe di testo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C092785F-0F1B-40F9-874E-A0991FEE6A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1441" y="1170293"/>
            <a:ext cx="6858000" cy="2211387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it-IT" dirty="0"/>
              <a:t>Titolo del divisore</a:t>
            </a:r>
          </a:p>
        </p:txBody>
      </p:sp>
    </p:spTree>
    <p:extLst>
      <p:ext uri="{BB962C8B-B14F-4D97-AF65-F5344CB8AC3E}">
        <p14:creationId xmlns:p14="http://schemas.microsoft.com/office/powerpoint/2010/main" val="32635053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 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250825" y="276015"/>
            <a:ext cx="6445250" cy="266444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18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 che può essere facoltativo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8383604" y="4788568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D9D4BAB-FB8E-D74A-8F1C-82B304BB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 lIns="0" tIns="0" rIns="0" bIns="0" anchor="b" anchorCtr="0"/>
          <a:lstStyle>
            <a:lvl1pPr algn="l">
              <a:defRPr sz="8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8667549" y="482706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8744552" y="4822257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0825" y="1057146"/>
            <a:ext cx="8642350" cy="3459292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defRPr sz="44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Call-out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slide con un </a:t>
            </a:r>
            <a:r>
              <a:rPr lang="en-US" dirty="0" err="1"/>
              <a:t>testo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da </a:t>
            </a:r>
            <a:r>
              <a:rPr lang="en-US" dirty="0" err="1"/>
              <a:t>usare</a:t>
            </a:r>
            <a:r>
              <a:rPr lang="en-US" dirty="0"/>
              <a:t> per </a:t>
            </a:r>
            <a:r>
              <a:rPr lang="en-US" dirty="0" err="1"/>
              <a:t>evidenziare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concetti</a:t>
            </a:r>
            <a:r>
              <a:rPr lang="en-US" dirty="0"/>
              <a:t> </a:t>
            </a:r>
            <a:r>
              <a:rPr lang="en-US" dirty="0" err="1"/>
              <a:t>chiave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risaltare</a:t>
            </a:r>
            <a:r>
              <a:rPr lang="en-US" dirty="0"/>
              <a:t> </a:t>
            </a:r>
            <a:r>
              <a:rPr lang="en-US" dirty="0" err="1"/>
              <a:t>all’interno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presentazione</a:t>
            </a:r>
            <a:r>
              <a:rPr lang="en-US" dirty="0"/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375040-6597-3645-B37F-9898121C930A}"/>
              </a:ext>
            </a:extLst>
          </p:cNvPr>
          <p:cNvSpPr txBox="1"/>
          <p:nvPr userDrawn="1"/>
        </p:nvSpPr>
        <p:spPr>
          <a:xfrm>
            <a:off x="7414953" y="39069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/>
          </a:bodyPr>
          <a:lstStyle/>
          <a:p>
            <a:pPr algn="l"/>
            <a:endParaRPr lang="it-IT" dirty="0">
              <a:latin typeface="Bressay" panose="02040503050505020203" pitchFamily="18" charset="77"/>
              <a:ea typeface="Bressay" panose="02040503050505020203" pitchFamily="18" charset="77"/>
              <a:cs typeface="Bressay" panose="02040503050505020203" pitchFamily="18" charset="77"/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490" y="3978876"/>
            <a:ext cx="2263656" cy="160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313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48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u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250825" y="268288"/>
            <a:ext cx="6445250" cy="28733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18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8383604" y="4788568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8667549" y="482706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8744552" y="4822257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A230F14-57A8-BA4C-987B-74CBBCA35D1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0824" y="1152000"/>
            <a:ext cx="8642351" cy="3364438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4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2E5E3D6-439F-9547-BB50-DEEEE4BE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 lIns="0" tIns="0" rIns="0" bIns="0" anchor="b" anchorCtr="0"/>
          <a:lstStyle>
            <a:lvl1pPr algn="l">
              <a:defRPr sz="8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2175761E-24CE-4844-82D4-75637B8A2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598394"/>
            <a:ext cx="6445250" cy="287337"/>
          </a:xfrm>
        </p:spPr>
        <p:txBody>
          <a:bodyPr lIns="0" tIns="0" rIns="0" bIns="0" anchor="t">
            <a:noAutofit/>
          </a:bodyPr>
          <a:lstStyle>
            <a:lvl1pPr marL="0" indent="0">
              <a:buNone/>
              <a:defRPr sz="1600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8930" y="3945300"/>
            <a:ext cx="2384670" cy="168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810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4" userDrawn="1">
          <p15:clr>
            <a:srgbClr val="FBAE40"/>
          </p15:clr>
        </p15:guide>
        <p15:guide id="2" orient="horz" pos="373" userDrawn="1">
          <p15:clr>
            <a:srgbClr val="FBAE40"/>
          </p15:clr>
        </p15:guide>
        <p15:guide id="3" orient="horz" pos="35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sto e immag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 noChangeAspect="1"/>
          </p:cNvSpPr>
          <p:nvPr>
            <p:ph type="body" idx="13" hasCustomPrompt="1"/>
          </p:nvPr>
        </p:nvSpPr>
        <p:spPr>
          <a:xfrm>
            <a:off x="250825" y="268288"/>
            <a:ext cx="6445250" cy="28733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18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8383604" y="4788568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8667549" y="482706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8744552" y="4822257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1" name="Segnaposto immagine 8">
            <a:extLst>
              <a:ext uri="{FF2B5EF4-FFF2-40B4-BE49-F238E27FC236}">
                <a16:creationId xmlns:a16="http://schemas.microsoft.com/office/drawing/2014/main" id="{AFC5C4D4-844B-3246-BF2B-2C65138A4F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63939" y="1152000"/>
            <a:ext cx="5329236" cy="336441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 userDrawn="1"/>
        </p:nvSpPr>
        <p:spPr>
          <a:xfrm>
            <a:off x="1559293" y="1636295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84876A4-1888-8F43-9CCB-82F4F96E61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0826" y="1152000"/>
            <a:ext cx="3168650" cy="3459291"/>
          </a:xfrm>
        </p:spPr>
        <p:txBody>
          <a:bodyPr lIns="0" tIns="0" rIns="0" bIns="0" anchor="t" anchorCtr="0">
            <a:normAutofit/>
          </a:bodyPr>
          <a:lstStyle>
            <a:lvl1pPr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4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ipsum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laboris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05133DB-4C96-5745-8EE0-AA29526F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 lIns="0" tIns="0" rIns="0" bIns="0" anchor="b" anchorCtr="0"/>
          <a:lstStyle>
            <a:lvl1pPr algn="l">
              <a:defRPr sz="8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3DD97F3F-2D95-4579-8E7A-86D3D560A27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0825" y="598862"/>
            <a:ext cx="6445250" cy="28061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>
                <a:solidFill>
                  <a:schemeClr val="accent6"/>
                </a:solidFill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490" y="3978876"/>
            <a:ext cx="2263656" cy="160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718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4" userDrawn="1">
          <p15:clr>
            <a:srgbClr val="FBAE40"/>
          </p15:clr>
        </p15:guide>
        <p15:guide id="2" orient="horz" pos="373" userDrawn="1">
          <p15:clr>
            <a:srgbClr val="FBAE40"/>
          </p15:clr>
        </p15:guide>
        <p15:guide id="3" orient="horz" pos="1098" userDrawn="1">
          <p15:clr>
            <a:srgbClr val="FBAE40"/>
          </p15:clr>
        </p15:guide>
        <p15:guide id="4" orient="horz" pos="35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grafic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7D3786A9-8315-4B48-8BA0-D2FF4F8A8DB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50825" y="268289"/>
            <a:ext cx="6445250" cy="287336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1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Titolo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873CF62-E9B9-AA4C-91B2-948E7D2EBC46}"/>
              </a:ext>
            </a:extLst>
          </p:cNvPr>
          <p:cNvSpPr txBox="1"/>
          <p:nvPr userDrawn="1"/>
        </p:nvSpPr>
        <p:spPr>
          <a:xfrm>
            <a:off x="8383604" y="4788568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9870BD2-13C1-B342-B70E-CFFFFB887BC3}"/>
              </a:ext>
            </a:extLst>
          </p:cNvPr>
          <p:cNvSpPr txBox="1"/>
          <p:nvPr userDrawn="1"/>
        </p:nvSpPr>
        <p:spPr>
          <a:xfrm>
            <a:off x="8667549" y="482706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4EEB3B-24B3-6B48-8B74-01E69E8B628F}"/>
              </a:ext>
            </a:extLst>
          </p:cNvPr>
          <p:cNvSpPr txBox="1"/>
          <p:nvPr userDrawn="1"/>
        </p:nvSpPr>
        <p:spPr>
          <a:xfrm>
            <a:off x="8744552" y="4822257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43C5636-95C7-364E-8E8A-9F8B5003973C}"/>
              </a:ext>
            </a:extLst>
          </p:cNvPr>
          <p:cNvSpPr txBox="1"/>
          <p:nvPr userDrawn="1"/>
        </p:nvSpPr>
        <p:spPr>
          <a:xfrm>
            <a:off x="1559293" y="1636295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DE5F55E-D27B-4D49-9E58-DEA1CFEF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 lIns="0" tIns="0" rIns="0" bIns="0" anchor="b" anchorCtr="0"/>
          <a:lstStyle>
            <a:lvl1pPr algn="l">
              <a:defRPr sz="800" b="0" i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2FAAFC5-54F6-9742-BD30-879CAD9043DE}"/>
              </a:ext>
            </a:extLst>
          </p:cNvPr>
          <p:cNvSpPr txBox="1"/>
          <p:nvPr userDrawn="1"/>
        </p:nvSpPr>
        <p:spPr>
          <a:xfrm>
            <a:off x="6346825" y="2571749"/>
            <a:ext cx="2546350" cy="1714003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B8D3918C-AFCD-BE45-91EF-0A71B59A63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04025" y="1149723"/>
            <a:ext cx="2051050" cy="3366715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900" b="0" i="0" baseline="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dirty="0"/>
              <a:t>Testo </a:t>
            </a:r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, </a:t>
            </a:r>
            <a:r>
              <a:rPr lang="it-IT" dirty="0" err="1"/>
              <a:t>sed</a:t>
            </a:r>
            <a:r>
              <a:rPr lang="it-IT" dirty="0"/>
              <a:t> do </a:t>
            </a:r>
            <a:r>
              <a:rPr lang="it-IT" dirty="0" err="1"/>
              <a:t>eiusmod</a:t>
            </a:r>
            <a:r>
              <a:rPr lang="it-IT" dirty="0"/>
              <a:t> </a:t>
            </a:r>
            <a:r>
              <a:rPr lang="it-IT" dirty="0" err="1"/>
              <a:t>tempor</a:t>
            </a:r>
            <a:r>
              <a:rPr lang="it-IT" dirty="0"/>
              <a:t> </a:t>
            </a:r>
            <a:r>
              <a:rPr lang="it-IT" dirty="0" err="1"/>
              <a:t>incididunt</a:t>
            </a:r>
            <a:r>
              <a:rPr lang="it-IT" dirty="0"/>
              <a:t> ut </a:t>
            </a:r>
            <a:r>
              <a:rPr lang="it-IT" dirty="0" err="1"/>
              <a:t>labore</a:t>
            </a:r>
            <a:r>
              <a:rPr lang="it-IT" dirty="0"/>
              <a:t> et dolore magna </a:t>
            </a:r>
            <a:r>
              <a:rPr lang="it-IT" dirty="0" err="1"/>
              <a:t>aliqua</a:t>
            </a:r>
            <a:r>
              <a:rPr lang="it-IT" dirty="0"/>
              <a:t>. Ut </a:t>
            </a:r>
            <a:r>
              <a:rPr lang="it-IT" dirty="0" err="1"/>
              <a:t>enim</a:t>
            </a:r>
            <a:r>
              <a:rPr lang="it-IT" dirty="0"/>
              <a:t> ad </a:t>
            </a:r>
            <a:r>
              <a:rPr lang="it-IT" dirty="0" err="1"/>
              <a:t>minim</a:t>
            </a:r>
            <a:r>
              <a:rPr lang="it-IT" dirty="0"/>
              <a:t> </a:t>
            </a:r>
            <a:r>
              <a:rPr lang="it-IT" dirty="0" err="1"/>
              <a:t>veniam</a:t>
            </a:r>
            <a:r>
              <a:rPr lang="it-IT" dirty="0"/>
              <a:t>, </a:t>
            </a:r>
            <a:r>
              <a:rPr lang="it-IT" dirty="0" err="1"/>
              <a:t>quis</a:t>
            </a:r>
            <a:r>
              <a:rPr lang="it-IT" dirty="0"/>
              <a:t> </a:t>
            </a:r>
            <a:r>
              <a:rPr lang="it-IT" dirty="0" err="1"/>
              <a:t>nostrud</a:t>
            </a:r>
            <a:r>
              <a:rPr lang="it-IT" dirty="0"/>
              <a:t> </a:t>
            </a:r>
            <a:r>
              <a:rPr lang="it-IT" dirty="0" err="1"/>
              <a:t>exercitation</a:t>
            </a:r>
            <a:r>
              <a:rPr lang="it-IT" dirty="0"/>
              <a:t> </a:t>
            </a:r>
            <a:r>
              <a:rPr lang="it-IT" dirty="0" err="1"/>
              <a:t>ullamco</a:t>
            </a:r>
            <a:r>
              <a:rPr lang="it-IT" dirty="0"/>
              <a:t> </a:t>
            </a:r>
            <a:r>
              <a:rPr lang="it-IT" dirty="0" err="1"/>
              <a:t>laboris</a:t>
            </a:r>
            <a:r>
              <a:rPr lang="it-IT" dirty="0"/>
              <a:t> </a:t>
            </a:r>
            <a:r>
              <a:rPr lang="it-IT" dirty="0" err="1"/>
              <a:t>nisi</a:t>
            </a:r>
            <a:r>
              <a:rPr lang="it-IT" dirty="0"/>
              <a:t> ut </a:t>
            </a:r>
            <a:r>
              <a:rPr lang="it-IT" dirty="0" err="1"/>
              <a:t>aliquip</a:t>
            </a:r>
            <a:r>
              <a:rPr lang="it-IT" dirty="0"/>
              <a:t> ex ea </a:t>
            </a:r>
            <a:r>
              <a:rPr lang="it-IT" dirty="0" err="1"/>
              <a:t>commodo</a:t>
            </a:r>
            <a:r>
              <a:rPr lang="it-IT" dirty="0"/>
              <a:t> </a:t>
            </a:r>
            <a:r>
              <a:rPr lang="it-IT" dirty="0" err="1"/>
              <a:t>consequat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29" name="Segnaposto grafico 6">
            <a:extLst>
              <a:ext uri="{FF2B5EF4-FFF2-40B4-BE49-F238E27FC236}">
                <a16:creationId xmlns:a16="http://schemas.microsoft.com/office/drawing/2014/main" id="{DED5EDC1-16F0-9F46-B506-5B930011907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250825" y="1149723"/>
            <a:ext cx="6445250" cy="3388353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7E8AB886-2251-41A3-A27B-74264F3E9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0825" y="598487"/>
            <a:ext cx="6445250" cy="280987"/>
          </a:xfrm>
        </p:spPr>
        <p:txBody>
          <a:bodyPr lIns="0" tIns="0" rIns="0" bIns="0"/>
          <a:lstStyle>
            <a:lvl1pPr marL="0" indent="0">
              <a:buNone/>
              <a:defRPr lang="it-IT" sz="1600" b="0" i="0" kern="1200" dirty="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Sottotitolo</a:t>
            </a:r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490" y="3978876"/>
            <a:ext cx="2263656" cy="160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596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4" userDrawn="1">
          <p15:clr>
            <a:srgbClr val="FBAE40"/>
          </p15:clr>
        </p15:guide>
        <p15:guide id="2" orient="horz" pos="373" userDrawn="1">
          <p15:clr>
            <a:srgbClr val="FBAE40"/>
          </p15:clr>
        </p15:guide>
        <p15:guide id="3" orient="horz" pos="35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z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352B7E-C498-A342-95B6-809C2DF175C1}"/>
              </a:ext>
            </a:extLst>
          </p:cNvPr>
          <p:cNvSpPr txBox="1"/>
          <p:nvPr userDrawn="1"/>
        </p:nvSpPr>
        <p:spPr>
          <a:xfrm>
            <a:off x="5652655" y="1874982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6CAD467-77FD-CF42-B8F8-301BF57954E0}"/>
              </a:ext>
            </a:extLst>
          </p:cNvPr>
          <p:cNvSpPr txBox="1"/>
          <p:nvPr userDrawn="1"/>
        </p:nvSpPr>
        <p:spPr>
          <a:xfrm>
            <a:off x="1515850" y="2083072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B816B4-1068-1A42-8E43-A06719D84D6B}"/>
              </a:ext>
            </a:extLst>
          </p:cNvPr>
          <p:cNvSpPr txBox="1"/>
          <p:nvPr userDrawn="1"/>
        </p:nvSpPr>
        <p:spPr>
          <a:xfrm>
            <a:off x="5168560" y="324685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2D24F6-9E41-B841-AA8B-E3F42EB4ADFE}"/>
              </a:ext>
            </a:extLst>
          </p:cNvPr>
          <p:cNvSpPr txBox="1"/>
          <p:nvPr userDrawn="1"/>
        </p:nvSpPr>
        <p:spPr>
          <a:xfrm>
            <a:off x="8400744" y="34717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b">
            <a:normAutofit fontScale="25000" lnSpcReduction="20000"/>
          </a:bodyPr>
          <a:lstStyle/>
          <a:p>
            <a:pPr algn="l"/>
            <a:endParaRPr lang="it-IT" b="0" i="0" dirty="0">
              <a:latin typeface="Bressay" panose="02040503050505020203" pitchFamily="18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B503F0-7E7E-4534-8B60-CEE54CEA23ED}"/>
              </a:ext>
            </a:extLst>
          </p:cNvPr>
          <p:cNvSpPr txBox="1"/>
          <p:nvPr userDrawn="1"/>
        </p:nvSpPr>
        <p:spPr>
          <a:xfrm>
            <a:off x="250825" y="1641453"/>
            <a:ext cx="6499599" cy="1118004"/>
          </a:xfrm>
          <a:prstGeom prst="rect">
            <a:avLst/>
          </a:prstGeom>
        </p:spPr>
        <p:txBody>
          <a:bodyPr vert="horz" wrap="square" lIns="0" tIns="45720" rIns="0" bIns="45720" rtlCol="0" anchor="b">
            <a:normAutofit/>
          </a:bodyPr>
          <a:lstStyle/>
          <a:p>
            <a:pPr algn="l"/>
            <a:r>
              <a:rPr lang="it-IT" sz="4000" dirty="0"/>
              <a:t>Grazie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920" y="-431145"/>
            <a:ext cx="2933382" cy="207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98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  <p15:guide id="2" orient="horz" pos="350">
          <p15:clr>
            <a:srgbClr val="FBAE40"/>
          </p15:clr>
        </p15:guide>
        <p15:guide id="3" orient="horz" pos="940">
          <p15:clr>
            <a:srgbClr val="FBAE40"/>
          </p15:clr>
        </p15:guide>
        <p15:guide id="4" orient="horz" pos="198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8DA0FE-9C19-F746-8419-6700E348BF78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685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3" r:id="rId2"/>
    <p:sldLayoutId id="2147483694" r:id="rId3"/>
    <p:sldLayoutId id="2147483698" r:id="rId4"/>
    <p:sldLayoutId id="2147483696" r:id="rId5"/>
    <p:sldLayoutId id="2147483699" r:id="rId6"/>
    <p:sldLayoutId id="2147483695" r:id="rId7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9">
          <p15:clr>
            <a:srgbClr val="F26B43"/>
          </p15:clr>
        </p15:guide>
        <p15:guide id="2" orient="horz" pos="3072">
          <p15:clr>
            <a:srgbClr val="F26B43"/>
          </p15:clr>
        </p15:guide>
        <p15:guide id="3" pos="158">
          <p15:clr>
            <a:srgbClr val="F26B43"/>
          </p15:clr>
        </p15:guide>
        <p15:guide id="4" pos="5602">
          <p15:clr>
            <a:srgbClr val="F26B43"/>
          </p15:clr>
        </p15:guide>
        <p15:guide id="5" pos="862">
          <p15:clr>
            <a:srgbClr val="F26B43"/>
          </p15:clr>
        </p15:guide>
        <p15:guide id="6" pos="1542">
          <p15:clr>
            <a:srgbClr val="F26B43"/>
          </p15:clr>
        </p15:guide>
        <p15:guide id="7" pos="4286">
          <p15:clr>
            <a:srgbClr val="F26B43"/>
          </p15:clr>
        </p15:guide>
        <p15:guide id="9" pos="1451">
          <p15:clr>
            <a:srgbClr val="F26B43"/>
          </p15:clr>
        </p15:guide>
        <p15:guide id="10" pos="4218">
          <p15:clr>
            <a:srgbClr val="F26B43"/>
          </p15:clr>
        </p15:guide>
        <p15:guide id="11" pos="771">
          <p15:clr>
            <a:srgbClr val="F26B43"/>
          </p15:clr>
        </p15:guide>
        <p15:guide id="12" pos="2154">
          <p15:clr>
            <a:srgbClr val="F26B43"/>
          </p15:clr>
        </p15:guide>
        <p15:guide id="13" pos="2245">
          <p15:clr>
            <a:srgbClr val="F26B43"/>
          </p15:clr>
        </p15:guide>
        <p15:guide id="14" pos="2835">
          <p15:clr>
            <a:srgbClr val="F26B43"/>
          </p15:clr>
        </p15:guide>
        <p15:guide id="15" pos="2925">
          <p15:clr>
            <a:srgbClr val="F26B43"/>
          </p15:clr>
        </p15:guide>
        <p15:guide id="16" pos="3515">
          <p15:clr>
            <a:srgbClr val="F26B43"/>
          </p15:clr>
        </p15:guide>
        <p15:guide id="17" pos="3606">
          <p15:clr>
            <a:srgbClr val="F26B43"/>
          </p15:clr>
        </p15:guide>
        <p15:guide id="18" pos="4898">
          <p15:clr>
            <a:srgbClr val="F26B43"/>
          </p15:clr>
        </p15:guide>
        <p15:guide id="19" pos="4967">
          <p15:clr>
            <a:srgbClr val="F26B43"/>
          </p15:clr>
        </p15:guide>
        <p15:guide id="20" orient="horz" pos="16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9F731693-807F-4103-9242-A2B43E8BC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824" y="3628608"/>
            <a:ext cx="7323576" cy="340844"/>
          </a:xfrm>
        </p:spPr>
        <p:txBody>
          <a:bodyPr/>
          <a:lstStyle/>
          <a:p>
            <a:r>
              <a:rPr lang="it-IT" dirty="0"/>
              <a:t>Alessandro Terzulli, </a:t>
            </a:r>
            <a:r>
              <a:rPr lang="it-IT" dirty="0" err="1"/>
              <a:t>Chief</a:t>
            </a:r>
            <a:r>
              <a:rPr lang="it-IT" dirty="0"/>
              <a:t> </a:t>
            </a:r>
            <a:r>
              <a:rPr lang="it-IT" dirty="0" err="1"/>
              <a:t>Economist</a:t>
            </a:r>
            <a:r>
              <a:rPr lang="it-IT" dirty="0"/>
              <a:t> di SACE 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5B23111-93DA-4500-AE77-D420C122D2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2824" y="1243623"/>
            <a:ext cx="8640965" cy="2214563"/>
          </a:xfrm>
        </p:spPr>
        <p:txBody>
          <a:bodyPr/>
          <a:lstStyle/>
          <a:p>
            <a:r>
              <a:rPr lang="it-IT" sz="4000" b="1" dirty="0"/>
              <a:t>Luci e ombre dell’export Umbro rispetto ai </a:t>
            </a:r>
            <a:r>
              <a:rPr lang="it-IT" sz="4000" b="1" dirty="0" err="1"/>
              <a:t>macrotrend</a:t>
            </a:r>
            <a:r>
              <a:rPr lang="it-IT" sz="4000" b="1" dirty="0"/>
              <a:t> in atto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9F731693-807F-4103-9242-A2B43E8BC275}"/>
              </a:ext>
            </a:extLst>
          </p:cNvPr>
          <p:cNvSpPr txBox="1">
            <a:spLocks/>
          </p:cNvSpPr>
          <p:nvPr/>
        </p:nvSpPr>
        <p:spPr>
          <a:xfrm>
            <a:off x="322824" y="4305474"/>
            <a:ext cx="8734776" cy="5316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b="0" i="0" kern="1200">
                <a:solidFill>
                  <a:srgbClr val="41506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it-IT" sz="1600" i="1" dirty="0"/>
              <a:t>Il patto nazionale per l’export: vantaggi e opportunità per le PMI Umbre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it-IT" sz="1600" dirty="0"/>
              <a:t>6 maggio 2021</a:t>
            </a:r>
          </a:p>
        </p:txBody>
      </p:sp>
    </p:spTree>
    <p:extLst>
      <p:ext uri="{BB962C8B-B14F-4D97-AF65-F5344CB8AC3E}">
        <p14:creationId xmlns:p14="http://schemas.microsoft.com/office/powerpoint/2010/main" val="270480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a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01602"/>
              </p:ext>
            </p:extLst>
          </p:nvPr>
        </p:nvGraphicFramePr>
        <p:xfrm>
          <a:off x="231636" y="978643"/>
          <a:ext cx="4505312" cy="252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386883" y="4707624"/>
            <a:ext cx="3655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it-IT" sz="800" dirty="0"/>
              <a:t>Fonte: elaborazioni SACE su dati Ocse e Istat</a:t>
            </a:r>
          </a:p>
        </p:txBody>
      </p:sp>
      <p:sp>
        <p:nvSpPr>
          <p:cNvPr id="43" name="Rettangolo 42"/>
          <p:cNvSpPr/>
          <p:nvPr/>
        </p:nvSpPr>
        <p:spPr>
          <a:xfrm>
            <a:off x="5131982" y="1339906"/>
            <a:ext cx="3610958" cy="314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050" b="1" dirty="0">
                <a:solidFill>
                  <a:srgbClr val="415364"/>
                </a:solidFill>
              </a:rPr>
              <a:t>Nel 2020 la contrazione dell’export di beni Made in Italy nel mondo si è attestata a -9,7% </a:t>
            </a:r>
            <a:r>
              <a:rPr lang="it-IT" sz="1050" dirty="0">
                <a:solidFill>
                  <a:srgbClr val="415364"/>
                </a:solidFill>
              </a:rPr>
              <a:t>su base annua, il dato peggiore dalla crisi del 2009, un calo comunque in parte ridimensionato rispetto ad alcune previsioni elaborate nelle fasi iniziali della crisi.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050" b="1" dirty="0">
                <a:solidFill>
                  <a:srgbClr val="415364"/>
                </a:solidFill>
              </a:rPr>
              <a:t>Anche l’export dei servizi ha visto un calo importante </a:t>
            </a:r>
            <a:r>
              <a:rPr lang="it-IT" sz="1050" dirty="0">
                <a:solidFill>
                  <a:srgbClr val="415364"/>
                </a:solidFill>
              </a:rPr>
              <a:t>nel 2020 (-31%), specie a causa delle difficoltà nel settore del turismo.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050" b="1" dirty="0">
                <a:solidFill>
                  <a:srgbClr val="415364"/>
                </a:solidFill>
              </a:rPr>
              <a:t>La ripresa attesa sarà relativamente rapida per l’export di beni</a:t>
            </a:r>
            <a:r>
              <a:rPr lang="it-IT" sz="1050" dirty="0">
                <a:solidFill>
                  <a:srgbClr val="415364"/>
                </a:solidFill>
              </a:rPr>
              <a:t>, con una crescita a doppia cifra già nel 2021, in linea con le dinamiche economiche internazionali e anche per effetto di una componente di “rimbalzo statistico”. 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050" b="1" dirty="0">
                <a:solidFill>
                  <a:srgbClr val="415364"/>
                </a:solidFill>
              </a:rPr>
              <a:t>Le restrizioni ancora vigenti continuano invece a penalizzare fortemente i servizi</a:t>
            </a:r>
            <a:r>
              <a:rPr lang="it-IT" sz="1050" dirty="0">
                <a:solidFill>
                  <a:srgbClr val="415364"/>
                </a:solidFill>
              </a:rPr>
              <a:t>, ritardandone il pieno recupero dei livelli pre-crisi oltre l’anno corrente. </a:t>
            </a:r>
            <a:endParaRPr lang="en-GB" sz="1050" dirty="0">
              <a:solidFill>
                <a:srgbClr val="415364"/>
              </a:solidFill>
            </a:endParaRP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050" dirty="0"/>
          </a:p>
        </p:txBody>
      </p:sp>
      <p:sp>
        <p:nvSpPr>
          <p:cNvPr id="28" name="Rettangolo 27"/>
          <p:cNvSpPr/>
          <p:nvPr/>
        </p:nvSpPr>
        <p:spPr>
          <a:xfrm>
            <a:off x="154857" y="953485"/>
            <a:ext cx="4572000" cy="4385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Esportazioni italiane di beni e servizi</a:t>
            </a:r>
          </a:p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05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(€ mld e </a:t>
            </a:r>
            <a:r>
              <a:rPr lang="it-IT" sz="1050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it-IT" sz="105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% annua; valori correnti)</a:t>
            </a:r>
          </a:p>
        </p:txBody>
      </p:sp>
      <p:sp>
        <p:nvSpPr>
          <p:cNvPr id="10" name="Segnaposto numero diapositiva 3">
            <a:extLst>
              <a:ext uri="{FF2B5EF4-FFF2-40B4-BE49-F238E27FC236}">
                <a16:creationId xmlns:a16="http://schemas.microsoft.com/office/drawing/2014/main" id="{52C954B1-B0F4-4E12-BE66-48509ABAF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/>
          <a:lstStyle/>
          <a:p>
            <a:fld id="{608DA0FE-9C19-F746-8419-6700E348BF78}" type="slidenum">
              <a:rPr lang="it-IT" smtClean="0"/>
              <a:pPr/>
              <a:t>2</a:t>
            </a:fld>
            <a:endParaRPr lang="it-IT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141911"/>
              </p:ext>
            </p:extLst>
          </p:nvPr>
        </p:nvGraphicFramePr>
        <p:xfrm>
          <a:off x="278438" y="3504868"/>
          <a:ext cx="4351105" cy="958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221">
                  <a:extLst>
                    <a:ext uri="{9D8B030D-6E8A-4147-A177-3AD203B41FA5}">
                      <a16:colId xmlns:a16="http://schemas.microsoft.com/office/drawing/2014/main" val="4006619376"/>
                    </a:ext>
                  </a:extLst>
                </a:gridCol>
                <a:gridCol w="870221">
                  <a:extLst>
                    <a:ext uri="{9D8B030D-6E8A-4147-A177-3AD203B41FA5}">
                      <a16:colId xmlns:a16="http://schemas.microsoft.com/office/drawing/2014/main" val="1817195304"/>
                    </a:ext>
                  </a:extLst>
                </a:gridCol>
                <a:gridCol w="870221">
                  <a:extLst>
                    <a:ext uri="{9D8B030D-6E8A-4147-A177-3AD203B41FA5}">
                      <a16:colId xmlns:a16="http://schemas.microsoft.com/office/drawing/2014/main" val="4117250789"/>
                    </a:ext>
                  </a:extLst>
                </a:gridCol>
                <a:gridCol w="870221">
                  <a:extLst>
                    <a:ext uri="{9D8B030D-6E8A-4147-A177-3AD203B41FA5}">
                      <a16:colId xmlns:a16="http://schemas.microsoft.com/office/drawing/2014/main" val="3944388042"/>
                    </a:ext>
                  </a:extLst>
                </a:gridCol>
                <a:gridCol w="870221">
                  <a:extLst>
                    <a:ext uri="{9D8B030D-6E8A-4147-A177-3AD203B41FA5}">
                      <a16:colId xmlns:a16="http://schemas.microsoft.com/office/drawing/2014/main" val="3653809795"/>
                    </a:ext>
                  </a:extLst>
                </a:gridCol>
              </a:tblGrid>
              <a:tr h="216304">
                <a:tc gridSpan="5">
                  <a:txBody>
                    <a:bodyPr/>
                    <a:lstStyle/>
                    <a:p>
                      <a:pPr algn="ctr"/>
                      <a:r>
                        <a:rPr lang="it-IT" sz="800" dirty="0">
                          <a:solidFill>
                            <a:schemeClr val="bg1"/>
                          </a:solidFill>
                        </a:rPr>
                        <a:t>Beni</a:t>
                      </a:r>
                    </a:p>
                  </a:txBody>
                  <a:tcPr>
                    <a:solidFill>
                      <a:srgbClr val="4154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482565"/>
                  </a:ext>
                </a:extLst>
              </a:tr>
              <a:tr h="263347">
                <a:tc>
                  <a:txBody>
                    <a:bodyPr/>
                    <a:lstStyle/>
                    <a:p>
                      <a:pPr algn="ctr"/>
                      <a:r>
                        <a:rPr lang="it-IT" sz="1050" b="1" dirty="0"/>
                        <a:t>+7,6%</a:t>
                      </a:r>
                    </a:p>
                  </a:txBody>
                  <a:tcPr>
                    <a:solidFill>
                      <a:srgbClr val="B3B9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1" dirty="0"/>
                        <a:t>+3,6%</a:t>
                      </a:r>
                    </a:p>
                  </a:txBody>
                  <a:tcPr>
                    <a:solidFill>
                      <a:srgbClr val="B3B9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1" dirty="0"/>
                        <a:t>+3,2%</a:t>
                      </a:r>
                    </a:p>
                  </a:txBody>
                  <a:tcPr>
                    <a:solidFill>
                      <a:srgbClr val="B3B9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1" dirty="0"/>
                        <a:t>-9,7%</a:t>
                      </a:r>
                    </a:p>
                  </a:txBody>
                  <a:tcPr>
                    <a:solidFill>
                      <a:srgbClr val="B3B9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1" dirty="0"/>
                        <a:t>?</a:t>
                      </a:r>
                    </a:p>
                  </a:txBody>
                  <a:tcPr>
                    <a:solidFill>
                      <a:srgbClr val="B3B9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245279"/>
                  </a:ext>
                </a:extLst>
              </a:tr>
              <a:tr h="216000">
                <a:tc gridSpan="5"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chemeClr val="bg1"/>
                          </a:solidFill>
                        </a:rPr>
                        <a:t>Servizi</a:t>
                      </a:r>
                    </a:p>
                  </a:txBody>
                  <a:tcPr>
                    <a:solidFill>
                      <a:srgbClr val="0053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734969"/>
                  </a:ext>
                </a:extLst>
              </a:tr>
              <a:tr h="262800">
                <a:tc>
                  <a:txBody>
                    <a:bodyPr/>
                    <a:lstStyle/>
                    <a:p>
                      <a:pPr algn="ctr"/>
                      <a:r>
                        <a:rPr lang="it-IT" sz="1050" b="1" dirty="0">
                          <a:solidFill>
                            <a:srgbClr val="005392"/>
                          </a:solidFill>
                        </a:rPr>
                        <a:t>+8,9%</a:t>
                      </a:r>
                    </a:p>
                  </a:txBody>
                  <a:tcPr>
                    <a:solidFill>
                      <a:srgbClr val="A1BF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1" dirty="0">
                          <a:solidFill>
                            <a:srgbClr val="005392"/>
                          </a:solidFill>
                        </a:rPr>
                        <a:t>+5,2%</a:t>
                      </a:r>
                    </a:p>
                  </a:txBody>
                  <a:tcPr>
                    <a:solidFill>
                      <a:srgbClr val="A1BF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1" dirty="0">
                          <a:solidFill>
                            <a:srgbClr val="005392"/>
                          </a:solidFill>
                        </a:rPr>
                        <a:t>+3,6%</a:t>
                      </a:r>
                    </a:p>
                  </a:txBody>
                  <a:tcPr>
                    <a:solidFill>
                      <a:srgbClr val="A1BF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1" dirty="0">
                          <a:solidFill>
                            <a:srgbClr val="005392"/>
                          </a:solidFill>
                        </a:rPr>
                        <a:t>-30,6%</a:t>
                      </a:r>
                    </a:p>
                  </a:txBody>
                  <a:tcPr>
                    <a:solidFill>
                      <a:srgbClr val="A1BF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1" dirty="0">
                          <a:solidFill>
                            <a:srgbClr val="005392"/>
                          </a:solidFill>
                        </a:rPr>
                        <a:t>?</a:t>
                      </a:r>
                    </a:p>
                  </a:txBody>
                  <a:tcPr>
                    <a:solidFill>
                      <a:srgbClr val="A1BF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313527"/>
                  </a:ext>
                </a:extLst>
              </a:tr>
            </a:tbl>
          </a:graphicData>
        </a:graphic>
      </p:graphicFrame>
      <p:sp>
        <p:nvSpPr>
          <p:cNvPr id="13" name="Segnaposto testo 1">
            <a:extLst>
              <a:ext uri="{FF2B5EF4-FFF2-40B4-BE49-F238E27FC236}">
                <a16:creationId xmlns:a16="http://schemas.microsoft.com/office/drawing/2014/main" id="{83C8497E-5AF7-422B-B28A-57318539F4E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50824" y="268288"/>
            <a:ext cx="8728283" cy="287337"/>
          </a:xfrm>
        </p:spPr>
        <p:txBody>
          <a:bodyPr/>
          <a:lstStyle/>
          <a:p>
            <a:r>
              <a:rPr lang="it-IT" dirty="0"/>
              <a:t>Export Italia: dopo la caduta, rimbalzo stimato già nel 2021</a:t>
            </a:r>
          </a:p>
        </p:txBody>
      </p:sp>
      <p:sp>
        <p:nvSpPr>
          <p:cNvPr id="15" name="Segnaposto testo 5"/>
          <p:cNvSpPr>
            <a:spLocks noGrp="1"/>
          </p:cNvSpPr>
          <p:nvPr>
            <p:ph type="body" sz="quarter" idx="14"/>
          </p:nvPr>
        </p:nvSpPr>
        <p:spPr>
          <a:xfrm>
            <a:off x="250824" y="598394"/>
            <a:ext cx="7582535" cy="287337"/>
          </a:xfrm>
        </p:spPr>
        <p:txBody>
          <a:bodyPr/>
          <a:lstStyle/>
          <a:p>
            <a:r>
              <a:rPr lang="it-IT" dirty="0"/>
              <a:t>Buona dinamica attesa per le esportazioni di beni</a:t>
            </a:r>
          </a:p>
        </p:txBody>
      </p:sp>
    </p:spTree>
    <p:extLst>
      <p:ext uri="{BB962C8B-B14F-4D97-AF65-F5344CB8AC3E}">
        <p14:creationId xmlns:p14="http://schemas.microsoft.com/office/powerpoint/2010/main" val="863589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2C954B1-B0F4-4E12-BE66-48509ABAF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99606" y="4691636"/>
            <a:ext cx="3655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it-IT" sz="800" dirty="0"/>
              <a:t>Fonte: elaborazioni SACE su dati Istat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5141027" y="1331236"/>
            <a:ext cx="3526997" cy="3070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050" b="1" dirty="0">
                <a:solidFill>
                  <a:srgbClr val="415464"/>
                </a:solidFill>
              </a:rPr>
              <a:t>Nel 2020 si sono registrate alcune differenze, anche rilevanti, negli impatti settoriali dello shock </a:t>
            </a:r>
            <a:r>
              <a:rPr lang="it-IT" sz="1050" dirty="0">
                <a:solidFill>
                  <a:srgbClr val="415464"/>
                </a:solidFill>
              </a:rPr>
              <a:t>e nelle dinamiche della conseguente ripresa attesa.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050" b="1" dirty="0"/>
              <a:t>Le ripercussioni più negative hanno riguardato i beni di consumo </a:t>
            </a:r>
            <a:r>
              <a:rPr lang="it-IT" sz="1050" dirty="0"/>
              <a:t>(con il settore moda colpito in modo particolare) </a:t>
            </a:r>
            <a:r>
              <a:rPr lang="it-IT" sz="1050" b="1" dirty="0"/>
              <a:t>e i beni di investimento</a:t>
            </a:r>
            <a:r>
              <a:rPr lang="it-IT" sz="1050" dirty="0"/>
              <a:t> (specie meccanica strumentale e </a:t>
            </a:r>
            <a:r>
              <a:rPr lang="it-IT" sz="1050" i="1" dirty="0"/>
              <a:t>automotive</a:t>
            </a:r>
            <a:r>
              <a:rPr lang="it-IT" sz="1050" dirty="0"/>
              <a:t>, già in difficoltà dall’anno precedente).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050" b="1" dirty="0"/>
              <a:t>Negativa anche la </a:t>
            </a:r>
            <a:r>
              <a:rPr lang="it-IT" sz="1050" b="1" i="1" dirty="0"/>
              <a:t>performance</a:t>
            </a:r>
            <a:r>
              <a:rPr lang="it-IT" sz="1050" b="1" dirty="0"/>
              <a:t> dei beni intermedi</a:t>
            </a:r>
            <a:r>
              <a:rPr lang="it-IT" sz="1050" dirty="0"/>
              <a:t> (soprattutto metalli), per effetto dell’interruzione delle catene globali del valore, solo in parte compensato dall’andamento positivo del comparto farmaceutico (incluso nella chimica).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050" b="1" dirty="0"/>
              <a:t>Le esportazioni italiane di agricoltura e alimentari sono state le meno colpite, </a:t>
            </a:r>
            <a:r>
              <a:rPr lang="it-IT" sz="1050" dirty="0"/>
              <a:t>riuscendo a crescere nel 2020 grazie anche alla loro natura di beni essenziali.</a:t>
            </a: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232711"/>
              </p:ext>
            </p:extLst>
          </p:nvPr>
        </p:nvGraphicFramePr>
        <p:xfrm>
          <a:off x="114071" y="4104042"/>
          <a:ext cx="504113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6298">
                  <a:extLst>
                    <a:ext uri="{9D8B030D-6E8A-4147-A177-3AD203B41FA5}">
                      <a16:colId xmlns:a16="http://schemas.microsoft.com/office/drawing/2014/main" val="1865681289"/>
                    </a:ext>
                  </a:extLst>
                </a:gridCol>
                <a:gridCol w="1140155">
                  <a:extLst>
                    <a:ext uri="{9D8B030D-6E8A-4147-A177-3AD203B41FA5}">
                      <a16:colId xmlns:a16="http://schemas.microsoft.com/office/drawing/2014/main" val="3563792122"/>
                    </a:ext>
                  </a:extLst>
                </a:gridCol>
                <a:gridCol w="1008226">
                  <a:extLst>
                    <a:ext uri="{9D8B030D-6E8A-4147-A177-3AD203B41FA5}">
                      <a16:colId xmlns:a16="http://schemas.microsoft.com/office/drawing/2014/main" val="1786489268"/>
                    </a:ext>
                  </a:extLst>
                </a:gridCol>
                <a:gridCol w="1008226">
                  <a:extLst>
                    <a:ext uri="{9D8B030D-6E8A-4147-A177-3AD203B41FA5}">
                      <a16:colId xmlns:a16="http://schemas.microsoft.com/office/drawing/2014/main" val="3473820116"/>
                    </a:ext>
                  </a:extLst>
                </a:gridCol>
                <a:gridCol w="1008226">
                  <a:extLst>
                    <a:ext uri="{9D8B030D-6E8A-4147-A177-3AD203B41FA5}">
                      <a16:colId xmlns:a16="http://schemas.microsoft.com/office/drawing/2014/main" val="3016091358"/>
                    </a:ext>
                  </a:extLst>
                </a:gridCol>
              </a:tblGrid>
              <a:tr h="35376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i="1" baseline="0" dirty="0">
                          <a:solidFill>
                            <a:srgbClr val="415364"/>
                          </a:solidFill>
                        </a:rPr>
                        <a:t>Peso sul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i="1" baseline="0" dirty="0">
                          <a:solidFill>
                            <a:srgbClr val="415364"/>
                          </a:solidFill>
                        </a:rPr>
                        <a:t>totale 2020</a:t>
                      </a:r>
                      <a:endParaRPr lang="it-IT" sz="900" b="1" i="1" dirty="0">
                        <a:solidFill>
                          <a:srgbClr val="415364"/>
                        </a:solidFill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5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900" b="1" i="1" dirty="0">
                          <a:solidFill>
                            <a:srgbClr val="415364"/>
                          </a:solidFill>
                        </a:rPr>
                        <a:t>38%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5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900" b="1" i="1" dirty="0">
                          <a:solidFill>
                            <a:srgbClr val="415364"/>
                          </a:solidFill>
                        </a:rPr>
                        <a:t>29%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5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900" b="1" i="1" dirty="0">
                          <a:solidFill>
                            <a:srgbClr val="415364"/>
                          </a:solidFill>
                        </a:rPr>
                        <a:t>22%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5EB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900" b="1" i="1" dirty="0">
                          <a:solidFill>
                            <a:srgbClr val="415364"/>
                          </a:solidFill>
                        </a:rPr>
                        <a:t>   11%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5EB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294413"/>
                  </a:ext>
                </a:extLst>
              </a:tr>
            </a:tbl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663569"/>
              </p:ext>
            </p:extLst>
          </p:nvPr>
        </p:nvGraphicFramePr>
        <p:xfrm>
          <a:off x="324001" y="1418427"/>
          <a:ext cx="4831202" cy="2753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27369" y="863090"/>
            <a:ext cx="4352853" cy="55533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200" b="1" dirty="0">
                <a:solidFill>
                  <a:schemeClr val="accent6"/>
                </a:solidFill>
                <a:cs typeface="Arial" panose="020B0604020202020204" pitchFamily="34" charset="0"/>
              </a:rPr>
              <a:t>Esportazioni italiane di beni, per raggruppamenti </a:t>
            </a:r>
          </a:p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050" i="1" dirty="0">
                <a:solidFill>
                  <a:schemeClr val="accent6"/>
                </a:solidFill>
                <a:cs typeface="Arial" panose="020B0604020202020204" pitchFamily="34" charset="0"/>
              </a:rPr>
              <a:t> (var. % annua; valori correnti)</a:t>
            </a:r>
          </a:p>
        </p:txBody>
      </p:sp>
      <p:sp>
        <p:nvSpPr>
          <p:cNvPr id="10" name="Segnaposto testo 1">
            <a:extLst>
              <a:ext uri="{FF2B5EF4-FFF2-40B4-BE49-F238E27FC236}">
                <a16:creationId xmlns:a16="http://schemas.microsoft.com/office/drawing/2014/main" id="{83C8497E-5AF7-422B-B28A-57318539F4E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50825" y="272566"/>
            <a:ext cx="8728283" cy="287337"/>
          </a:xfrm>
        </p:spPr>
        <p:txBody>
          <a:bodyPr/>
          <a:lstStyle/>
          <a:p>
            <a:r>
              <a:rPr lang="it-IT" dirty="0"/>
              <a:t>Export Italia: impatti differenziati sull’export dei settori</a:t>
            </a:r>
          </a:p>
        </p:txBody>
      </p:sp>
      <p:sp>
        <p:nvSpPr>
          <p:cNvPr id="11" name="Segnaposto testo 5"/>
          <p:cNvSpPr>
            <a:spLocks noGrp="1"/>
          </p:cNvSpPr>
          <p:nvPr>
            <p:ph type="body" sz="quarter" idx="14"/>
          </p:nvPr>
        </p:nvSpPr>
        <p:spPr>
          <a:xfrm>
            <a:off x="250824" y="598394"/>
            <a:ext cx="7582535" cy="287337"/>
          </a:xfrm>
        </p:spPr>
        <p:txBody>
          <a:bodyPr/>
          <a:lstStyle/>
          <a:p>
            <a:r>
              <a:rPr lang="it-IT" dirty="0"/>
              <a:t>I principali settori del Made in Italy attesi alla prova del recupero</a:t>
            </a:r>
          </a:p>
        </p:txBody>
      </p:sp>
    </p:spTree>
    <p:extLst>
      <p:ext uri="{BB962C8B-B14F-4D97-AF65-F5344CB8AC3E}">
        <p14:creationId xmlns:p14="http://schemas.microsoft.com/office/powerpoint/2010/main" val="282635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3"/>
          </p:nvPr>
        </p:nvSpPr>
        <p:spPr>
          <a:xfrm>
            <a:off x="250824" y="268288"/>
            <a:ext cx="8708878" cy="299915"/>
          </a:xfrm>
        </p:spPr>
        <p:txBody>
          <a:bodyPr/>
          <a:lstStyle/>
          <a:p>
            <a:r>
              <a:rPr lang="it-IT" dirty="0"/>
              <a:t>L’export umbro ha risentito della pandemia, con un calo del 12,8% nel 2020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4"/>
          </p:nvPr>
        </p:nvSpPr>
        <p:spPr>
          <a:xfrm>
            <a:off x="250824" y="598394"/>
            <a:ext cx="8893176" cy="287337"/>
          </a:xfrm>
        </p:spPr>
        <p:txBody>
          <a:bodyPr/>
          <a:lstStyle/>
          <a:p>
            <a:r>
              <a:rPr lang="it-IT" dirty="0"/>
              <a:t>Le vendite dell’Umbria all’estero si sono attestate a € 3,8 </a:t>
            </a:r>
            <a:r>
              <a:rPr lang="it-IT" dirty="0" err="1"/>
              <a:t>mld</a:t>
            </a:r>
            <a:r>
              <a:rPr lang="it-IT" dirty="0"/>
              <a:t> nel 2020, pari all’1% del totale</a:t>
            </a:r>
          </a:p>
        </p:txBody>
      </p:sp>
      <p:sp>
        <p:nvSpPr>
          <p:cNvPr id="8" name="Rettangolo 7"/>
          <p:cNvSpPr/>
          <p:nvPr/>
        </p:nvSpPr>
        <p:spPr>
          <a:xfrm>
            <a:off x="4886193" y="1376371"/>
            <a:ext cx="38721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rgbClr val="415364"/>
                </a:solidFill>
              </a:rPr>
              <a:t>Nel periodo 2016-2019 l’export di beni dell’Umbria è cresciuto del 4,4% all’anno in media,</a:t>
            </a:r>
            <a:r>
              <a:rPr lang="it-IT" sz="1100" dirty="0">
                <a:solidFill>
                  <a:srgbClr val="415364"/>
                </a:solidFill>
              </a:rPr>
              <a:t> un risultato migliore dell’export italiano complessivo (+3,9% in media nello stesso periodo).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rgbClr val="415364"/>
                </a:solidFill>
              </a:rPr>
              <a:t>Nel 2020 l’export della regione si è invece contratto del 12,8% </a:t>
            </a:r>
            <a:r>
              <a:rPr lang="it-IT" sz="1100" dirty="0">
                <a:solidFill>
                  <a:srgbClr val="415364"/>
                </a:solidFill>
              </a:rPr>
              <a:t>su base annua,</a:t>
            </a:r>
            <a:r>
              <a:rPr lang="it-IT" sz="1100" b="1" dirty="0">
                <a:solidFill>
                  <a:srgbClr val="415364"/>
                </a:solidFill>
              </a:rPr>
              <a:t> </a:t>
            </a:r>
            <a:r>
              <a:rPr lang="it-IT" sz="1100" dirty="0">
                <a:solidFill>
                  <a:srgbClr val="415364"/>
                </a:solidFill>
              </a:rPr>
              <a:t>un calo più marcato rispetto a quello dell’export italiano totale (-9,7%).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>
                <a:solidFill>
                  <a:srgbClr val="415364"/>
                </a:solidFill>
              </a:rPr>
              <a:t>La domanda di beni umbri da parte di </a:t>
            </a:r>
            <a:r>
              <a:rPr lang="it-IT" sz="1100" b="1" dirty="0">
                <a:solidFill>
                  <a:srgbClr val="415364"/>
                </a:solidFill>
              </a:rPr>
              <a:t>tutti i principali mercati di sbocco ha registrato contrazioni nel 2020</a:t>
            </a:r>
            <a:r>
              <a:rPr lang="it-IT" sz="1100" dirty="0">
                <a:solidFill>
                  <a:srgbClr val="415364"/>
                </a:solidFill>
              </a:rPr>
              <a:t>. In particolare le esportazioni verso Germania, Francia, Stati Uniti e Romania hanno visto una riduzione del 13,2%, 14,9%, 10,1% e 8,5% rispettivamente.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>
                <a:solidFill>
                  <a:srgbClr val="415364"/>
                </a:solidFill>
              </a:rPr>
              <a:t> </a:t>
            </a:r>
            <a:r>
              <a:rPr lang="it-IT" sz="1100" b="1" dirty="0">
                <a:solidFill>
                  <a:srgbClr val="415364"/>
                </a:solidFill>
              </a:rPr>
              <a:t>L’export verso Russia e Svizzera </a:t>
            </a:r>
            <a:r>
              <a:rPr lang="it-IT" sz="1100" dirty="0">
                <a:solidFill>
                  <a:srgbClr val="415364"/>
                </a:solidFill>
              </a:rPr>
              <a:t>– 10° e 12° mercato per i beni umbri –  ha rappresentato </a:t>
            </a:r>
            <a:r>
              <a:rPr lang="it-IT" sz="1100" b="1" dirty="0">
                <a:solidFill>
                  <a:srgbClr val="415364"/>
                </a:solidFill>
              </a:rPr>
              <a:t>un’eccezione positiva</a:t>
            </a:r>
            <a:r>
              <a:rPr lang="it-IT" sz="1100" dirty="0">
                <a:solidFill>
                  <a:srgbClr val="415364"/>
                </a:solidFill>
              </a:rPr>
              <a:t> (+8,2% e +3,7% rispettivamente).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61553" y="4688580"/>
            <a:ext cx="7478192" cy="420059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l"/>
            <a:r>
              <a:rPr lang="it-IT" sz="800" dirty="0"/>
              <a:t>* Oltre ai mercati indicati in figura, altre principali destinazioni dell’export umbro con un peso tra il 5% e il 3% sono: Regno Unito, Spagna, Belgio, Paesi Bassi, Polonia, Russia, Turchia e Svizzera.  </a:t>
            </a:r>
          </a:p>
          <a:p>
            <a:pPr algn="l"/>
            <a:r>
              <a:rPr lang="it-IT" sz="800" dirty="0"/>
              <a:t>Fonte: Istat.</a:t>
            </a: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574204"/>
              </p:ext>
            </p:extLst>
          </p:nvPr>
        </p:nvGraphicFramePr>
        <p:xfrm>
          <a:off x="374416" y="1280759"/>
          <a:ext cx="4129790" cy="2002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250824" y="840409"/>
            <a:ext cx="4352853" cy="55533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200" b="1" dirty="0">
                <a:solidFill>
                  <a:schemeClr val="accent6"/>
                </a:solidFill>
                <a:cs typeface="Arial" panose="020B0604020202020204" pitchFamily="34" charset="0"/>
              </a:rPr>
              <a:t>Esportazioni umbre per provincia, 2015-2020</a:t>
            </a:r>
          </a:p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050" i="1" dirty="0">
                <a:solidFill>
                  <a:schemeClr val="accent6"/>
                </a:solidFill>
                <a:cs typeface="Arial" panose="020B0604020202020204" pitchFamily="34" charset="0"/>
              </a:rPr>
              <a:t>(€ </a:t>
            </a:r>
            <a:r>
              <a:rPr lang="it-IT" sz="1050" i="1" dirty="0" err="1">
                <a:solidFill>
                  <a:schemeClr val="accent6"/>
                </a:solidFill>
                <a:cs typeface="Arial" panose="020B0604020202020204" pitchFamily="34" charset="0"/>
              </a:rPr>
              <a:t>mld</a:t>
            </a:r>
            <a:r>
              <a:rPr lang="it-IT" sz="1050" i="1" dirty="0">
                <a:solidFill>
                  <a:schemeClr val="accent6"/>
                </a:solidFill>
                <a:cs typeface="Arial" panose="020B0604020202020204" pitchFamily="34" charset="0"/>
              </a:rPr>
              <a:t>; </a:t>
            </a:r>
            <a:r>
              <a:rPr lang="it-IT" sz="1050" i="1" dirty="0" err="1">
                <a:solidFill>
                  <a:schemeClr val="accent6"/>
                </a:solidFill>
                <a:cs typeface="Arial" panose="020B0604020202020204" pitchFamily="34" charset="0"/>
              </a:rPr>
              <a:t>var</a:t>
            </a:r>
            <a:r>
              <a:rPr lang="it-IT" sz="1050" i="1" dirty="0">
                <a:solidFill>
                  <a:schemeClr val="accent6"/>
                </a:solidFill>
                <a:cs typeface="Arial" panose="020B0604020202020204" pitchFamily="34" charset="0"/>
              </a:rPr>
              <a:t> % annua)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50825" y="2998546"/>
            <a:ext cx="4352853" cy="55533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200" b="1" dirty="0">
                <a:solidFill>
                  <a:schemeClr val="accent6"/>
                </a:solidFill>
                <a:cs typeface="Arial" panose="020B0604020202020204" pitchFamily="34" charset="0"/>
              </a:rPr>
              <a:t>Principali destinazioni dell’export umbro*</a:t>
            </a:r>
          </a:p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050" i="1" dirty="0">
                <a:solidFill>
                  <a:schemeClr val="accent6"/>
                </a:solidFill>
                <a:cs typeface="Arial" panose="020B0604020202020204" pitchFamily="34" charset="0"/>
              </a:rPr>
              <a:t> (peso % su totale export)</a:t>
            </a:r>
          </a:p>
        </p:txBody>
      </p:sp>
      <p:grpSp>
        <p:nvGrpSpPr>
          <p:cNvPr id="16" name="Gruppo 15"/>
          <p:cNvGrpSpPr/>
          <p:nvPr/>
        </p:nvGrpSpPr>
        <p:grpSpPr>
          <a:xfrm>
            <a:off x="554790" y="3502843"/>
            <a:ext cx="3949416" cy="1155516"/>
            <a:chOff x="2439415" y="3509931"/>
            <a:chExt cx="3949416" cy="1155516"/>
          </a:xfrm>
        </p:grpSpPr>
        <p:sp>
          <p:nvSpPr>
            <p:cNvPr id="17" name="CasellaDiTesto 16"/>
            <p:cNvSpPr txBox="1"/>
            <p:nvPr/>
          </p:nvSpPr>
          <p:spPr>
            <a:xfrm>
              <a:off x="2439415" y="4135396"/>
              <a:ext cx="1017051" cy="287525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normAutofit/>
            </a:bodyPr>
            <a:lstStyle/>
            <a:p>
              <a:pPr algn="l"/>
              <a:r>
                <a:rPr lang="it-IT" sz="1000" dirty="0">
                  <a:solidFill>
                    <a:srgbClr val="415364"/>
                  </a:solidFill>
                </a:rPr>
                <a:t>GERMANIA</a:t>
              </a:r>
            </a:p>
          </p:txBody>
        </p:sp>
        <p:pic>
          <p:nvPicPr>
            <p:cNvPr id="18" name="Immagine 17"/>
            <p:cNvPicPr>
              <a:picLocks noChangeAspect="1"/>
            </p:cNvPicPr>
            <p:nvPr/>
          </p:nvPicPr>
          <p:blipFill rotWithShape="1">
            <a:blip r:embed="rId3"/>
            <a:srcRect t="10163" r="71267" b="46577"/>
            <a:stretch/>
          </p:blipFill>
          <p:spPr>
            <a:xfrm>
              <a:off x="4175631" y="3625354"/>
              <a:ext cx="1156887" cy="452552"/>
            </a:xfrm>
            <a:prstGeom prst="rect">
              <a:avLst/>
            </a:prstGeom>
          </p:spPr>
        </p:pic>
        <p:pic>
          <p:nvPicPr>
            <p:cNvPr id="19" name="Immagin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65021" y="3655135"/>
              <a:ext cx="393850" cy="392990"/>
            </a:xfrm>
            <a:prstGeom prst="ellipse">
              <a:avLst/>
            </a:prstGeom>
          </p:spPr>
        </p:pic>
        <p:pic>
          <p:nvPicPr>
            <p:cNvPr id="20" name="Immagine 19"/>
            <p:cNvPicPr>
              <a:picLocks noChangeAspect="1"/>
            </p:cNvPicPr>
            <p:nvPr/>
          </p:nvPicPr>
          <p:blipFill rotWithShape="1">
            <a:blip r:embed="rId5"/>
            <a:srcRect l="64794" r="12334" b="32999"/>
            <a:stretch/>
          </p:blipFill>
          <p:spPr>
            <a:xfrm>
              <a:off x="3516904" y="3518963"/>
              <a:ext cx="575990" cy="608630"/>
            </a:xfrm>
            <a:prstGeom prst="rect">
              <a:avLst/>
            </a:prstGeom>
          </p:spPr>
        </p:pic>
        <p:sp>
          <p:nvSpPr>
            <p:cNvPr id="21" name="CasellaDiTesto 20"/>
            <p:cNvSpPr txBox="1"/>
            <p:nvPr/>
          </p:nvSpPr>
          <p:spPr>
            <a:xfrm>
              <a:off x="4280079" y="4127533"/>
              <a:ext cx="1094967" cy="287525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normAutofit/>
            </a:bodyPr>
            <a:lstStyle/>
            <a:p>
              <a:pPr algn="l"/>
              <a:r>
                <a:rPr lang="it-IT" sz="1000" dirty="0">
                  <a:solidFill>
                    <a:srgbClr val="415364"/>
                  </a:solidFill>
                </a:rPr>
                <a:t>STATI UNITI</a:t>
              </a: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2682616" y="4433954"/>
              <a:ext cx="491924" cy="231493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normAutofit fontScale="92500" lnSpcReduction="10000"/>
            </a:bodyPr>
            <a:lstStyle/>
            <a:p>
              <a:pPr algn="l"/>
              <a:r>
                <a:rPr lang="it-IT" sz="1100" b="1" dirty="0"/>
                <a:t>18%</a:t>
              </a:r>
              <a:endParaRPr lang="it-IT" b="1" dirty="0"/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3630394" y="4433125"/>
              <a:ext cx="491924" cy="231493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normAutofit fontScale="92500" lnSpcReduction="10000"/>
            </a:bodyPr>
            <a:lstStyle/>
            <a:p>
              <a:pPr algn="l"/>
              <a:r>
                <a:rPr lang="it-IT" sz="1100" b="1" dirty="0"/>
                <a:t>10%</a:t>
              </a:r>
              <a:endParaRPr lang="it-IT" b="1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4588479" y="4431926"/>
              <a:ext cx="491924" cy="231493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normAutofit fontScale="92500" lnSpcReduction="10000"/>
            </a:bodyPr>
            <a:lstStyle/>
            <a:p>
              <a:pPr algn="l"/>
              <a:r>
                <a:rPr lang="it-IT" sz="1100" b="1" dirty="0"/>
                <a:t>9%</a:t>
              </a:r>
              <a:endParaRPr lang="it-IT" b="1" dirty="0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5485651" y="4426866"/>
              <a:ext cx="491924" cy="231493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normAutofit fontScale="92500" lnSpcReduction="10000"/>
            </a:bodyPr>
            <a:lstStyle/>
            <a:p>
              <a:pPr algn="l"/>
              <a:r>
                <a:rPr lang="it-IT" sz="1100" b="1" dirty="0"/>
                <a:t>5%</a:t>
              </a:r>
              <a:endParaRPr lang="it-IT" b="1" dirty="0"/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5293864" y="4136052"/>
              <a:ext cx="1094967" cy="287525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normAutofit/>
            </a:bodyPr>
            <a:lstStyle/>
            <a:p>
              <a:pPr algn="l"/>
              <a:r>
                <a:rPr lang="it-IT" sz="1000" dirty="0">
                  <a:solidFill>
                    <a:srgbClr val="415364"/>
                  </a:solidFill>
                </a:rPr>
                <a:t>ROMANIA</a:t>
              </a:r>
            </a:p>
          </p:txBody>
        </p:sp>
        <p:pic>
          <p:nvPicPr>
            <p:cNvPr id="27" name="Immagine 26"/>
            <p:cNvPicPr>
              <a:picLocks noChangeAspect="1"/>
            </p:cNvPicPr>
            <p:nvPr/>
          </p:nvPicPr>
          <p:blipFill rotWithShape="1">
            <a:blip r:embed="rId5"/>
            <a:srcRect l="8835" r="66678" b="32999"/>
            <a:stretch/>
          </p:blipFill>
          <p:spPr>
            <a:xfrm>
              <a:off x="2529498" y="3509931"/>
              <a:ext cx="616690" cy="608630"/>
            </a:xfrm>
            <a:prstGeom prst="rect">
              <a:avLst/>
            </a:prstGeom>
          </p:spPr>
        </p:pic>
        <p:sp>
          <p:nvSpPr>
            <p:cNvPr id="28" name="CasellaDiTesto 27"/>
            <p:cNvSpPr txBox="1"/>
            <p:nvPr/>
          </p:nvSpPr>
          <p:spPr>
            <a:xfrm>
              <a:off x="3436804" y="4150345"/>
              <a:ext cx="913431" cy="273405"/>
            </a:xfrm>
            <a:prstGeom prst="rect">
              <a:avLst/>
            </a:prstGeom>
          </p:spPr>
          <p:txBody>
            <a:bodyPr vert="horz" wrap="square" lIns="91440" tIns="45720" rIns="91440" bIns="45720" rtlCol="0" anchor="b">
              <a:normAutofit/>
            </a:bodyPr>
            <a:lstStyle/>
            <a:p>
              <a:r>
                <a:rPr lang="it-IT" sz="1000" dirty="0">
                  <a:solidFill>
                    <a:srgbClr val="415364"/>
                  </a:solidFill>
                </a:rPr>
                <a:t>FRANCIA 	</a:t>
              </a:r>
              <a:endParaRPr lang="it-IT" sz="1000" dirty="0"/>
            </a:p>
          </p:txBody>
        </p:sp>
      </p:grpSp>
      <p:sp>
        <p:nvSpPr>
          <p:cNvPr id="7" name="CasellaDiTesto 6"/>
          <p:cNvSpPr txBox="1"/>
          <p:nvPr/>
        </p:nvSpPr>
        <p:spPr>
          <a:xfrm>
            <a:off x="3956722" y="1467293"/>
            <a:ext cx="289213" cy="163033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 fontScale="40000" lnSpcReduction="20000"/>
          </a:bodyPr>
          <a:lstStyle/>
          <a:p>
            <a:pPr algn="l"/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789382" y="1460210"/>
            <a:ext cx="561979" cy="25395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 fontScale="70000" lnSpcReduction="20000"/>
          </a:bodyPr>
          <a:lstStyle/>
          <a:p>
            <a:pPr algn="l"/>
            <a:r>
              <a:rPr lang="it-IT" dirty="0"/>
              <a:t>-12,8%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3171637" y="1345172"/>
            <a:ext cx="561979" cy="25395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l"/>
            <a:r>
              <a:rPr lang="it-IT" sz="900" dirty="0"/>
              <a:t>+2,1%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2529517" y="1377364"/>
            <a:ext cx="561979" cy="25395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l"/>
            <a:r>
              <a:rPr lang="it-IT" sz="900" dirty="0"/>
              <a:t>+9,0%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1858146" y="1451792"/>
            <a:ext cx="561979" cy="25395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l"/>
            <a:r>
              <a:rPr lang="it-IT" sz="900" dirty="0"/>
              <a:t>+6,1%</a:t>
            </a:r>
          </a:p>
        </p:txBody>
      </p:sp>
    </p:spTree>
    <p:extLst>
      <p:ext uri="{BB962C8B-B14F-4D97-AF65-F5344CB8AC3E}">
        <p14:creationId xmlns:p14="http://schemas.microsoft.com/office/powerpoint/2010/main" val="31471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3"/>
          </p:nvPr>
        </p:nvSpPr>
        <p:spPr>
          <a:xfrm>
            <a:off x="250824" y="268288"/>
            <a:ext cx="7149435" cy="287337"/>
          </a:xfrm>
        </p:spPr>
        <p:txBody>
          <a:bodyPr/>
          <a:lstStyle/>
          <a:p>
            <a:r>
              <a:rPr lang="it-IT" dirty="0"/>
              <a:t>Flessione trasversale tra i principali settori di export umbro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4"/>
          </p:nvPr>
        </p:nvSpPr>
        <p:spPr>
          <a:xfrm>
            <a:off x="250825" y="598394"/>
            <a:ext cx="7773212" cy="287337"/>
          </a:xfrm>
        </p:spPr>
        <p:txBody>
          <a:bodyPr/>
          <a:lstStyle/>
          <a:p>
            <a:r>
              <a:rPr lang="it-IT" dirty="0"/>
              <a:t>Particolarmente colpiti i beni di investimento, meglio gli alimentari e bevande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304793" y="955059"/>
            <a:ext cx="4675886" cy="33321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>
              <a:defRPr sz="1400" b="0" i="0" u="none" strike="noStrike" kern="1200" spc="0" baseline="0">
                <a:solidFill>
                  <a:srgbClr val="41536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it-IT" sz="1200" b="1" dirty="0">
                <a:solidFill>
                  <a:schemeClr val="accent6"/>
                </a:solidFill>
                <a:cs typeface="Arial" panose="020B0604020202020204" pitchFamily="34" charset="0"/>
              </a:rPr>
              <a:t>Composizione settoriale dell'export umbro, 2020 </a:t>
            </a:r>
            <a:r>
              <a:rPr lang="it-IT" sz="1050" i="1" dirty="0">
                <a:solidFill>
                  <a:schemeClr val="accent6"/>
                </a:solidFill>
                <a:cs typeface="Arial" panose="020B0604020202020204" pitchFamily="34" charset="0"/>
              </a:rPr>
              <a:t>(valori; </a:t>
            </a:r>
            <a:r>
              <a:rPr lang="it-IT" sz="1050" i="1" dirty="0" err="1">
                <a:solidFill>
                  <a:schemeClr val="accent6"/>
                </a:solidFill>
                <a:cs typeface="Arial" panose="020B0604020202020204" pitchFamily="34" charset="0"/>
              </a:rPr>
              <a:t>var</a:t>
            </a:r>
            <a:r>
              <a:rPr lang="it-IT" sz="1050" i="1" dirty="0">
                <a:solidFill>
                  <a:schemeClr val="accent6"/>
                </a:solidFill>
                <a:cs typeface="Arial" panose="020B0604020202020204" pitchFamily="34" charset="0"/>
              </a:rPr>
              <a:t> %)</a:t>
            </a:r>
            <a:endParaRPr lang="it-IT" sz="1200" i="1" dirty="0">
              <a:solidFill>
                <a:schemeClr val="accent6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2" name="Grafico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8529740"/>
              </p:ext>
            </p:extLst>
          </p:nvPr>
        </p:nvGraphicFramePr>
        <p:xfrm>
          <a:off x="288184" y="1199162"/>
          <a:ext cx="4572000" cy="2934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Rettangolo 27"/>
          <p:cNvSpPr/>
          <p:nvPr/>
        </p:nvSpPr>
        <p:spPr>
          <a:xfrm>
            <a:off x="5056314" y="1604608"/>
            <a:ext cx="375453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>
                <a:solidFill>
                  <a:srgbClr val="415364"/>
                </a:solidFill>
              </a:rPr>
              <a:t>La contrazione, diffusa a quasi tutti i settori, è stata </a:t>
            </a:r>
            <a:r>
              <a:rPr lang="it-IT" sz="1100" b="1" dirty="0">
                <a:solidFill>
                  <a:srgbClr val="415364"/>
                </a:solidFill>
              </a:rPr>
              <a:t>particolarmente marcata per la meccanica strumentale </a:t>
            </a:r>
            <a:r>
              <a:rPr lang="it-IT" sz="1100" dirty="0">
                <a:solidFill>
                  <a:srgbClr val="415364"/>
                </a:solidFill>
              </a:rPr>
              <a:t>(-16,2% rispetto al 2019) </a:t>
            </a:r>
            <a:r>
              <a:rPr lang="it-IT" sz="1100" b="1" dirty="0">
                <a:solidFill>
                  <a:srgbClr val="415364"/>
                </a:solidFill>
              </a:rPr>
              <a:t>e i mezzi di trasporto</a:t>
            </a:r>
            <a:r>
              <a:rPr lang="it-IT" sz="1100" dirty="0">
                <a:solidFill>
                  <a:srgbClr val="415364"/>
                </a:solidFill>
              </a:rPr>
              <a:t> (-26,6%), che hanno sofferto delle scelte di imprese e famiglie in un clima di incertezza.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rgbClr val="415364"/>
                </a:solidFill>
              </a:rPr>
              <a:t>Flessione più contenuta per alimentari e bevande </a:t>
            </a:r>
            <a:r>
              <a:rPr lang="it-IT" sz="1100" dirty="0">
                <a:solidFill>
                  <a:srgbClr val="415364"/>
                </a:solidFill>
              </a:rPr>
              <a:t>(-4,7%) che hanno potuto in parte compensare le perdite relative al settore Ho.re.ca. con un maggiore consumo domestico.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dirty="0">
                <a:solidFill>
                  <a:srgbClr val="415364"/>
                </a:solidFill>
              </a:rPr>
              <a:t>Nonostante l’andamento del settore alimentari e bevande nel suo complesso, </a:t>
            </a:r>
            <a:r>
              <a:rPr lang="it-IT" sz="1100" b="1" dirty="0">
                <a:solidFill>
                  <a:srgbClr val="415364"/>
                </a:solidFill>
              </a:rPr>
              <a:t>cresce l’export di olio di Perugia (+4,1%)</a:t>
            </a:r>
            <a:r>
              <a:rPr lang="it-IT" sz="1100" dirty="0">
                <a:solidFill>
                  <a:srgbClr val="415364"/>
                </a:solidFill>
              </a:rPr>
              <a:t>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1100" b="1" dirty="0">
                <a:solidFill>
                  <a:srgbClr val="415364"/>
                </a:solidFill>
              </a:rPr>
              <a:t>In positivo</a:t>
            </a:r>
            <a:r>
              <a:rPr lang="it-IT" sz="1100" dirty="0">
                <a:solidFill>
                  <a:srgbClr val="415364"/>
                </a:solidFill>
              </a:rPr>
              <a:t>, invece, </a:t>
            </a:r>
            <a:r>
              <a:rPr lang="it-IT" sz="1100" b="1" dirty="0">
                <a:solidFill>
                  <a:srgbClr val="415364"/>
                </a:solidFill>
              </a:rPr>
              <a:t>le vendite di prodotti chimici</a:t>
            </a:r>
            <a:r>
              <a:rPr lang="it-IT" sz="1100" dirty="0">
                <a:solidFill>
                  <a:srgbClr val="415364"/>
                </a:solidFill>
              </a:rPr>
              <a:t>, che si attestano a 226 mln di euro con una crescita del 2,6% rispetto al 2019.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it-IT" sz="1100" dirty="0">
              <a:solidFill>
                <a:srgbClr val="415364"/>
              </a:solidFill>
            </a:endParaRPr>
          </a:p>
        </p:txBody>
      </p:sp>
      <p:graphicFrame>
        <p:nvGraphicFramePr>
          <p:cNvPr id="29" name="Tabel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726601"/>
              </p:ext>
            </p:extLst>
          </p:nvPr>
        </p:nvGraphicFramePr>
        <p:xfrm>
          <a:off x="411513" y="4026102"/>
          <a:ext cx="4540915" cy="98331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352328">
                  <a:extLst>
                    <a:ext uri="{9D8B030D-6E8A-4147-A177-3AD203B41FA5}">
                      <a16:colId xmlns:a16="http://schemas.microsoft.com/office/drawing/2014/main" val="2802487397"/>
                    </a:ext>
                  </a:extLst>
                </a:gridCol>
                <a:gridCol w="729529">
                  <a:extLst>
                    <a:ext uri="{9D8B030D-6E8A-4147-A177-3AD203B41FA5}">
                      <a16:colId xmlns:a16="http://schemas.microsoft.com/office/drawing/2014/main" val="3481067449"/>
                    </a:ext>
                  </a:extLst>
                </a:gridCol>
                <a:gridCol w="729529">
                  <a:extLst>
                    <a:ext uri="{9D8B030D-6E8A-4147-A177-3AD203B41FA5}">
                      <a16:colId xmlns:a16="http://schemas.microsoft.com/office/drawing/2014/main" val="2817761430"/>
                    </a:ext>
                  </a:extLst>
                </a:gridCol>
                <a:gridCol w="729529">
                  <a:extLst>
                    <a:ext uri="{9D8B030D-6E8A-4147-A177-3AD203B41FA5}">
                      <a16:colId xmlns:a16="http://schemas.microsoft.com/office/drawing/2014/main" val="3382007335"/>
                    </a:ext>
                  </a:extLst>
                </a:gridCol>
              </a:tblGrid>
              <a:tr h="187107">
                <a:tc>
                  <a:txBody>
                    <a:bodyPr/>
                    <a:lstStyle/>
                    <a:p>
                      <a:r>
                        <a:rPr lang="it-IT" sz="1000" baseline="0" dirty="0"/>
                        <a:t>S</a:t>
                      </a:r>
                      <a:r>
                        <a:rPr lang="it-IT" sz="1000" dirty="0"/>
                        <a:t>pecializzazioni territoriali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 err="1"/>
                        <a:t>var</a:t>
                      </a:r>
                      <a:r>
                        <a:rPr lang="it-IT" sz="1000" dirty="0"/>
                        <a:t>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73143"/>
                  </a:ext>
                </a:extLst>
              </a:tr>
              <a:tr h="246492">
                <a:tc>
                  <a:txBody>
                    <a:bodyPr/>
                    <a:lstStyle/>
                    <a:p>
                      <a:r>
                        <a:rPr lang="it-IT" sz="1000" dirty="0"/>
                        <a:t>Abbigliamento e maglieria di Perugia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501,9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462,3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-7,9%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155272"/>
                  </a:ext>
                </a:extLst>
              </a:tr>
              <a:tr h="24649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Olio di Perugia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187,9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195,6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+4,1%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664562"/>
                  </a:ext>
                </a:extLst>
              </a:tr>
              <a:tr h="246492">
                <a:tc>
                  <a:txBody>
                    <a:bodyPr/>
                    <a:lstStyle/>
                    <a:p>
                      <a:r>
                        <a:rPr lang="it-IT" sz="1000" dirty="0"/>
                        <a:t>Mobili di Perugia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76,9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66,8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-13,1%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001758"/>
                  </a:ext>
                </a:extLst>
              </a:tr>
            </a:tbl>
          </a:graphicData>
        </a:graphic>
      </p:graphicFrame>
      <p:sp>
        <p:nvSpPr>
          <p:cNvPr id="30" name="CasellaDiTesto 29"/>
          <p:cNvSpPr txBox="1"/>
          <p:nvPr/>
        </p:nvSpPr>
        <p:spPr>
          <a:xfrm>
            <a:off x="-325674" y="3601648"/>
            <a:ext cx="5868682" cy="3950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>
            <a:defPPr>
              <a:defRPr lang="it-IT"/>
            </a:defPPr>
            <a:lvl1pPr algn="ctr">
              <a:defRPr sz="1200" b="1" i="0" u="none" strike="noStrike" spc="0" baseline="0">
                <a:solidFill>
                  <a:schemeClr val="accent6"/>
                </a:solidFill>
                <a:cs typeface="Arial" panose="020B0604020202020204" pitchFamily="34" charset="0"/>
              </a:defRPr>
            </a:lvl1pPr>
          </a:lstStyle>
          <a:p>
            <a:r>
              <a:rPr lang="it-IT" dirty="0"/>
              <a:t>Specializzazioni territoriali dell’export umbro</a:t>
            </a:r>
            <a:r>
              <a:rPr lang="it-IT" b="0" dirty="0"/>
              <a:t> </a:t>
            </a:r>
            <a:r>
              <a:rPr lang="it-IT" sz="1050" b="0" i="1" dirty="0"/>
              <a:t>(€ mln; </a:t>
            </a:r>
            <a:r>
              <a:rPr lang="it-IT" sz="1050" b="0" i="1" dirty="0" err="1"/>
              <a:t>var</a:t>
            </a:r>
            <a:r>
              <a:rPr lang="it-IT" sz="1050" b="0" i="1" dirty="0"/>
              <a:t> %)</a:t>
            </a:r>
            <a:endParaRPr lang="it-IT" b="0" i="1" dirty="0"/>
          </a:p>
        </p:txBody>
      </p:sp>
      <p:sp>
        <p:nvSpPr>
          <p:cNvPr id="31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250825" y="4723393"/>
            <a:ext cx="1008062" cy="183687"/>
          </a:xfrm>
        </p:spPr>
        <p:txBody>
          <a:bodyPr/>
          <a:lstStyle/>
          <a:p>
            <a:fld id="{608DA0FE-9C19-F746-8419-6700E348BF78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5113116" y="4743354"/>
            <a:ext cx="3600956" cy="25894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l"/>
            <a:r>
              <a:rPr lang="it-IT" sz="800" dirty="0"/>
              <a:t>Fonte: Elaborazioni SACE su dati Istat.</a:t>
            </a:r>
          </a:p>
        </p:txBody>
      </p:sp>
    </p:spTree>
    <p:extLst>
      <p:ext uri="{BB962C8B-B14F-4D97-AF65-F5344CB8AC3E}">
        <p14:creationId xmlns:p14="http://schemas.microsoft.com/office/powerpoint/2010/main" val="1632395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it-IT" dirty="0"/>
              <a:t>Cosa aspettarsi per il 2021?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DA0FE-9C19-F746-8419-6700E348BF78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/>
              <a:t>La ripresa per l’export umbro nel post-crisi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21708" y="1136619"/>
            <a:ext cx="8489139" cy="337158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1200" b="1" dirty="0"/>
              <a:t>Il 2021 si prospetta come un anno di transizione verso l’uscita dalla crisi pandemica</a:t>
            </a:r>
            <a:r>
              <a:rPr lang="it-IT" sz="1200" dirty="0"/>
              <a:t> e l’avvio di una ripresa duratura. </a:t>
            </a:r>
          </a:p>
          <a:p>
            <a:pPr algn="just"/>
            <a:endParaRPr lang="it-IT" sz="12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1200" b="1" dirty="0"/>
              <a:t>In un quadro di generale ripresa dell’economia e degli scambi internazionali, non mancano infatti le opportunità di crescita sui mercati esteri </a:t>
            </a:r>
            <a:r>
              <a:rPr lang="it-IT" sz="1200" dirty="0"/>
              <a:t>per le nostre imprese.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it-IT" sz="12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1200" dirty="0"/>
              <a:t>In termini di mercati le esportazioni dell’Umbria potranno ad esempio beneficiare della ripresa della domanda da parte della </a:t>
            </a:r>
            <a:r>
              <a:rPr lang="it-IT" sz="1200" b="1" dirty="0"/>
              <a:t>Germania</a:t>
            </a:r>
            <a:r>
              <a:rPr lang="it-IT" sz="1200" dirty="0"/>
              <a:t> – primo mercato di sbocco dell’export regionale – e degli </a:t>
            </a:r>
            <a:r>
              <a:rPr lang="it-IT" sz="1200" b="1" dirty="0"/>
              <a:t>Stati Uniti</a:t>
            </a:r>
            <a:r>
              <a:rPr lang="it-IT" sz="1200" dirty="0"/>
              <a:t>. La minore reattività nella ripresa economica di </a:t>
            </a:r>
            <a:r>
              <a:rPr lang="it-IT" sz="1200" b="1" dirty="0"/>
              <a:t>Francia</a:t>
            </a:r>
            <a:r>
              <a:rPr lang="it-IT" sz="1200" dirty="0"/>
              <a:t> e </a:t>
            </a:r>
            <a:r>
              <a:rPr lang="it-IT" sz="1200" b="1" dirty="0"/>
              <a:t>Spagna </a:t>
            </a:r>
            <a:r>
              <a:rPr lang="it-IT" sz="1200" dirty="0"/>
              <a:t>potrebbe di converso rallentare la ripresa dell’export umbro.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it-IT" sz="12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1200" b="1" dirty="0"/>
              <a:t>In termini di settori, le esportazioni dall’Umbria di prodotti in metallo</a:t>
            </a:r>
            <a:r>
              <a:rPr lang="it-IT" sz="1200" dirty="0"/>
              <a:t>, dopo la sofferenza del settore causata dalle interruzioni nelle catene di approvvigionamento, sono previste in recupero già nel 2021.</a:t>
            </a:r>
            <a:r>
              <a:rPr lang="it-IT" sz="1200" b="1" dirty="0"/>
              <a:t> </a:t>
            </a:r>
            <a:r>
              <a:rPr lang="it-IT" sz="1200" dirty="0"/>
              <a:t>Anche i beni di investimento – quali </a:t>
            </a:r>
            <a:r>
              <a:rPr lang="it-IT" sz="1200" b="1" dirty="0"/>
              <a:t>meccanica strumentale</a:t>
            </a:r>
            <a:r>
              <a:rPr lang="it-IT" sz="1200" dirty="0"/>
              <a:t> e </a:t>
            </a:r>
            <a:r>
              <a:rPr lang="it-IT" sz="1200" b="1" dirty="0"/>
              <a:t>mezzi di trasporto </a:t>
            </a:r>
            <a:r>
              <a:rPr lang="it-IT" sz="1200" dirty="0"/>
              <a:t>– potranno beneficiare di una ripresa dei piani di investimento e dei consumi di imprese e famiglie. Il progressivo riavvio del canale Ho.re.ca, grazie agli sviluppi positivi legati alle campagne vaccinali, potrebbe incentivare le vendite di </a:t>
            </a:r>
            <a:r>
              <a:rPr lang="it-IT" sz="1200" b="1" dirty="0"/>
              <a:t>alimentari e bevande</a:t>
            </a:r>
            <a:r>
              <a:rPr lang="it-IT" sz="1200" dirty="0"/>
              <a:t>.</a:t>
            </a:r>
          </a:p>
          <a:p>
            <a:pPr algn="just"/>
            <a:endParaRPr lang="it-IT" sz="1200" b="1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1200" b="1" dirty="0"/>
              <a:t>In conclusione, le imprese dell’Umbria possono guardare al 2021 con cauto ottimismo</a:t>
            </a:r>
            <a:r>
              <a:rPr lang="it-IT" sz="1200" dirty="0"/>
              <a:t>, sulla scia di una ripresa della domanda che sarà diffusa a tutte le geografie seppure in maniera eterogenea, con la consapevolezza di dover adeguare rapidamente le proprie strategie e i propri strumenti a un contesto in continua evoluzione.</a:t>
            </a:r>
          </a:p>
        </p:txBody>
      </p:sp>
    </p:spTree>
    <p:extLst>
      <p:ext uri="{BB962C8B-B14F-4D97-AF65-F5344CB8AC3E}">
        <p14:creationId xmlns:p14="http://schemas.microsoft.com/office/powerpoint/2010/main" val="4000010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6346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Personalizzato 1">
      <a:dk1>
        <a:srgbClr val="415364"/>
      </a:dk1>
      <a:lt1>
        <a:srgbClr val="FFFEFD"/>
      </a:lt1>
      <a:dk2>
        <a:srgbClr val="A4A5A4"/>
      </a:dk2>
      <a:lt2>
        <a:srgbClr val="B5C8E5"/>
      </a:lt2>
      <a:accent1>
        <a:srgbClr val="415364"/>
      </a:accent1>
      <a:accent2>
        <a:srgbClr val="005392"/>
      </a:accent2>
      <a:accent3>
        <a:srgbClr val="5F85B1"/>
      </a:accent3>
      <a:accent4>
        <a:srgbClr val="B5C8E5"/>
      </a:accent4>
      <a:accent5>
        <a:srgbClr val="A4A5A4"/>
      </a:accent5>
      <a:accent6>
        <a:srgbClr val="797979"/>
      </a:accent6>
      <a:hlink>
        <a:srgbClr val="005392"/>
      </a:hlink>
      <a:folHlink>
        <a:srgbClr val="0096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20935</TotalTime>
  <Words>1196</Words>
  <Application>Microsoft Office PowerPoint</Application>
  <PresentationFormat>Presentazione su schermo (16:9)</PresentationFormat>
  <Paragraphs>122</Paragraphs>
  <Slides>7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Bressay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Stefania Ridolfi</cp:lastModifiedBy>
  <cp:revision>2385</cp:revision>
  <cp:lastPrinted>2019-04-26T15:13:59Z</cp:lastPrinted>
  <dcterms:created xsi:type="dcterms:W3CDTF">2018-05-14T08:37:56Z</dcterms:created>
  <dcterms:modified xsi:type="dcterms:W3CDTF">2021-05-07T10:26:12Z</dcterms:modified>
</cp:coreProperties>
</file>