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59" r:id="rId2"/>
    <p:sldId id="299" r:id="rId3"/>
    <p:sldId id="300" r:id="rId4"/>
    <p:sldId id="301" r:id="rId5"/>
    <p:sldId id="284" r:id="rId6"/>
    <p:sldId id="296" r:id="rId7"/>
    <p:sldId id="307" r:id="rId8"/>
    <p:sldId id="302" r:id="rId9"/>
    <p:sldId id="306" r:id="rId10"/>
    <p:sldId id="304" r:id="rId11"/>
    <p:sldId id="305" r:id="rId12"/>
    <p:sldId id="294" r:id="rId13"/>
    <p:sldId id="287" r:id="rId14"/>
    <p:sldId id="295" r:id="rId15"/>
    <p:sldId id="308" r:id="rId16"/>
    <p:sldId id="288" r:id="rId17"/>
    <p:sldId id="290" r:id="rId18"/>
    <p:sldId id="312" r:id="rId19"/>
    <p:sldId id="313" r:id="rId20"/>
    <p:sldId id="297" r:id="rId21"/>
    <p:sldId id="309" r:id="rId22"/>
    <p:sldId id="311" r:id="rId23"/>
    <p:sldId id="310" r:id="rId24"/>
    <p:sldId id="298" r:id="rId25"/>
    <p:sldId id="314" r:id="rId2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D5843"/>
    <a:srgbClr val="0DA314"/>
    <a:srgbClr val="D20000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56" autoAdjust="0"/>
    <p:restoredTop sz="94400" autoAdjust="0"/>
  </p:normalViewPr>
  <p:slideViewPr>
    <p:cSldViewPr>
      <p:cViewPr varScale="1">
        <p:scale>
          <a:sx n="103" d="100"/>
          <a:sy n="103" d="100"/>
        </p:scale>
        <p:origin x="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1597-BE63-4425-B90D-CFA69BE62791}" type="datetimeFigureOut">
              <a:rPr lang="it-IT" smtClean="0"/>
              <a:pPr/>
              <a:t>11/11/2021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3FF5B-5BAF-4BC9-8F16-87072522AA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105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FF5B-5BAF-4BC9-8F16-87072522AA5B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5723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203A3A-BC97-43DC-AF61-3C33C1062066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64F2-154E-4EF8-9192-DE03C201546F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992645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843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0177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774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6220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3451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8B64CC-064D-4956-B931-5641888ABC03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3B2C1-BC2C-4CF3-9CBA-383A47535855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52457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71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EA22BC-430F-4EB2-B146-5A7A15C9B438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D6166-0E59-4331-9EDB-CBDC896BBAE3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8160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5EDE33-CC76-4551-B168-D9206EDF7A3D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44C60-9FF1-43B9-A1BA-8318097711E1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773444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8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69D932-168F-4BCC-B230-569126F61DA1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E10F8-A58E-48B7-9129-7A8039EE173D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7577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E9AE1-1F21-4079-88DC-C32C0FA14407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1150F-1A64-4B98-871C-B8E59DCC71F3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66580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80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44F5BD-3CB5-482C-B723-4EA3F60BC597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4DA3-CEA9-4B98-B2F4-58A23B09E38E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026044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68CA68-ACEE-4DC1-B213-4EC5664CB8B8}" type="datetimeFigureOut">
              <a:rPr lang="it-IT" altLang="en-US" smtClean="0"/>
              <a:pPr>
                <a:defRPr/>
              </a:pPr>
              <a:t>11/11/2021</a:t>
            </a:fld>
            <a:endParaRPr lang="it-IT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A7DC-4274-42D2-8505-759C4325E035}" type="slidenum">
              <a:rPr lang="it-IT" altLang="en-US" smtClean="0"/>
              <a:pPr/>
              <a:t>‹N›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753310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C0F0C28-2E0F-4CDC-9416-DAB8898E335A}" type="datetimeFigureOut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11/11/2021</a:t>
            </a:fld>
            <a:endParaRPr lang="it-IT" alt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436552BF-5BDA-45D3-88FF-DBE8398F9FAF}" type="slidenum">
              <a:rPr lang="it-IT" alt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29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viluppumbria.it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b.morlunghi@sviluppumbria.it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adifrancesco.it/" TargetMode="External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e 12">
            <a:extLst>
              <a:ext uri="{FF2B5EF4-FFF2-40B4-BE49-F238E27FC236}">
                <a16:creationId xmlns:a16="http://schemas.microsoft.com/office/drawing/2014/main" id="{9CDC0DC3-1B24-4BB1-8DA8-9A56DC7D54E6}"/>
              </a:ext>
            </a:extLst>
          </p:cNvPr>
          <p:cNvSpPr/>
          <p:nvPr/>
        </p:nvSpPr>
        <p:spPr>
          <a:xfrm>
            <a:off x="14510420" y="3067438"/>
            <a:ext cx="1454953" cy="1474011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45175" tIns="72587" rIns="145175" bIns="725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it-IT" sz="9526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</a:t>
            </a:r>
            <a:endParaRPr lang="it-IT" sz="9526" dirty="0"/>
          </a:p>
        </p:txBody>
      </p:sp>
      <p:sp>
        <p:nvSpPr>
          <p:cNvPr id="20" name="Il patto nazionale per l’export: vantaggi e opportunità  per le PMI umbre">
            <a:extLst>
              <a:ext uri="{FF2B5EF4-FFF2-40B4-BE49-F238E27FC236}">
                <a16:creationId xmlns:a16="http://schemas.microsoft.com/office/drawing/2014/main" id="{74EA524F-3B6F-426C-B50B-17E5284F7BE0}"/>
              </a:ext>
            </a:extLst>
          </p:cNvPr>
          <p:cNvSpPr txBox="1">
            <a:spLocks/>
          </p:cNvSpPr>
          <p:nvPr/>
        </p:nvSpPr>
        <p:spPr>
          <a:xfrm>
            <a:off x="1260199" y="5780663"/>
            <a:ext cx="21675413" cy="5890794"/>
          </a:xfrm>
          <a:prstGeom prst="rect">
            <a:avLst/>
          </a:prstGeom>
        </p:spPr>
        <p:txBody>
          <a:bodyPr vert="horz" lIns="145175" tIns="72587" rIns="145175" bIns="72587" rtlCol="0" anchor="b">
            <a:normAutofit/>
          </a:bodyPr>
          <a:lstStyle>
            <a:lvl1pPr algn="ctr" defTabSz="4319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4500" dirty="0"/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23DF86D4-FCC3-4EA0-9AFF-C5F1E928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474500"/>
            <a:ext cx="4320480" cy="117245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4958BF-B44A-4411-8BF6-15F0429432E6}"/>
              </a:ext>
            </a:extLst>
          </p:cNvPr>
          <p:cNvSpPr txBox="1"/>
          <p:nvPr/>
        </p:nvSpPr>
        <p:spPr>
          <a:xfrm>
            <a:off x="5868144" y="0"/>
            <a:ext cx="3275856" cy="479727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r>
              <a:rPr lang="it-IT" sz="127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LECTIO MAGISTRALIS</a:t>
            </a: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r>
              <a:rPr lang="it-IT" sz="127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novembre 2021</a:t>
            </a: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r>
              <a:rPr lang="it-IT" sz="127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Università per Stranieri di Perugia</a:t>
            </a: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fontAlgn="base">
              <a:lnSpc>
                <a:spcPct val="90000"/>
              </a:lnSpc>
            </a:pPr>
            <a:r>
              <a:rPr lang="it-IT" sz="127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Corso di laurea triennale MICO </a:t>
            </a:r>
          </a:p>
          <a:p>
            <a:pPr algn="ctr" fontAlgn="base">
              <a:lnSpc>
                <a:spcPct val="90000"/>
              </a:lnSpc>
            </a:pPr>
            <a:r>
              <a:rPr lang="it-IT" sz="127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(Made in </a:t>
            </a:r>
            <a:r>
              <a:rPr lang="it-IT" sz="127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Italy</a:t>
            </a:r>
            <a:r>
              <a:rPr lang="it-IT" sz="127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Cibo e Ospitalità)</a:t>
            </a: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127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</a:pPr>
            <a:endParaRPr lang="it-IT" sz="222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tangolo">
            <a:extLst>
              <a:ext uri="{FF2B5EF4-FFF2-40B4-BE49-F238E27FC236}">
                <a16:creationId xmlns:a16="http://schemas.microsoft.com/office/drawing/2014/main" id="{DE560436-BCD8-475C-B546-2747BE9619A4}"/>
              </a:ext>
            </a:extLst>
          </p:cNvPr>
          <p:cNvSpPr/>
          <p:nvPr/>
        </p:nvSpPr>
        <p:spPr>
          <a:xfrm>
            <a:off x="0" y="4797275"/>
            <a:ext cx="9144000" cy="2055284"/>
          </a:xfrm>
          <a:prstGeom prst="rect">
            <a:avLst/>
          </a:prstGeom>
          <a:solidFill>
            <a:schemeClr val="accent6">
              <a:alpha val="50000"/>
            </a:schemeClr>
          </a:solidFill>
          <a:ln w="3175">
            <a:miter lim="400000"/>
          </a:ln>
        </p:spPr>
        <p:txBody>
          <a:bodyPr lIns="50408" tIns="50408" rIns="50408" bIns="50408" anchor="ctr"/>
          <a:lstStyle/>
          <a:p>
            <a:pPr algn="ctr" defTabSz="806552">
              <a:defRPr sz="3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 lang="it-IT" sz="254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806552">
              <a:defRPr sz="3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lang="it-IT" sz="254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Progettazione di eventi per la promozione turistica</a:t>
            </a:r>
          </a:p>
          <a:p>
            <a:pPr algn="ctr" defTabSz="806552">
              <a:defRPr sz="3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 lang="it-IT" sz="2540" b="1" dirty="0">
              <a:solidFill>
                <a:srgbClr val="FFFFFF"/>
              </a:solidFill>
            </a:endParaRPr>
          </a:p>
          <a:p>
            <a:pPr algn="ctr" defTabSz="806552">
              <a:defRPr sz="3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lang="it-IT" sz="222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Beatrice Morlunghi</a:t>
            </a:r>
          </a:p>
          <a:p>
            <a:pPr defTabSz="806552">
              <a:defRPr sz="3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endParaRPr lang="it-IT" sz="2540" b="1" dirty="0">
              <a:solidFill>
                <a:srgbClr val="471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8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69DAC54-A6F1-4D96-9103-B2777B046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AD5861-558E-4DAE-A841-782CE1DF7406}"/>
              </a:ext>
            </a:extLst>
          </p:cNvPr>
          <p:cNvSpPr txBox="1"/>
          <p:nvPr/>
        </p:nvSpPr>
        <p:spPr>
          <a:xfrm>
            <a:off x="5796136" y="548680"/>
            <a:ext cx="4589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ENOGASTRONOMIA</a:t>
            </a:r>
          </a:p>
        </p:txBody>
      </p:sp>
    </p:spTree>
    <p:extLst>
      <p:ext uri="{BB962C8B-B14F-4D97-AF65-F5344CB8AC3E}">
        <p14:creationId xmlns:p14="http://schemas.microsoft.com/office/powerpoint/2010/main" val="49082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4E0324C-C5E2-4A92-84A5-26985F97A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228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AD5861-558E-4DAE-A841-782CE1DF7406}"/>
              </a:ext>
            </a:extLst>
          </p:cNvPr>
          <p:cNvSpPr txBox="1"/>
          <p:nvPr/>
        </p:nvSpPr>
        <p:spPr>
          <a:xfrm>
            <a:off x="1547664" y="764704"/>
            <a:ext cx="5381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 ALLA SCOPERTA DEL TERRITORIO</a:t>
            </a:r>
          </a:p>
        </p:txBody>
      </p:sp>
    </p:spTree>
    <p:extLst>
      <p:ext uri="{BB962C8B-B14F-4D97-AF65-F5344CB8AC3E}">
        <p14:creationId xmlns:p14="http://schemas.microsoft.com/office/powerpoint/2010/main" val="1595493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7F24B36-4F6D-4A68-9B8F-2739FB85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309320"/>
            <a:ext cx="1993565" cy="4450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B19B62D-7E06-4E0E-A594-46E2E4E70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145"/>
            <a:ext cx="9144000" cy="46737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98B858-89C8-44AD-9AAC-715DFB95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25564"/>
            <a:ext cx="351769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1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943747" y="4437112"/>
            <a:ext cx="7406640" cy="12961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1C6C53-4E31-4607-9733-452521AB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1" y="6362160"/>
            <a:ext cx="1996656" cy="4496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0077B35-E902-4616-8F2A-221075358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058"/>
            <a:ext cx="9144000" cy="4735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154B7ED-A521-4FFB-8E0B-E8A73ACC3CC0}"/>
              </a:ext>
            </a:extLst>
          </p:cNvPr>
          <p:cNvSpPr txBox="1"/>
          <p:nvPr/>
        </p:nvSpPr>
        <p:spPr>
          <a:xfrm>
            <a:off x="1557449" y="332656"/>
            <a:ext cx="3878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Promo-commercializzazione</a:t>
            </a:r>
          </a:p>
        </p:txBody>
      </p:sp>
    </p:spTree>
    <p:extLst>
      <p:ext uri="{BB962C8B-B14F-4D97-AF65-F5344CB8AC3E}">
        <p14:creationId xmlns:p14="http://schemas.microsoft.com/office/powerpoint/2010/main" val="3530325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943747" y="4437112"/>
            <a:ext cx="7406640" cy="12961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D2E37A-66C3-44FD-ABB7-F9D617878421}"/>
              </a:ext>
            </a:extLst>
          </p:cNvPr>
          <p:cNvSpPr txBox="1"/>
          <p:nvPr/>
        </p:nvSpPr>
        <p:spPr>
          <a:xfrm>
            <a:off x="536430" y="619222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/>
              <a:t>Canali Social</a:t>
            </a:r>
          </a:p>
          <a:p>
            <a:pPr algn="ctr"/>
            <a:r>
              <a:rPr lang="it-IT" sz="4000" dirty="0"/>
              <a:t>Umbria </a:t>
            </a:r>
            <a:r>
              <a:rPr lang="it-IT" sz="4000" dirty="0" err="1"/>
              <a:t>Tourism</a:t>
            </a:r>
            <a:r>
              <a:rPr lang="it-IT" sz="4000" dirty="0"/>
              <a:t>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FD1F7F0-BE44-4689-87F1-541C5D6A6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43708"/>
            <a:ext cx="1337198" cy="12961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1B4ECE2-9DAF-4D79-B75F-F2699955C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60" y="3901331"/>
            <a:ext cx="1071562" cy="107156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F8640C6-E7DB-4B71-98EC-11751C2D23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15644"/>
            <a:ext cx="2190034" cy="9151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CE21680-8D89-4AAD-9C20-C43FE3D77A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02" y="2973592"/>
            <a:ext cx="1141530" cy="11415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71C6C53-4E31-4607-9733-452521AB1A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21" y="6362160"/>
            <a:ext cx="1996656" cy="4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5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109C82-2EDF-452B-B114-44FC2FF3FCEA}"/>
              </a:ext>
            </a:extLst>
          </p:cNvPr>
          <p:cNvSpPr txBox="1"/>
          <p:nvPr/>
        </p:nvSpPr>
        <p:spPr>
          <a:xfrm>
            <a:off x="1187624" y="1124744"/>
            <a:ext cx="57606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GLI EVENTI DI PROMOZIONE TURISTICA</a:t>
            </a:r>
          </a:p>
          <a:p>
            <a:endParaRPr lang="it-IT" sz="2400" dirty="0"/>
          </a:p>
          <a:p>
            <a:endParaRPr lang="it-IT" sz="2400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Fiere e Workshop </a:t>
            </a:r>
            <a:r>
              <a:rPr lang="it-IT" sz="2400" dirty="0" err="1"/>
              <a:t>BtoB</a:t>
            </a:r>
            <a:endParaRPr lang="it-IT" sz="2400" dirty="0"/>
          </a:p>
          <a:p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Press tour ed Educational tour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79890C-BA8D-408D-9A29-94BD12D9C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6309320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8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630A7E5-1B08-464D-A5A6-EDF562331D65}"/>
              </a:ext>
            </a:extLst>
          </p:cNvPr>
          <p:cNvSpPr txBox="1"/>
          <p:nvPr/>
        </p:nvSpPr>
        <p:spPr>
          <a:xfrm>
            <a:off x="971600" y="756365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Come </a:t>
            </a:r>
            <a:r>
              <a:rPr lang="it-IT" dirty="0"/>
              <a:t>si sceglie una fiera?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109063-AD2F-452C-9360-BCE9CAFEBE15}"/>
              </a:ext>
            </a:extLst>
          </p:cNvPr>
          <p:cNvSpPr/>
          <p:nvPr/>
        </p:nvSpPr>
        <p:spPr>
          <a:xfrm>
            <a:off x="1763688" y="22501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u="sng" dirty="0"/>
              <a:t>Statistiche turismo Regione Umbria</a:t>
            </a:r>
          </a:p>
          <a:p>
            <a:pPr algn="ctr"/>
            <a:r>
              <a:rPr lang="it-IT" dirty="0"/>
              <a:t> </a:t>
            </a:r>
          </a:p>
          <a:p>
            <a:pPr algn="ctr"/>
            <a:r>
              <a:rPr lang="it-IT" dirty="0"/>
              <a:t>Analisi dei flussi turistici e definizione dei mercati obiettivo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CFE9894-671D-4C94-B9DF-56BBF2F5F159}"/>
              </a:ext>
            </a:extLst>
          </p:cNvPr>
          <p:cNvSpPr/>
          <p:nvPr/>
        </p:nvSpPr>
        <p:spPr>
          <a:xfrm>
            <a:off x="2360088" y="429309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u="sng" dirty="0"/>
              <a:t>Piano regionale di promozione turistica </a:t>
            </a:r>
          </a:p>
          <a:p>
            <a:pPr algn="ctr"/>
            <a:endParaRPr lang="it-IT" b="1" u="sng" dirty="0"/>
          </a:p>
          <a:p>
            <a:pPr algn="ctr"/>
            <a:r>
              <a:rPr lang="it-IT" dirty="0"/>
              <a:t>Concertazione tra istituzione regionale e rappresentanti di categoria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5F832D6-697F-4E23-B487-4775299FA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4303"/>
            <a:ext cx="1567972" cy="164672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05EE1B5-1C64-4B9B-A609-E286ED0AA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71" y="4007697"/>
            <a:ext cx="1131301" cy="163342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4DB6D6A-11D9-4BD4-86DD-F3AFBDF84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38" y="6336054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9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2B8E511-18FD-4D00-AE4D-1E5A83AAAB49}"/>
              </a:ext>
            </a:extLst>
          </p:cNvPr>
          <p:cNvSpPr/>
          <p:nvPr/>
        </p:nvSpPr>
        <p:spPr>
          <a:xfrm>
            <a:off x="467544" y="476672"/>
            <a:ext cx="20072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200" dirty="0">
                <a:solidFill>
                  <a:prstClr val="black"/>
                </a:solidFill>
              </a:rPr>
              <a:t>Quali</a:t>
            </a:r>
            <a:r>
              <a:rPr lang="it-IT" sz="2400" dirty="0">
                <a:solidFill>
                  <a:prstClr val="black"/>
                </a:solidFill>
              </a:rPr>
              <a:t> fiere?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8BAEC4F-A9B3-4266-8F90-9D394BDB7B2D}"/>
              </a:ext>
            </a:extLst>
          </p:cNvPr>
          <p:cNvSpPr/>
          <p:nvPr/>
        </p:nvSpPr>
        <p:spPr>
          <a:xfrm>
            <a:off x="755575" y="5170344"/>
            <a:ext cx="5768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La maggior parte degli eventi fieristici si tiene nel periodo autunno/inverno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705A087-1698-4B41-9A8F-AE357C29B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83" y="1541477"/>
            <a:ext cx="1351037" cy="13510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61E9CFC-6969-409E-8819-AF71166C0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65" y="1082057"/>
            <a:ext cx="1979421" cy="9589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36D16E-754B-48E6-9CCE-C44103554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0" y="2946854"/>
            <a:ext cx="3381375" cy="13525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4B835E1-4CF5-482F-8317-B3452272F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16995"/>
            <a:ext cx="2096510" cy="15502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B83124D-6AAE-4117-AE85-3CC6409EF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89" y="3356992"/>
            <a:ext cx="1200330" cy="12003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E81F0D0-69DD-4735-89A4-BF1D3A1186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260" y="6242568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64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2B8E511-18FD-4D00-AE4D-1E5A83AAAB49}"/>
              </a:ext>
            </a:extLst>
          </p:cNvPr>
          <p:cNvSpPr/>
          <p:nvPr/>
        </p:nvSpPr>
        <p:spPr>
          <a:xfrm>
            <a:off x="467544" y="476672"/>
            <a:ext cx="5041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200" dirty="0">
                <a:solidFill>
                  <a:prstClr val="black"/>
                </a:solidFill>
              </a:rPr>
              <a:t>La collaborazione con Enit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81F0D0-69DD-4735-89A4-BF1D3A11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0" y="6242568"/>
            <a:ext cx="1993565" cy="44504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B95A019-9976-434F-9E7A-283459705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484784"/>
            <a:ext cx="3685560" cy="36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04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2B8E511-18FD-4D00-AE4D-1E5A83AAAB49}"/>
              </a:ext>
            </a:extLst>
          </p:cNvPr>
          <p:cNvSpPr/>
          <p:nvPr/>
        </p:nvSpPr>
        <p:spPr>
          <a:xfrm>
            <a:off x="179512" y="368491"/>
            <a:ext cx="7510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3200" dirty="0">
                <a:solidFill>
                  <a:prstClr val="black"/>
                </a:solidFill>
              </a:rPr>
              <a:t>La pandemia Covid-19 e le fiere virtuali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81F0D0-69DD-4735-89A4-BF1D3A11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0" y="6242568"/>
            <a:ext cx="1993565" cy="4450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433E413-8F86-4DE8-B8C6-D1769F5B1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76895"/>
            <a:ext cx="6191034" cy="504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3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2D607C-DF30-4B7C-AB37-BD2A6E6CCC4B}"/>
              </a:ext>
            </a:extLst>
          </p:cNvPr>
          <p:cNvSpPr txBox="1"/>
          <p:nvPr/>
        </p:nvSpPr>
        <p:spPr>
          <a:xfrm>
            <a:off x="323528" y="2276872"/>
            <a:ext cx="763284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Agenzia in house multifunzione della Regione Umbria nasce nel 1973</a:t>
            </a:r>
            <a:br>
              <a:rPr lang="it-IT" dirty="0"/>
            </a:br>
            <a:endParaRPr lang="it-IT" dirty="0"/>
          </a:p>
          <a:p>
            <a:r>
              <a:rPr lang="it-IT" dirty="0"/>
              <a:t>Attività: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Creazione e supporto alle PMI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Innovazione e trasferimento tecnologico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Internazionalizzazione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Turismo e promozione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Patrimonio regionale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Progettazione europea e internazionale</a:t>
            </a:r>
          </a:p>
          <a:p>
            <a:endParaRPr lang="it-IT" dirty="0"/>
          </a:p>
          <a:p>
            <a:pPr algn="ctr"/>
            <a:r>
              <a:rPr lang="it-IT" sz="2400" dirty="0">
                <a:hlinkClick r:id="rId2"/>
              </a:rPr>
              <a:t>www.sviluppumbria.it</a:t>
            </a:r>
            <a:r>
              <a:rPr lang="it-IT" sz="2400" dirty="0"/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52D590-48C0-414F-830C-63000E538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04664"/>
            <a:ext cx="5444200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36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6D81BD-A219-4B64-8691-7300E4D26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986E49-5575-4946-BC15-88001A84C5A0}"/>
              </a:ext>
            </a:extLst>
          </p:cNvPr>
          <p:cNvSpPr txBox="1"/>
          <p:nvPr/>
        </p:nvSpPr>
        <p:spPr>
          <a:xfrm>
            <a:off x="2558761" y="62068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LA CODA LUNGA DEGLI EVENTI FIERISTICI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5D81B3-4F4B-43EE-9AC2-2DBD92DD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309320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01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8828A59-4A67-4B0E-B90D-BB409BBF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986E49-5575-4946-BC15-88001A84C5A0}"/>
              </a:ext>
            </a:extLst>
          </p:cNvPr>
          <p:cNvSpPr txBox="1"/>
          <p:nvPr/>
        </p:nvSpPr>
        <p:spPr>
          <a:xfrm>
            <a:off x="1115616" y="103633"/>
            <a:ext cx="30243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ctr"/>
            <a:r>
              <a:rPr lang="it-IT" sz="2400" dirty="0">
                <a:solidFill>
                  <a:schemeClr val="bg1"/>
                </a:solidFill>
              </a:rPr>
              <a:t>EDUCATIONAL PER TOUR OPERATOR INTERNAZIONALI</a:t>
            </a:r>
          </a:p>
          <a:p>
            <a:r>
              <a:rPr lang="it-IT" sz="2400" dirty="0"/>
              <a:t> 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5D81B3-4F4B-43EE-9AC2-2DBD92DD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309320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986E49-5575-4946-BC15-88001A84C5A0}"/>
              </a:ext>
            </a:extLst>
          </p:cNvPr>
          <p:cNvSpPr txBox="1"/>
          <p:nvPr/>
        </p:nvSpPr>
        <p:spPr>
          <a:xfrm>
            <a:off x="2051720" y="588494"/>
            <a:ext cx="5616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WORKSHOP </a:t>
            </a:r>
            <a:r>
              <a:rPr lang="it-IT" sz="2400" dirty="0" err="1"/>
              <a:t>BtoB</a:t>
            </a:r>
            <a:r>
              <a:rPr lang="it-IT" sz="2400" dirty="0"/>
              <a:t> in UMBRIA </a:t>
            </a:r>
          </a:p>
          <a:p>
            <a:r>
              <a:rPr lang="it-IT" sz="2400" dirty="0"/>
              <a:t> 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5D81B3-4F4B-43EE-9AC2-2DBD92DD1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309320"/>
            <a:ext cx="1993565" cy="4450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BF2991-FE1D-44B0-AD07-7278DC429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02" y="134076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93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D34CDBE-10D0-4905-9F3B-FD16F6C9B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986E49-5575-4946-BC15-88001A84C5A0}"/>
              </a:ext>
            </a:extLst>
          </p:cNvPr>
          <p:cNvSpPr txBox="1"/>
          <p:nvPr/>
        </p:nvSpPr>
        <p:spPr>
          <a:xfrm>
            <a:off x="467544" y="1628800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pPr algn="ctr"/>
            <a:r>
              <a:rPr lang="it-IT" sz="2400" dirty="0"/>
              <a:t>Giornalisti, blogger ed influencer</a:t>
            </a:r>
          </a:p>
          <a:p>
            <a:r>
              <a:rPr lang="it-IT" sz="2400" dirty="0"/>
              <a:t> </a:t>
            </a:r>
          </a:p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5D81B3-4F4B-43EE-9AC2-2DBD92DD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309320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91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BDC240-D3FF-4137-8855-6FF1AC429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9A21F37-E6B1-482A-8D38-5CD53E12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021288"/>
            <a:ext cx="1993565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0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CCE1F3-64E1-44B3-9402-FDA54A3B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149080"/>
            <a:ext cx="4322439" cy="11705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50A14D-43CE-4D9E-9649-B5D1FCD3FEAA}"/>
              </a:ext>
            </a:extLst>
          </p:cNvPr>
          <p:cNvSpPr txBox="1"/>
          <p:nvPr/>
        </p:nvSpPr>
        <p:spPr>
          <a:xfrm>
            <a:off x="1702038" y="1268760"/>
            <a:ext cx="45897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Grazie per l’attenzione!</a:t>
            </a:r>
          </a:p>
          <a:p>
            <a:pPr algn="ctr"/>
            <a:endParaRPr lang="it-IT" sz="2400" dirty="0"/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Beatrice Morlunghi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>
                <a:hlinkClick r:id="rId3"/>
              </a:rPr>
              <a:t>b.morlunghi@sviluppumbria.it</a:t>
            </a:r>
            <a:r>
              <a:rPr lang="it-IT" sz="2400" dirty="0"/>
              <a:t> </a:t>
            </a:r>
          </a:p>
          <a:p>
            <a:pPr algn="ctr"/>
            <a:r>
              <a:rPr lang="it-I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8336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2D607C-DF30-4B7C-AB37-BD2A6E6CCC4B}"/>
              </a:ext>
            </a:extLst>
          </p:cNvPr>
          <p:cNvSpPr txBox="1"/>
          <p:nvPr/>
        </p:nvSpPr>
        <p:spPr>
          <a:xfrm>
            <a:off x="-122724" y="2204864"/>
            <a:ext cx="763284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Le sedi</a:t>
            </a:r>
          </a:p>
          <a:p>
            <a:pPr algn="ctr"/>
            <a:endParaRPr lang="it-IT" dirty="0"/>
          </a:p>
          <a:p>
            <a:pPr algn="ctr"/>
            <a:r>
              <a:rPr lang="it-IT" b="1" dirty="0"/>
              <a:t>Sviluppumbria Perugia</a:t>
            </a:r>
          </a:p>
          <a:p>
            <a:pPr algn="ctr"/>
            <a:r>
              <a:rPr lang="it-IT" dirty="0"/>
              <a:t>Via Don Bosco, 11</a:t>
            </a:r>
          </a:p>
          <a:p>
            <a:pPr algn="ctr"/>
            <a:endParaRPr lang="it-IT" dirty="0"/>
          </a:p>
          <a:p>
            <a:pPr algn="ctr"/>
            <a:r>
              <a:rPr lang="it-IT" b="1" dirty="0"/>
              <a:t>Sviluppumbria Terni e incubatore d'impresa</a:t>
            </a:r>
            <a:endParaRPr lang="it-IT" dirty="0"/>
          </a:p>
          <a:p>
            <a:pPr algn="ctr"/>
            <a:r>
              <a:rPr lang="it-IT" dirty="0"/>
              <a:t>Strada delle Campore, 13</a:t>
            </a:r>
          </a:p>
          <a:p>
            <a:pPr algn="ctr"/>
            <a:endParaRPr lang="it-IT" dirty="0"/>
          </a:p>
          <a:p>
            <a:pPr algn="ctr"/>
            <a:r>
              <a:rPr lang="it-IT" b="1" dirty="0"/>
              <a:t>Sviluppumbria Foligno e incubatore d'impresa</a:t>
            </a:r>
          </a:p>
          <a:p>
            <a:pPr algn="ctr"/>
            <a:r>
              <a:rPr lang="it-IT" dirty="0"/>
              <a:t>Via Andrea Vici, 28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C52D590-48C0-414F-830C-63000E538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4664"/>
            <a:ext cx="5444200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9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F97F68-4961-4D08-AD56-1E8767C67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B565D27-36BE-43C9-A64D-54081EA117BF}"/>
              </a:ext>
            </a:extLst>
          </p:cNvPr>
          <p:cNvSpPr/>
          <p:nvPr/>
        </p:nvSpPr>
        <p:spPr>
          <a:xfrm>
            <a:off x="1403648" y="191960"/>
            <a:ext cx="6552728" cy="2838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3000" b="1" dirty="0">
                <a:ea typeface="Calibri" panose="020F0502020204030204" pitchFamily="34" charset="0"/>
                <a:cs typeface="Times New Roman" panose="02020603050405020304" pitchFamily="18" charset="0"/>
              </a:rPr>
              <a:t>«Le fiere del turismo nella promozione del territorio»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Modalità di organizzazione e gestione di eventi promozionali dell’incoming turistico a carattere nazionale e internazionale</a:t>
            </a:r>
          </a:p>
        </p:txBody>
      </p:sp>
    </p:spTree>
    <p:extLst>
      <p:ext uri="{BB962C8B-B14F-4D97-AF65-F5344CB8AC3E}">
        <p14:creationId xmlns:p14="http://schemas.microsoft.com/office/powerpoint/2010/main" val="81815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/>
          <p:cNvSpPr txBox="1">
            <a:spLocks/>
          </p:cNvSpPr>
          <p:nvPr/>
        </p:nvSpPr>
        <p:spPr>
          <a:xfrm>
            <a:off x="943747" y="4437112"/>
            <a:ext cx="7406640" cy="12961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6" y="1772816"/>
            <a:ext cx="3299428" cy="351669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196752"/>
            <a:ext cx="3453849" cy="351669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EC24D2-5FFB-438D-B47D-62B0BB54A050}"/>
              </a:ext>
            </a:extLst>
          </p:cNvPr>
          <p:cNvSpPr txBox="1"/>
          <p:nvPr/>
        </p:nvSpPr>
        <p:spPr>
          <a:xfrm>
            <a:off x="606357" y="375317"/>
            <a:ext cx="3453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Chi siamo?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33DF66B-4889-4A04-9518-DA6141CD2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57" y="6332159"/>
            <a:ext cx="1805403" cy="40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856E810C-B617-4043-B28D-4E0185D3C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" y="1"/>
            <a:ext cx="9144000" cy="685800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943747" y="4437112"/>
            <a:ext cx="7406640" cy="12961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EC24D2-5FFB-438D-B47D-62B0BB54A050}"/>
              </a:ext>
            </a:extLst>
          </p:cNvPr>
          <p:cNvSpPr txBox="1"/>
          <p:nvPr/>
        </p:nvSpPr>
        <p:spPr>
          <a:xfrm>
            <a:off x="5292080" y="447683"/>
            <a:ext cx="3453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Cosa promuoviamo?</a:t>
            </a:r>
          </a:p>
          <a:p>
            <a:pPr algn="ctr"/>
            <a:endParaRPr lang="it-IT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A3248D-0C10-4AA7-8E4F-C91D4C2F9EB8}"/>
              </a:ext>
            </a:extLst>
          </p:cNvPr>
          <p:cNvSpPr txBox="1"/>
          <p:nvPr/>
        </p:nvSpPr>
        <p:spPr>
          <a:xfrm>
            <a:off x="5580112" y="5373216"/>
            <a:ext cx="4589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NATURA E CULTURA</a:t>
            </a:r>
          </a:p>
        </p:txBody>
      </p:sp>
    </p:spTree>
    <p:extLst>
      <p:ext uri="{BB962C8B-B14F-4D97-AF65-F5344CB8AC3E}">
        <p14:creationId xmlns:p14="http://schemas.microsoft.com/office/powerpoint/2010/main" val="31266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9794324F-EB21-4791-A4CA-ECC8C24AF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943747" y="4437112"/>
            <a:ext cx="7406640" cy="129614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000" b="1" i="0" u="none" strike="noStrike" kern="1200" cap="none" spc="-150" normalizeH="0" baseline="0" noProof="0" dirty="0">
              <a:ln>
                <a:noFill/>
              </a:ln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" panose="020B0603020202030204" pitchFamily="34" charset="0"/>
              <a:ea typeface="+mj-ea"/>
              <a:cs typeface="Mongolian Baiti" pitchFamily="66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A3248D-0C10-4AA7-8E4F-C91D4C2F9EB8}"/>
              </a:ext>
            </a:extLst>
          </p:cNvPr>
          <p:cNvSpPr txBox="1"/>
          <p:nvPr/>
        </p:nvSpPr>
        <p:spPr>
          <a:xfrm>
            <a:off x="2352190" y="836712"/>
            <a:ext cx="4589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TURISMO LENTO E OUTDOOR</a:t>
            </a:r>
          </a:p>
        </p:txBody>
      </p:sp>
    </p:spTree>
    <p:extLst>
      <p:ext uri="{BB962C8B-B14F-4D97-AF65-F5344CB8AC3E}">
        <p14:creationId xmlns:p14="http://schemas.microsoft.com/office/powerpoint/2010/main" val="1081685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3CAEA82-371A-4250-A340-C3E897783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8631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914096-0427-45B4-8569-F2148A17CE0A}"/>
              </a:ext>
            </a:extLst>
          </p:cNvPr>
          <p:cNvSpPr txBox="1"/>
          <p:nvPr/>
        </p:nvSpPr>
        <p:spPr>
          <a:xfrm>
            <a:off x="6012160" y="404664"/>
            <a:ext cx="4660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CAMMINI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22E4A2-94BE-4919-95B4-82883F0CE789}"/>
              </a:ext>
            </a:extLst>
          </p:cNvPr>
          <p:cNvSpPr txBox="1"/>
          <p:nvPr/>
        </p:nvSpPr>
        <p:spPr>
          <a:xfrm>
            <a:off x="5292080" y="1772816"/>
            <a:ext cx="49714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hlinkClick r:id="rId3"/>
              </a:rPr>
              <a:t>www.viadifrancesco.it</a:t>
            </a:r>
            <a:r>
              <a:rPr lang="it-IT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035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39F0384-74D7-4ADC-BAAF-1898C7105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A61DD1-DF9D-4F4B-BBC3-29AD956E0B62}"/>
              </a:ext>
            </a:extLst>
          </p:cNvPr>
          <p:cNvSpPr txBox="1"/>
          <p:nvPr/>
        </p:nvSpPr>
        <p:spPr>
          <a:xfrm>
            <a:off x="1475656" y="908720"/>
            <a:ext cx="45897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CICLOTURISMO</a:t>
            </a:r>
          </a:p>
        </p:txBody>
      </p:sp>
    </p:spTree>
    <p:extLst>
      <p:ext uri="{BB962C8B-B14F-4D97-AF65-F5344CB8AC3E}">
        <p14:creationId xmlns:p14="http://schemas.microsoft.com/office/powerpoint/2010/main" val="2450717788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1753</TotalTime>
  <Words>268</Words>
  <Application>Microsoft Office PowerPoint</Application>
  <PresentationFormat>Presentazione su schermo (4:3)</PresentationFormat>
  <Paragraphs>99</Paragraphs>
  <Slides>25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Graphik Medium</vt:lpstr>
      <vt:lpstr>Trebuchet MS</vt:lpstr>
      <vt:lpstr>Univers</vt:lpstr>
      <vt:lpstr>Wingdings 3</vt:lpstr>
      <vt:lpstr>Sfaccettatura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Pedalando nella Terra del Duca</dc:title>
  <dc:creator>Nicola</dc:creator>
  <cp:lastModifiedBy>Susanna Picchio</cp:lastModifiedBy>
  <cp:revision>216</cp:revision>
  <cp:lastPrinted>2016-01-21T11:58:12Z</cp:lastPrinted>
  <dcterms:created xsi:type="dcterms:W3CDTF">2015-12-10T08:43:37Z</dcterms:created>
  <dcterms:modified xsi:type="dcterms:W3CDTF">2021-11-11T11:22:33Z</dcterms:modified>
</cp:coreProperties>
</file>