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0"/>
    <p:restoredTop sz="94655"/>
  </p:normalViewPr>
  <p:slideViewPr>
    <p:cSldViewPr snapToGrid="0">
      <p:cViewPr varScale="1">
        <p:scale>
          <a:sx n="81" d="100"/>
          <a:sy n="81" d="100"/>
        </p:scale>
        <p:origin x="3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4D9BEB-C2EC-8E2B-7AEF-500793179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AE5EEC-AA29-7CD2-A2C9-D0614683E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7D3221-2EF0-1D9B-0EBE-C6963496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F688A0-ACA4-BA44-5B30-11FC7A5B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388F25-A487-BE39-940F-C5BCD9F9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87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DA964-C189-550F-0542-59EC7E47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F8801E-DAC1-31AF-46C5-1A977AB84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80845B-B992-9B05-DC43-F3CB605A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DD8EAE-50B8-95E9-5A30-7853ACFC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546004-754D-257B-D2E8-8A22A20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64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ECF058-656D-2E27-09A6-CE2BE1E42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3ED269-A464-2754-3DB6-286AD4655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927BA7-D5C1-8D8F-74B4-5E1BFA23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B12473-60FD-D482-9440-3DDEF2AB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E718D1-DFA3-C921-8AEF-593AA868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03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BD3DF-D656-A2AB-D160-53797126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5FC0A0-54D6-642A-CFF4-FDFAFF81D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987736-6254-1F4B-50F0-998810EB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B2F7C8-46F0-A70C-8F0E-267FD804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172221-22BB-644B-C75D-2E23A7F1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38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DF710-3022-7FE5-0435-CDD78EEA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DA3775-E95C-843B-42B3-6BD975C2F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EC96F5-BAFE-92C9-E58C-4219C1EE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C06B7E-CE24-10FC-F03C-9A0378F2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A10EB3-A2E3-F5B4-4E3C-66997B45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21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F16B8-B47F-2882-2998-0C36A9D2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073CAE-32E4-9A74-6C18-99C2CFB66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DF16D8-87F2-4874-E4BE-9F2A54DCC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77A31E-1F97-F6AD-B1F6-7235CABFE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205BEF-947D-9A99-0601-D5ED1D38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4A51F9-3EA4-2B09-0717-DFC72776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75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48E1B-8DBE-D01E-23B3-88FB69B3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2CF776-8C22-7BE3-087C-3A7BE197F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A17F78-DEBF-BBC0-A828-11A93E18C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4ADC682-1CE4-6243-E991-23FEC906D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52B3994-54B1-BAD0-2CE4-7002D9C6CE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CC2C404-EA6A-2360-9B4F-4C01BD9E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1D4365-FF3E-DC7C-0AE9-53E221ED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04F02FC-5C5A-F970-EE3E-74FA8FB9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00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B0F161-0034-46D5-9844-20792F8A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A251E0-8424-1DA9-18F9-31A185D1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1526E2-9A6F-2ADF-B629-5E468205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23630C-2B60-534A-8019-B8C76CA3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87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A4B3944-0ACC-C302-B38C-6D0F5FE7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516CD-22B8-B084-605B-532D7DC7C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E03165-9E4C-12C1-1043-750E19FA4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81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F7A96-D4CB-D166-34EF-936D750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20BD85-00FB-C5AD-836B-B5F6FE506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405668-FA4A-80AA-0AA8-70AB75DC9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AD00AD-1F4B-E10B-AC92-4166DFFB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92C762-78B1-2C15-7032-66D40061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C3CD01-C648-7EF4-E842-FA861049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80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F98932-7222-AD62-BDC4-2EC780CD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A0CE54-EE1F-53BB-AA87-8779AB1B2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611353-3AF8-E68E-4A59-652D4B630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D8B9EB-88D7-40D9-7AFE-B0F70E3E7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CB3069-74BD-DB22-D308-5749517C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EEAA30-AA47-EC0E-2AB3-95B75CA4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27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2AB2ED-BF72-C768-BD5B-1E2045A5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C12EF0-8A5C-7687-E0E9-24CDA1C80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D10F98-87D6-E05D-A995-31ADCEBC3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567419-472F-D645-A726-5A4D73DD2DDF}" type="datetimeFigureOut">
              <a:rPr lang="it-IT" smtClean="0"/>
              <a:t>13/08/2025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36050F-B4A3-CFFA-D585-D7D086235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2D0CFB-26D7-B9E0-0027-F8FC92D0A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1AE8-2870-4A4F-AF34-72F181CA9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66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nuvola, erba, aria aperta, cielo&#10;&#10;Il contenuto generato dall'IA potrebbe non essere corretto.">
            <a:extLst>
              <a:ext uri="{FF2B5EF4-FFF2-40B4-BE49-F238E27FC236}">
                <a16:creationId xmlns:a16="http://schemas.microsoft.com/office/drawing/2014/main" id="{68927B11-C229-7236-BB8E-D136C2FFF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9D1198-B538-4E0F-98F3-7FC4BF86D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08" y="2627291"/>
            <a:ext cx="9021055" cy="15894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52234B-BFFF-C6D4-C01B-F47C6DC2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885" y="6102829"/>
            <a:ext cx="5524500" cy="698500"/>
          </a:xfrm>
          <a:prstGeom prst="rect">
            <a:avLst/>
          </a:prstGeom>
        </p:spPr>
      </p:pic>
      <p:pic>
        <p:nvPicPr>
          <p:cNvPr id="9" name="Immagine 8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212F3A27-8563-54DB-139B-5D4DF08F6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166" y="-53128"/>
            <a:ext cx="1377938" cy="20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B2CFC2-05E5-7B10-FEA1-EF54807D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it-IT" sz="5400" b="1" dirty="0"/>
              <a:t>Welcome to Alta Umbria</a:t>
            </a:r>
          </a:p>
        </p:txBody>
      </p:sp>
      <p:pic>
        <p:nvPicPr>
          <p:cNvPr id="7" name="Immagine 6" descr="Immagine che contiene aria aperta, edificio, cielo, nuvola&#10;&#10;Il contenuto generato dall'IA potrebbe non essere corretto.">
            <a:extLst>
              <a:ext uri="{FF2B5EF4-FFF2-40B4-BE49-F238E27FC236}">
                <a16:creationId xmlns:a16="http://schemas.microsoft.com/office/drawing/2014/main" id="{C29884F2-57C5-3330-4EDA-8E364C3D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" r="-1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1208AC-9FE9-CC3E-600D-A0F8C2117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it-IT" sz="2200" b="1" dirty="0"/>
              <a:t>Gubbio, Città di Castello and the </a:t>
            </a:r>
            <a:r>
              <a:rPr lang="it-IT" sz="2200" b="1" dirty="0" err="1"/>
              <a:t>hidden</a:t>
            </a:r>
            <a:r>
              <a:rPr lang="it-IT" sz="2200" b="1" dirty="0"/>
              <a:t> green </a:t>
            </a:r>
            <a:r>
              <a:rPr lang="it-IT" sz="2200" b="1" dirty="0" err="1"/>
              <a:t>heart</a:t>
            </a:r>
            <a:r>
              <a:rPr lang="it-IT" sz="2200" b="1" dirty="0"/>
              <a:t> of </a:t>
            </a:r>
            <a:r>
              <a:rPr lang="it-IT" sz="2200" b="1" dirty="0" err="1"/>
              <a:t>Italy</a:t>
            </a:r>
            <a:endParaRPr lang="it-IT" sz="2200" b="1" dirty="0"/>
          </a:p>
          <a:p>
            <a:r>
              <a:rPr lang="it-IT" sz="2200" b="1" dirty="0"/>
              <a:t>Rolling </a:t>
            </a:r>
            <a:r>
              <a:rPr lang="it-IT" sz="2200" b="1" dirty="0" err="1"/>
              <a:t>hills</a:t>
            </a:r>
            <a:r>
              <a:rPr lang="it-IT" sz="2200" b="1" dirty="0"/>
              <a:t>, </a:t>
            </a:r>
            <a:r>
              <a:rPr lang="it-IT" sz="2200" b="1" dirty="0" err="1"/>
              <a:t>forests</a:t>
            </a:r>
            <a:r>
              <a:rPr lang="it-IT" sz="2200" b="1" dirty="0"/>
              <a:t>, </a:t>
            </a:r>
            <a:r>
              <a:rPr lang="it-IT" sz="2200" b="1" dirty="0" err="1"/>
              <a:t>medieval</a:t>
            </a:r>
            <a:r>
              <a:rPr lang="it-IT" sz="2200" b="1" dirty="0"/>
              <a:t> </a:t>
            </a:r>
            <a:r>
              <a:rPr lang="it-IT" sz="2200" b="1" dirty="0" err="1"/>
              <a:t>towns</a:t>
            </a:r>
            <a:r>
              <a:rPr lang="it-IT" sz="2200" b="1" dirty="0"/>
              <a:t> and </a:t>
            </a:r>
            <a:r>
              <a:rPr lang="it-IT" sz="2200" b="1" dirty="0" err="1"/>
              <a:t>traditions</a:t>
            </a:r>
            <a:endParaRPr lang="it-IT" sz="2200" b="1" dirty="0"/>
          </a:p>
          <a:p>
            <a:r>
              <a:rPr lang="it-IT" sz="2200" b="1" dirty="0"/>
              <a:t>Far from mass </a:t>
            </a:r>
            <a:r>
              <a:rPr lang="it-IT" sz="2200" b="1" dirty="0" err="1"/>
              <a:t>tourism</a:t>
            </a:r>
            <a:r>
              <a:rPr lang="it-IT" sz="2200" b="1" dirty="0"/>
              <a:t>: </a:t>
            </a:r>
            <a:r>
              <a:rPr lang="it-IT" sz="2200" b="1" dirty="0" err="1"/>
              <a:t>authentic</a:t>
            </a:r>
            <a:r>
              <a:rPr lang="it-IT" sz="2200" b="1" dirty="0"/>
              <a:t> and slow living</a:t>
            </a:r>
          </a:p>
          <a:p>
            <a:r>
              <a:rPr lang="it-IT" sz="2200" b="1" dirty="0"/>
              <a:t>Genuine food and strong rural communities</a:t>
            </a:r>
          </a:p>
        </p:txBody>
      </p:sp>
      <p:pic>
        <p:nvPicPr>
          <p:cNvPr id="8" name="Immagine 7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42A597FF-0948-BC45-08FE-00AD7D8A6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44" y="42864"/>
            <a:ext cx="988740" cy="14716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E467B0-A16F-7617-E960-FA6718481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59" y="6158983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3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E75AC6-B933-8820-FAB1-320E1DAFA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443579-07E3-2624-3014-02279E70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it-IT" sz="5000" b="1" dirty="0" err="1"/>
              <a:t>What</a:t>
            </a:r>
            <a:r>
              <a:rPr lang="it-IT" sz="5000" b="1" dirty="0"/>
              <a:t> makes </a:t>
            </a:r>
            <a:r>
              <a:rPr lang="it-IT" sz="5000" b="1" dirty="0" err="1"/>
              <a:t>this</a:t>
            </a:r>
            <a:r>
              <a:rPr lang="it-IT" sz="5000" b="1" dirty="0"/>
              <a:t> </a:t>
            </a:r>
            <a:r>
              <a:rPr lang="it-IT" sz="5000" b="1" dirty="0" err="1"/>
              <a:t>land</a:t>
            </a:r>
            <a:r>
              <a:rPr lang="it-IT" sz="5000" b="1" dirty="0"/>
              <a:t> special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BB109A-3449-CEA3-3103-A120205C7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 b="1" dirty="0"/>
              <a:t>Ancient farming and </a:t>
            </a:r>
            <a:r>
              <a:rPr lang="it-IT" sz="2200" b="1" dirty="0" err="1"/>
              <a:t>modern</a:t>
            </a:r>
            <a:r>
              <a:rPr lang="it-IT" sz="2200" b="1" dirty="0"/>
              <a:t> </a:t>
            </a:r>
            <a:r>
              <a:rPr lang="it-IT" sz="2200" b="1" dirty="0" err="1"/>
              <a:t>sustainability</a:t>
            </a:r>
            <a:endParaRPr lang="it-IT" sz="2200" b="1" dirty="0"/>
          </a:p>
          <a:p>
            <a:r>
              <a:rPr lang="it-IT" sz="2200" b="1" dirty="0"/>
              <a:t>Strong community </a:t>
            </a:r>
            <a:r>
              <a:rPr lang="it-IT" sz="2200" b="1" dirty="0" err="1"/>
              <a:t>ties</a:t>
            </a:r>
            <a:r>
              <a:rPr lang="it-IT" sz="2200" b="1" dirty="0"/>
              <a:t> and </a:t>
            </a:r>
            <a:r>
              <a:rPr lang="it-IT" sz="2200" b="1" dirty="0" err="1"/>
              <a:t>oral</a:t>
            </a:r>
            <a:r>
              <a:rPr lang="it-IT" sz="2200" b="1" dirty="0"/>
              <a:t> </a:t>
            </a:r>
            <a:r>
              <a:rPr lang="it-IT" sz="2200" b="1" dirty="0" err="1"/>
              <a:t>traditions</a:t>
            </a:r>
            <a:endParaRPr lang="it-IT" sz="2200" b="1" dirty="0"/>
          </a:p>
          <a:p>
            <a:r>
              <a:rPr lang="it-IT" sz="2200" b="1" dirty="0" err="1"/>
              <a:t>Culinary</a:t>
            </a:r>
            <a:r>
              <a:rPr lang="it-IT" sz="2200" b="1" dirty="0"/>
              <a:t> </a:t>
            </a:r>
            <a:r>
              <a:rPr lang="it-IT" sz="2200" b="1" dirty="0" err="1"/>
              <a:t>heritage</a:t>
            </a:r>
            <a:r>
              <a:rPr lang="it-IT" sz="2200" b="1" dirty="0"/>
              <a:t> </a:t>
            </a:r>
            <a:r>
              <a:rPr lang="it-IT" sz="2200" b="1" dirty="0" err="1"/>
              <a:t>as</a:t>
            </a:r>
            <a:r>
              <a:rPr lang="it-IT" sz="2200" b="1" dirty="0"/>
              <a:t> storytelling</a:t>
            </a:r>
          </a:p>
          <a:p>
            <a:r>
              <a:rPr lang="it-IT" sz="2200" b="1" dirty="0"/>
              <a:t>Deep connection with seasons and </a:t>
            </a:r>
            <a:r>
              <a:rPr lang="it-IT" sz="2200" b="1" dirty="0" err="1"/>
              <a:t>land</a:t>
            </a:r>
            <a:endParaRPr lang="it-IT" sz="2200" b="1" dirty="0"/>
          </a:p>
        </p:txBody>
      </p:sp>
      <p:pic>
        <p:nvPicPr>
          <p:cNvPr id="8" name="Immagine 7" descr="Immagine che contiene persona, aria aperta, vestiti, asino&#10;&#10;Il contenuto generato dall'IA potrebbe non essere corretto.">
            <a:extLst>
              <a:ext uri="{FF2B5EF4-FFF2-40B4-BE49-F238E27FC236}">
                <a16:creationId xmlns:a16="http://schemas.microsoft.com/office/drawing/2014/main" id="{FA4E6ABD-451A-7BA5-9C85-1C60547F0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69" r="1580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" name="Immagine 8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B39C7668-49DA-26CD-4ADA-0E6B06C6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44" y="42864"/>
            <a:ext cx="988740" cy="147161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6B91896-8B0D-C2B7-F95A-4BD5D7817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59" y="6193567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4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93A2B-D4DF-EFEE-8116-A1A7AAC3D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E536B6-79C5-8EC2-2F11-A597799B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 b="1" dirty="0"/>
              <a:t>Local </a:t>
            </a:r>
            <a:r>
              <a:rPr lang="it-IT" sz="5400" b="1" dirty="0" err="1"/>
              <a:t>is</a:t>
            </a:r>
            <a:r>
              <a:rPr lang="it-IT" sz="5400" b="1" dirty="0"/>
              <a:t> </a:t>
            </a:r>
            <a:r>
              <a:rPr lang="it-IT" sz="5400" b="1" dirty="0" err="1"/>
              <a:t>better</a:t>
            </a:r>
            <a:r>
              <a:rPr lang="it-IT" sz="5400" b="1" dirty="0"/>
              <a:t> community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E01947-59A5-632B-B0A2-895DEE1F5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 b="1" dirty="0"/>
              <a:t>A new way to travel, taste and </a:t>
            </a:r>
            <a:r>
              <a:rPr lang="it-IT" sz="2200" b="1" dirty="0" err="1"/>
              <a:t>connect</a:t>
            </a:r>
            <a:endParaRPr lang="it-IT" sz="2200" b="1" dirty="0"/>
          </a:p>
          <a:p>
            <a:r>
              <a:rPr lang="it-IT" sz="2200" b="1" dirty="0"/>
              <a:t>Stay on farms, </a:t>
            </a:r>
            <a:r>
              <a:rPr lang="it-IT" sz="2200" b="1" dirty="0" err="1"/>
              <a:t>cook</a:t>
            </a:r>
            <a:r>
              <a:rPr lang="it-IT" sz="2200" b="1" dirty="0"/>
              <a:t> with </a:t>
            </a:r>
            <a:r>
              <a:rPr lang="it-IT" sz="2200" b="1" dirty="0" err="1"/>
              <a:t>locals</a:t>
            </a:r>
            <a:endParaRPr lang="it-IT" sz="2200" b="1" dirty="0"/>
          </a:p>
          <a:p>
            <a:r>
              <a:rPr lang="it-IT" sz="2200" b="1" dirty="0"/>
              <a:t>Focus on </a:t>
            </a:r>
            <a:r>
              <a:rPr lang="it-IT" sz="2200" b="1" dirty="0" err="1"/>
              <a:t>experience</a:t>
            </a:r>
            <a:r>
              <a:rPr lang="it-IT" sz="2200" b="1" dirty="0"/>
              <a:t>, </a:t>
            </a:r>
            <a:r>
              <a:rPr lang="it-IT" sz="2200" b="1" dirty="0" err="1"/>
              <a:t>not</a:t>
            </a:r>
            <a:r>
              <a:rPr lang="it-IT" sz="2200" b="1" dirty="0"/>
              <a:t> </a:t>
            </a:r>
            <a:r>
              <a:rPr lang="it-IT" sz="2200" b="1" dirty="0" err="1"/>
              <a:t>consumption</a:t>
            </a:r>
            <a:endParaRPr lang="it-IT" sz="2200" b="1" dirty="0"/>
          </a:p>
          <a:p>
            <a:r>
              <a:rPr lang="it-IT" sz="2200" b="1" dirty="0" err="1"/>
              <a:t>Regenerative</a:t>
            </a:r>
            <a:r>
              <a:rPr lang="it-IT" sz="2200" b="1" dirty="0"/>
              <a:t> for </a:t>
            </a:r>
            <a:r>
              <a:rPr lang="it-IT" sz="2200" b="1" dirty="0" err="1"/>
              <a:t>both</a:t>
            </a:r>
            <a:r>
              <a:rPr lang="it-IT" sz="2200" b="1" dirty="0"/>
              <a:t> </a:t>
            </a:r>
            <a:r>
              <a:rPr lang="it-IT" sz="2200" b="1" dirty="0" err="1"/>
              <a:t>land</a:t>
            </a:r>
            <a:r>
              <a:rPr lang="it-IT" sz="2200" b="1" dirty="0"/>
              <a:t> and community</a:t>
            </a:r>
          </a:p>
          <a:p>
            <a:endParaRPr lang="it-IT" sz="2200" b="1" dirty="0"/>
          </a:p>
        </p:txBody>
      </p:sp>
      <p:pic>
        <p:nvPicPr>
          <p:cNvPr id="7" name="Immagine 6" descr="Immagine che contiene Viso umano, vestiti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C5B854EB-5059-255C-CEE7-D9820FA6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724" r="-1" b="219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Immagine 7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E6DFEC3E-853C-FB3B-72E2-AA840543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44" y="42864"/>
            <a:ext cx="988740" cy="14716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4CBB82F-A90E-AC8E-DE29-981A10ACE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59" y="6158983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1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9B6EF-D865-04BE-0BA6-7C39A1B90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9430330-2AFB-0A12-82B6-03AD3EEB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4600" b="1" dirty="0"/>
              <a:t>Food </a:t>
            </a:r>
            <a:r>
              <a:rPr lang="it-IT" sz="4600" b="1" dirty="0" err="1"/>
              <a:t>as</a:t>
            </a:r>
            <a:r>
              <a:rPr lang="it-IT" sz="4600" b="1" dirty="0"/>
              <a:t> </a:t>
            </a:r>
            <a:r>
              <a:rPr lang="it-IT" sz="4600" b="1" dirty="0" err="1"/>
              <a:t>identity</a:t>
            </a:r>
            <a:r>
              <a:rPr lang="it-IT" sz="4600" b="1" dirty="0"/>
              <a:t> and </a:t>
            </a:r>
            <a:r>
              <a:rPr lang="it-IT" sz="4600" b="1" dirty="0" err="1"/>
              <a:t>regeneration</a:t>
            </a:r>
            <a:endParaRPr lang="it-IT" sz="4600" b="1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E02ECA-D370-F57D-A69B-03E346FD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 b="1" dirty="0" err="1"/>
              <a:t>Organic</a:t>
            </a:r>
            <a:r>
              <a:rPr lang="it-IT" sz="2200" b="1" dirty="0"/>
              <a:t> farms and </a:t>
            </a:r>
            <a:r>
              <a:rPr lang="it-IT" sz="2200" b="1" dirty="0" err="1"/>
              <a:t>traditional</a:t>
            </a:r>
            <a:r>
              <a:rPr lang="it-IT" sz="2200" b="1" dirty="0"/>
              <a:t> </a:t>
            </a:r>
            <a:r>
              <a:rPr lang="it-IT" sz="2200" b="1" dirty="0" err="1"/>
              <a:t>artisans</a:t>
            </a:r>
            <a:endParaRPr lang="it-IT" sz="2200" b="1" dirty="0"/>
          </a:p>
          <a:p>
            <a:r>
              <a:rPr lang="it-IT" sz="2200" b="1" dirty="0" err="1"/>
              <a:t>Meals</a:t>
            </a:r>
            <a:r>
              <a:rPr lang="it-IT" sz="2200" b="1" dirty="0"/>
              <a:t> </a:t>
            </a:r>
            <a:r>
              <a:rPr lang="it-IT" sz="2200" b="1" dirty="0" err="1"/>
              <a:t>linked</a:t>
            </a:r>
            <a:r>
              <a:rPr lang="it-IT" sz="2200" b="1" dirty="0"/>
              <a:t> to </a:t>
            </a:r>
            <a:r>
              <a:rPr lang="it-IT" sz="2200" b="1" dirty="0" err="1"/>
              <a:t>biodiversity</a:t>
            </a:r>
            <a:r>
              <a:rPr lang="it-IT" sz="2200" b="1" dirty="0"/>
              <a:t> and seasons</a:t>
            </a:r>
          </a:p>
          <a:p>
            <a:r>
              <a:rPr lang="it-IT" sz="2200" b="1" dirty="0" err="1"/>
              <a:t>Learn</a:t>
            </a:r>
            <a:r>
              <a:rPr lang="it-IT" sz="2200" b="1" dirty="0"/>
              <a:t> and </a:t>
            </a:r>
            <a:r>
              <a:rPr lang="it-IT" sz="2200" b="1" dirty="0" err="1"/>
              <a:t>teach</a:t>
            </a:r>
            <a:r>
              <a:rPr lang="it-IT" sz="2200" b="1" dirty="0"/>
              <a:t> </a:t>
            </a:r>
            <a:r>
              <a:rPr lang="it-IT" sz="2200" b="1" dirty="0" err="1"/>
              <a:t>how</a:t>
            </a:r>
            <a:r>
              <a:rPr lang="it-IT" sz="2200" b="1" dirty="0"/>
              <a:t> and </a:t>
            </a:r>
            <a:r>
              <a:rPr lang="it-IT" sz="2200" b="1" dirty="0" err="1"/>
              <a:t>why</a:t>
            </a:r>
            <a:r>
              <a:rPr lang="it-IT" sz="2200" b="1" dirty="0"/>
              <a:t> food </a:t>
            </a:r>
            <a:r>
              <a:rPr lang="it-IT" sz="2200" b="1" dirty="0" err="1"/>
              <a:t>is</a:t>
            </a:r>
            <a:r>
              <a:rPr lang="it-IT" sz="2200" b="1" dirty="0"/>
              <a:t> made</a:t>
            </a:r>
          </a:p>
          <a:p>
            <a:r>
              <a:rPr lang="it-IT" sz="2200" b="1" dirty="0"/>
              <a:t>Taste </a:t>
            </a:r>
            <a:r>
              <a:rPr lang="it-IT" sz="2200" b="1" dirty="0" err="1"/>
              <a:t>tangible</a:t>
            </a:r>
            <a:r>
              <a:rPr lang="it-IT" sz="2200" b="1" dirty="0"/>
              <a:t> </a:t>
            </a:r>
            <a:r>
              <a:rPr lang="it-IT" sz="2200" b="1" dirty="0" err="1"/>
              <a:t>sustainability</a:t>
            </a:r>
            <a:endParaRPr lang="it-IT" sz="2200" b="1" dirty="0"/>
          </a:p>
        </p:txBody>
      </p:sp>
      <p:pic>
        <p:nvPicPr>
          <p:cNvPr id="7" name="Immagine 6" descr="Immagine che contiene persona, tavolo, vestiti, tagliare&#10;&#10;Il contenuto generato dall'IA potrebbe non essere corretto.">
            <a:extLst>
              <a:ext uri="{FF2B5EF4-FFF2-40B4-BE49-F238E27FC236}">
                <a16:creationId xmlns:a16="http://schemas.microsoft.com/office/drawing/2014/main" id="{937D1952-80BD-745D-A2AB-9BE9D764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59" r="1398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Immagine 7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91B2B308-D0FE-9CD7-6C38-75479A01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44" y="42864"/>
            <a:ext cx="988740" cy="14716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A2A60CB-E9AA-C1B3-B235-662BD9D8A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59" y="6158983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8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AECF6-968F-4476-4DE9-E6E42D631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F567413-F6A3-B565-76F6-65F09E2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000" b="1" dirty="0"/>
              <a:t>The community </a:t>
            </a:r>
            <a:r>
              <a:rPr lang="it-IT" sz="5000" b="1" dirty="0" err="1"/>
              <a:t>as</a:t>
            </a:r>
            <a:r>
              <a:rPr lang="it-IT" sz="5000" b="1" dirty="0"/>
              <a:t> a </a:t>
            </a:r>
            <a:r>
              <a:rPr lang="it-IT" sz="5000" b="1" dirty="0" err="1"/>
              <a:t>host</a:t>
            </a:r>
            <a:endParaRPr lang="it-IT" sz="5000" b="1" dirty="0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D5683B-2B36-338D-454D-5AB6C1A96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 b="1" dirty="0" err="1"/>
              <a:t>Hosts</a:t>
            </a:r>
            <a:r>
              <a:rPr lang="it-IT" sz="2200" b="1" dirty="0"/>
              <a:t> </a:t>
            </a:r>
            <a:r>
              <a:rPr lang="it-IT" sz="2200" b="1" dirty="0" err="1"/>
              <a:t>as</a:t>
            </a:r>
            <a:r>
              <a:rPr lang="it-IT" sz="2200" b="1" dirty="0"/>
              <a:t> cultural </a:t>
            </a:r>
            <a:r>
              <a:rPr lang="it-IT" sz="2200" b="1" dirty="0" err="1"/>
              <a:t>ambassadors</a:t>
            </a:r>
            <a:endParaRPr lang="it-IT" sz="2200" b="1" dirty="0"/>
          </a:p>
          <a:p>
            <a:r>
              <a:rPr lang="it-IT" sz="2200" b="1" dirty="0"/>
              <a:t>Storytelling and </a:t>
            </a:r>
            <a:r>
              <a:rPr lang="it-IT" sz="2200" b="1" dirty="0" err="1"/>
              <a:t>emotional</a:t>
            </a:r>
            <a:r>
              <a:rPr lang="it-IT" sz="2200" b="1" dirty="0"/>
              <a:t> connection</a:t>
            </a:r>
          </a:p>
          <a:p>
            <a:r>
              <a:rPr lang="it-IT" sz="2200" b="1" dirty="0"/>
              <a:t>Beyond </a:t>
            </a:r>
            <a:r>
              <a:rPr lang="it-IT" sz="2200" b="1" dirty="0" err="1"/>
              <a:t>tourism</a:t>
            </a:r>
            <a:r>
              <a:rPr lang="it-IT" sz="2200" b="1" dirty="0"/>
              <a:t>: </a:t>
            </a:r>
            <a:r>
              <a:rPr lang="it-IT" sz="2200" b="1" dirty="0" err="1"/>
              <a:t>shared</a:t>
            </a:r>
            <a:r>
              <a:rPr lang="it-IT" sz="2200" b="1" dirty="0"/>
              <a:t> life moments</a:t>
            </a:r>
          </a:p>
        </p:txBody>
      </p:sp>
      <p:pic>
        <p:nvPicPr>
          <p:cNvPr id="8" name="Immagine 7" descr="Immagine che contiene vestiti, persona, Viso umano, Tessuto scozzese&#10;&#10;Il contenuto generato dall'IA potrebbe non essere corretto.">
            <a:extLst>
              <a:ext uri="{FF2B5EF4-FFF2-40B4-BE49-F238E27FC236}">
                <a16:creationId xmlns:a16="http://schemas.microsoft.com/office/drawing/2014/main" id="{68576052-AAA8-0F42-A207-07A91641E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31" r="815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" name="Immagine 8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F607C570-87EF-4E00-D419-3C6F3452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44" y="42864"/>
            <a:ext cx="988740" cy="14716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4D0672-5B07-A9E1-A9B9-11F1D5EC2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59" y="6158983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8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8F7E3-D219-606E-5955-E09CF3C0C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9116DC6-E4C7-C72F-942E-BEC84D2F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4200" b="1" dirty="0" err="1"/>
              <a:t>Let’s</a:t>
            </a:r>
            <a:r>
              <a:rPr lang="it-IT" sz="4200" b="1" dirty="0"/>
              <a:t> taste the roots of a </a:t>
            </a:r>
            <a:r>
              <a:rPr lang="it-IT" sz="4200" b="1" dirty="0" err="1"/>
              <a:t>different</a:t>
            </a:r>
            <a:r>
              <a:rPr lang="it-IT" sz="4200" b="1" dirty="0"/>
              <a:t> </a:t>
            </a:r>
            <a:r>
              <a:rPr lang="it-IT" sz="4200" b="1" dirty="0" err="1"/>
              <a:t>Italy</a:t>
            </a:r>
            <a:endParaRPr lang="it-IT" sz="4200" b="1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523804-26F2-C0B2-16CD-C7F3B0011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400" b="1" dirty="0"/>
              <a:t>Small places</a:t>
            </a:r>
          </a:p>
          <a:p>
            <a:r>
              <a:rPr lang="it-IT" sz="2400" b="1" dirty="0"/>
              <a:t>Not just travel — a </a:t>
            </a:r>
            <a:r>
              <a:rPr lang="it-IT" sz="2400" b="1" dirty="0" err="1"/>
              <a:t>journey</a:t>
            </a:r>
            <a:r>
              <a:rPr lang="it-IT" sz="2400" b="1" dirty="0"/>
              <a:t> </a:t>
            </a:r>
            <a:r>
              <a:rPr lang="it-IT" sz="2400" b="1" dirty="0" err="1"/>
              <a:t>into</a:t>
            </a:r>
            <a:r>
              <a:rPr lang="it-IT" sz="2400" b="1" dirty="0"/>
              <a:t> </a:t>
            </a:r>
            <a:r>
              <a:rPr lang="it-IT" sz="2400" b="1" dirty="0" err="1"/>
              <a:t>identity</a:t>
            </a:r>
            <a:r>
              <a:rPr lang="it-IT" sz="2400" b="1" dirty="0"/>
              <a:t> and </a:t>
            </a:r>
            <a:r>
              <a:rPr lang="it-IT" sz="2400" b="1" dirty="0" err="1"/>
              <a:t>sustainability</a:t>
            </a:r>
            <a:endParaRPr lang="it-IT" sz="2400" b="1" dirty="0"/>
          </a:p>
          <a:p>
            <a:r>
              <a:rPr lang="it-IT" sz="2400" b="1" dirty="0"/>
              <a:t>Local food</a:t>
            </a:r>
          </a:p>
          <a:p>
            <a:r>
              <a:rPr lang="it-IT" sz="2400" b="1" dirty="0"/>
              <a:t>Local people</a:t>
            </a:r>
          </a:p>
          <a:p>
            <a:r>
              <a:rPr lang="it-IT" sz="2400" b="1" dirty="0"/>
              <a:t>Real stories</a:t>
            </a:r>
            <a:endParaRPr lang="it-IT" sz="2200" b="1" dirty="0"/>
          </a:p>
        </p:txBody>
      </p:sp>
      <p:pic>
        <p:nvPicPr>
          <p:cNvPr id="6" name="Immagine 5" descr="Immagine che contiene aria aperta, cielo, erba, nuvola&#10;&#10;Il contenuto generato dall'IA potrebbe non essere corretto.">
            <a:extLst>
              <a:ext uri="{FF2B5EF4-FFF2-40B4-BE49-F238E27FC236}">
                <a16:creationId xmlns:a16="http://schemas.microsoft.com/office/drawing/2014/main" id="{DC44E52C-B2A5-167C-442C-92A36EE5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6" r="10489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magine 6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EC6B8510-4F46-E775-817E-487E2F3B4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44" y="42864"/>
            <a:ext cx="988740" cy="14716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9778CA-A410-3B92-5063-7234E576D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59" y="6158983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7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E77A4-8A84-9D03-9BAF-3AEC7332D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ielo, erba, aria aperta, nuvola&#10;&#10;Il contenuto generato dall'IA potrebbe non essere corretto.">
            <a:extLst>
              <a:ext uri="{FF2B5EF4-FFF2-40B4-BE49-F238E27FC236}">
                <a16:creationId xmlns:a16="http://schemas.microsoft.com/office/drawing/2014/main" id="{D4572218-76B2-1B8A-8954-BAD9CD6D6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171ADD-0D18-84A6-CA94-BC5F7AF96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1389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FF"/>
                </a:solidFill>
              </a:rPr>
              <a:t>Local </a:t>
            </a:r>
            <a:r>
              <a:rPr lang="it-IT" b="1" dirty="0" err="1">
                <a:solidFill>
                  <a:srgbClr val="FFFFFF"/>
                </a:solidFill>
              </a:rPr>
              <a:t>is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better</a:t>
            </a:r>
            <a:r>
              <a:rPr lang="it-IT" b="1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FC889C-3D28-C063-911C-6F6CDF0CE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377582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rgbClr val="FFFFFF"/>
                </a:solidFill>
              </a:rPr>
              <a:t>is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waiting</a:t>
            </a:r>
            <a:r>
              <a:rPr lang="it-IT" b="1" dirty="0">
                <a:solidFill>
                  <a:srgbClr val="FFFFFF"/>
                </a:solidFill>
              </a:rPr>
              <a:t> for </a:t>
            </a:r>
            <a:r>
              <a:rPr lang="it-IT" b="1" dirty="0" err="1">
                <a:solidFill>
                  <a:srgbClr val="FFFFFF"/>
                </a:solidFill>
              </a:rPr>
              <a:t>you</a:t>
            </a:r>
            <a:r>
              <a:rPr lang="it-IT" b="1" dirty="0">
                <a:solidFill>
                  <a:srgbClr val="FFFFFF"/>
                </a:solidFill>
              </a:rPr>
              <a:t> in Alta Umbria!</a:t>
            </a:r>
          </a:p>
          <a:p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4" name="Immagine 3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0A182ACF-07BE-AD29-4532-9369B0AB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66" y="41468"/>
            <a:ext cx="1377938" cy="20508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9A933D-2878-1763-59ED-EC22D8FA3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779" y="6158983"/>
            <a:ext cx="4950025" cy="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183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di Office</vt:lpstr>
      <vt:lpstr>Presentazione standard di PowerPoint</vt:lpstr>
      <vt:lpstr>Welcome to Alta Umbria</vt:lpstr>
      <vt:lpstr>What makes this land special</vt:lpstr>
      <vt:lpstr>Local is better community</vt:lpstr>
      <vt:lpstr>Food as identity and regeneration</vt:lpstr>
      <vt:lpstr>The community as a host</vt:lpstr>
      <vt:lpstr>Let’s taste the roots of a different Italy</vt:lpstr>
      <vt:lpstr>Local is better!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Roberto Quatraccioni</dc:creator>
  <cp:lastModifiedBy>Susanna Picchio</cp:lastModifiedBy>
  <cp:revision>11</cp:revision>
  <dcterms:created xsi:type="dcterms:W3CDTF">2025-08-07T14:29:28Z</dcterms:created>
  <dcterms:modified xsi:type="dcterms:W3CDTF">2025-08-13T07:09:10Z</dcterms:modified>
</cp:coreProperties>
</file>