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460"/>
    <p:restoredTop sz="94655"/>
  </p:normalViewPr>
  <p:slideViewPr>
    <p:cSldViewPr snapToGrid="0">
      <p:cViewPr varScale="1">
        <p:scale>
          <a:sx n="81" d="100"/>
          <a:sy n="81" d="100"/>
        </p:scale>
        <p:origin x="31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4D9BEB-C2EC-8E2B-7AEF-5007931797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0AE5EEC-AA29-7CD2-A2C9-D0614683E5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27D3221-2EF0-1D9B-0EBE-C69634963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7419-472F-D645-A726-5A4D73DD2DDF}" type="datetimeFigureOut">
              <a:rPr lang="it-IT" smtClean="0"/>
              <a:t>13/08/2025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3F688A0-ACA4-BA44-5B30-11FC7A5BC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F388F25-A487-BE39-940F-C5BCD9F9E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61AE8-2870-4A4F-AF34-72F181CA92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1878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CDA964-C189-550F-0542-59EC7E47F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DF8801E-DAC1-31AF-46C5-1A977AB849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580845B-B992-9B05-DC43-F3CB605A5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7419-472F-D645-A726-5A4D73DD2DDF}" type="datetimeFigureOut">
              <a:rPr lang="it-IT" smtClean="0"/>
              <a:t>13/08/2025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EDD8EAE-50B8-95E9-5A30-7853ACFC3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9546004-754D-257B-D2E8-8A22A2052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61AE8-2870-4A4F-AF34-72F181CA92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2647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4ECF058-656D-2E27-09A6-CE2BE1E422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B3ED269-A464-2754-3DB6-286AD46559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5927BA7-D5C1-8D8F-74B4-5E1BFA235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7419-472F-D645-A726-5A4D73DD2DDF}" type="datetimeFigureOut">
              <a:rPr lang="it-IT" smtClean="0"/>
              <a:t>13/08/2025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CB12473-60FD-D482-9440-3DDEF2AB5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6E718D1-DFA3-C921-8AEF-593AA8682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61AE8-2870-4A4F-AF34-72F181CA92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8037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BBD3DF-D656-A2AB-D160-53797126D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5FC0A0-54D6-642A-CFF4-FDFAFF81D0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5987736-6254-1F4B-50F0-998810EBF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7419-472F-D645-A726-5A4D73DD2DDF}" type="datetimeFigureOut">
              <a:rPr lang="it-IT" smtClean="0"/>
              <a:t>13/08/2025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7B2F7C8-46F0-A70C-8F0E-267FD804F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6172221-22BB-644B-C75D-2E23A7F1B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61AE8-2870-4A4F-AF34-72F181CA92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2389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1BDF710-3022-7FE5-0435-CDD78EEA8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0DA3775-E95C-843B-42B3-6BD975C2F3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FEC96F5-BAFE-92C9-E58C-4219C1EEF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7419-472F-D645-A726-5A4D73DD2DDF}" type="datetimeFigureOut">
              <a:rPr lang="it-IT" smtClean="0"/>
              <a:t>13/08/2025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8C06B7E-CE24-10FC-F03C-9A0378F21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A10EB3-A2E3-F5B4-4E3C-66997B45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61AE8-2870-4A4F-AF34-72F181CA92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2211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FF16B8-B47F-2882-2998-0C36A9D20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1073CAE-32E4-9A74-6C18-99C2CFB66A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DDF16D8-87F2-4874-E4BE-9F2A54DCC4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277A31E-1F97-F6AD-B1F6-7235CABFE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7419-472F-D645-A726-5A4D73DD2DDF}" type="datetimeFigureOut">
              <a:rPr lang="it-IT" smtClean="0"/>
              <a:t>13/08/2025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7205BEF-947D-9A99-0601-D5ED1D384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24A51F9-3EA4-2B09-0717-DFC727763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61AE8-2870-4A4F-AF34-72F181CA92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7753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F48E1B-8DBE-D01E-23B3-88FB69B38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2CF776-8C22-7BE3-087C-3A7BE197F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3A17F78-DEBF-BBC0-A828-11A93E18C3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4ADC682-1CE4-6243-E991-23FEC906DF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52B3994-54B1-BAD0-2CE4-7002D9C6CE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6CC2C404-EA6A-2360-9B4F-4C01BD9E1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7419-472F-D645-A726-5A4D73DD2DDF}" type="datetimeFigureOut">
              <a:rPr lang="it-IT" smtClean="0"/>
              <a:t>13/08/2025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71D4365-FF3E-DC7C-0AE9-53E221EDE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404F02FC-5C5A-F970-EE3E-74FA8FB90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61AE8-2870-4A4F-AF34-72F181CA92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1000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B0F161-0034-46D5-9844-20792F8AD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5A251E0-8424-1DA9-18F9-31A185D17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7419-472F-D645-A726-5A4D73DD2DDF}" type="datetimeFigureOut">
              <a:rPr lang="it-IT" smtClean="0"/>
              <a:t>13/08/2025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E1526E2-9A6F-2ADF-B629-5E4682053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023630C-2B60-534A-8019-B8C76CA30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61AE8-2870-4A4F-AF34-72F181CA92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0878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CA4B3944-0ACC-C302-B38C-6D0F5FE72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7419-472F-D645-A726-5A4D73DD2DDF}" type="datetimeFigureOut">
              <a:rPr lang="it-IT" smtClean="0"/>
              <a:t>13/08/2025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4F516CD-22B8-B084-605B-532D7DC7C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9E03165-9E4C-12C1-1043-750E19FA4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61AE8-2870-4A4F-AF34-72F181CA92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5818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AF7A96-D4CB-D166-34EF-936D750D0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220BD85-00FB-C5AD-836B-B5F6FE5068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B405668-FA4A-80AA-0AA8-70AB75DC90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4AD00AD-1F4B-E10B-AC92-4166DFFBD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7419-472F-D645-A726-5A4D73DD2DDF}" type="datetimeFigureOut">
              <a:rPr lang="it-IT" smtClean="0"/>
              <a:t>13/08/2025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B92C762-78B1-2C15-7032-66D40061B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FC3CD01-C648-7EF4-E842-FA8610496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61AE8-2870-4A4F-AF34-72F181CA92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7805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F98932-7222-AD62-BDC4-2EC780CD0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3A0CE54-EE1F-53BB-AA87-8779AB1B23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7611353-3AF8-E68E-4A59-652D4B630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4D8B9EB-88D7-40D9-7AFE-B0F70E3E7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7419-472F-D645-A726-5A4D73DD2DDF}" type="datetimeFigureOut">
              <a:rPr lang="it-IT" smtClean="0"/>
              <a:t>13/08/2025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6CB3069-74BD-DB22-D308-5749517C8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CEEAA30-AA47-EC0E-2AB3-95B75CA45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61AE8-2870-4A4F-AF34-72F181CA92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6274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D2AB2ED-BF72-C768-BD5B-1E2045A5A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5C12EF0-8A5C-7687-E0E9-24CDA1C800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BD10F98-87D6-E05D-A995-31ADCEBC3A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567419-472F-D645-A726-5A4D73DD2DDF}" type="datetimeFigureOut">
              <a:rPr lang="it-IT" smtClean="0"/>
              <a:t>13/08/2025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636050F-B4A3-CFFA-D585-D7D0862353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82D0CFB-26D7-B9E0-0027-F8FC92D0A3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561AE8-2870-4A4F-AF34-72F181CA92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366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 descr="Immagine che contiene nuvola, erba, aria aperta, cielo&#10;&#10;Il contenuto generato dall'IA potrebbe non essere corretto.">
            <a:extLst>
              <a:ext uri="{FF2B5EF4-FFF2-40B4-BE49-F238E27FC236}">
                <a16:creationId xmlns:a16="http://schemas.microsoft.com/office/drawing/2014/main" id="{68927B11-C229-7236-BB8E-D136C2FFF7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730"/>
          <a:stretch>
            <a:fillRect/>
          </a:stretch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D69D1198-B538-4E0F-98F3-7FC4BF86D6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0608" y="2627291"/>
            <a:ext cx="9021055" cy="1589474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4452234B-BFFF-C6D4-C01B-F47C6DC252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8885" y="6102829"/>
            <a:ext cx="5524500" cy="698500"/>
          </a:xfrm>
          <a:prstGeom prst="rect">
            <a:avLst/>
          </a:prstGeom>
        </p:spPr>
      </p:pic>
      <p:pic>
        <p:nvPicPr>
          <p:cNvPr id="9" name="Immagine 8" descr="Immagine che contiene testo, Elementi grafici, Carattere, grafica&#10;&#10;Il contenuto generato dall'IA potrebbe non essere corretto.">
            <a:extLst>
              <a:ext uri="{FF2B5EF4-FFF2-40B4-BE49-F238E27FC236}">
                <a16:creationId xmlns:a16="http://schemas.microsoft.com/office/drawing/2014/main" id="{212F3A27-8563-54DB-139B-5D4DF08F61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2166" y="-53128"/>
            <a:ext cx="1377938" cy="205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72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EB2CFC2-05E5-7B10-FEA1-EF54807D3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it-IT" sz="5400" b="1" dirty="0"/>
              <a:t>Welcome to Alta Umbria</a:t>
            </a:r>
          </a:p>
        </p:txBody>
      </p:sp>
      <p:pic>
        <p:nvPicPr>
          <p:cNvPr id="7" name="Immagine 6" descr="Immagine che contiene aria aperta, edificio, cielo, nuvola&#10;&#10;Il contenuto generato dall'IA potrebbe non essere corretto.">
            <a:extLst>
              <a:ext uri="{FF2B5EF4-FFF2-40B4-BE49-F238E27FC236}">
                <a16:creationId xmlns:a16="http://schemas.microsoft.com/office/drawing/2014/main" id="{C29884F2-57C5-3330-4EDA-8E364C3DB7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10" r="-1" b="-1"/>
          <a:stretch>
            <a:fillRect/>
          </a:stretch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4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21208AC-9FE9-CC3E-600D-A0F8C2117B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r>
              <a:rPr lang="it-IT" sz="2200" b="1" dirty="0"/>
              <a:t>Gubbio, Città di Castello and the </a:t>
            </a:r>
            <a:r>
              <a:rPr lang="it-IT" sz="2200" b="1" dirty="0" err="1"/>
              <a:t>hidden</a:t>
            </a:r>
            <a:r>
              <a:rPr lang="it-IT" sz="2200" b="1" dirty="0"/>
              <a:t> green </a:t>
            </a:r>
            <a:r>
              <a:rPr lang="it-IT" sz="2200" b="1" dirty="0" err="1"/>
              <a:t>heart</a:t>
            </a:r>
            <a:r>
              <a:rPr lang="it-IT" sz="2200" b="1" dirty="0"/>
              <a:t> of </a:t>
            </a:r>
            <a:r>
              <a:rPr lang="it-IT" sz="2200" b="1" dirty="0" err="1"/>
              <a:t>Italy</a:t>
            </a:r>
            <a:endParaRPr lang="it-IT" sz="2200" b="1" dirty="0"/>
          </a:p>
          <a:p>
            <a:r>
              <a:rPr lang="it-IT" sz="2200" b="1" dirty="0"/>
              <a:t>Rolling </a:t>
            </a:r>
            <a:r>
              <a:rPr lang="it-IT" sz="2200" b="1" dirty="0" err="1"/>
              <a:t>hills</a:t>
            </a:r>
            <a:r>
              <a:rPr lang="it-IT" sz="2200" b="1" dirty="0"/>
              <a:t>, </a:t>
            </a:r>
            <a:r>
              <a:rPr lang="it-IT" sz="2200" b="1" dirty="0" err="1"/>
              <a:t>forests</a:t>
            </a:r>
            <a:r>
              <a:rPr lang="it-IT" sz="2200" b="1" dirty="0"/>
              <a:t>, </a:t>
            </a:r>
            <a:r>
              <a:rPr lang="it-IT" sz="2200" b="1" dirty="0" err="1"/>
              <a:t>medieval</a:t>
            </a:r>
            <a:r>
              <a:rPr lang="it-IT" sz="2200" b="1" dirty="0"/>
              <a:t> </a:t>
            </a:r>
            <a:r>
              <a:rPr lang="it-IT" sz="2200" b="1" dirty="0" err="1"/>
              <a:t>towns</a:t>
            </a:r>
            <a:r>
              <a:rPr lang="it-IT" sz="2200" b="1" dirty="0"/>
              <a:t> and </a:t>
            </a:r>
            <a:r>
              <a:rPr lang="it-IT" sz="2200" b="1" dirty="0" err="1"/>
              <a:t>traditions</a:t>
            </a:r>
            <a:endParaRPr lang="it-IT" sz="2200" b="1" dirty="0"/>
          </a:p>
          <a:p>
            <a:r>
              <a:rPr lang="it-IT" sz="2200" b="1" dirty="0"/>
              <a:t>Far from mass </a:t>
            </a:r>
            <a:r>
              <a:rPr lang="it-IT" sz="2200" b="1" dirty="0" err="1"/>
              <a:t>tourism</a:t>
            </a:r>
            <a:r>
              <a:rPr lang="it-IT" sz="2200" b="1" dirty="0"/>
              <a:t>: </a:t>
            </a:r>
            <a:r>
              <a:rPr lang="it-IT" sz="2200" b="1" dirty="0" err="1"/>
              <a:t>authentic</a:t>
            </a:r>
            <a:r>
              <a:rPr lang="it-IT" sz="2200" b="1" dirty="0"/>
              <a:t> and slow living</a:t>
            </a:r>
          </a:p>
          <a:p>
            <a:r>
              <a:rPr lang="it-IT" sz="2200" b="1" dirty="0"/>
              <a:t>Genuine food and strong rural communities</a:t>
            </a:r>
          </a:p>
        </p:txBody>
      </p:sp>
      <p:pic>
        <p:nvPicPr>
          <p:cNvPr id="8" name="Immagine 7" descr="Immagine che contiene testo, Elementi grafici, Carattere, grafica&#10;&#10;Il contenuto generato dall'IA potrebbe non essere corretto.">
            <a:extLst>
              <a:ext uri="{FF2B5EF4-FFF2-40B4-BE49-F238E27FC236}">
                <a16:creationId xmlns:a16="http://schemas.microsoft.com/office/drawing/2014/main" id="{42A597FF-0948-BC45-08FE-00AD7D8A63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5544" y="42864"/>
            <a:ext cx="988740" cy="1471613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92E467B0-A16F-7617-E960-FA67184817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4259" y="6158983"/>
            <a:ext cx="4950025" cy="62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335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E75AC6-B933-8820-FAB1-320E1DAFA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4443579-07E3-2624-3014-02279E70A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 fontScale="90000"/>
          </a:bodyPr>
          <a:lstStyle/>
          <a:p>
            <a:r>
              <a:rPr lang="it-IT" sz="5000" b="1" dirty="0" err="1"/>
              <a:t>What</a:t>
            </a:r>
            <a:r>
              <a:rPr lang="it-IT" sz="5000" b="1" dirty="0"/>
              <a:t> makes </a:t>
            </a:r>
            <a:r>
              <a:rPr lang="it-IT" sz="5000" b="1" dirty="0" err="1"/>
              <a:t>this</a:t>
            </a:r>
            <a:r>
              <a:rPr lang="it-IT" sz="5000" b="1" dirty="0"/>
              <a:t> </a:t>
            </a:r>
            <a:r>
              <a:rPr lang="it-IT" sz="5000" b="1" dirty="0" err="1"/>
              <a:t>land</a:t>
            </a:r>
            <a:r>
              <a:rPr lang="it-IT" sz="5000" b="1" dirty="0"/>
              <a:t> special</a:t>
            </a:r>
          </a:p>
        </p:txBody>
      </p:sp>
      <p:sp>
        <p:nvSpPr>
          <p:cNvPr id="19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6BB109A-3449-CEA3-3103-A120205C79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it-IT" sz="2200" b="1" dirty="0"/>
              <a:t>Ancient farming and </a:t>
            </a:r>
            <a:r>
              <a:rPr lang="it-IT" sz="2200" b="1" dirty="0" err="1"/>
              <a:t>modern</a:t>
            </a:r>
            <a:r>
              <a:rPr lang="it-IT" sz="2200" b="1" dirty="0"/>
              <a:t> </a:t>
            </a:r>
            <a:r>
              <a:rPr lang="it-IT" sz="2200" b="1" dirty="0" err="1"/>
              <a:t>sustainability</a:t>
            </a:r>
            <a:endParaRPr lang="it-IT" sz="2200" b="1" dirty="0"/>
          </a:p>
          <a:p>
            <a:r>
              <a:rPr lang="it-IT" sz="2200" b="1" dirty="0"/>
              <a:t>Strong community </a:t>
            </a:r>
            <a:r>
              <a:rPr lang="it-IT" sz="2200" b="1" dirty="0" err="1"/>
              <a:t>ties</a:t>
            </a:r>
            <a:r>
              <a:rPr lang="it-IT" sz="2200" b="1" dirty="0"/>
              <a:t> and </a:t>
            </a:r>
            <a:r>
              <a:rPr lang="it-IT" sz="2200" b="1" dirty="0" err="1"/>
              <a:t>oral</a:t>
            </a:r>
            <a:r>
              <a:rPr lang="it-IT" sz="2200" b="1" dirty="0"/>
              <a:t> </a:t>
            </a:r>
            <a:r>
              <a:rPr lang="it-IT" sz="2200" b="1" dirty="0" err="1"/>
              <a:t>traditions</a:t>
            </a:r>
            <a:endParaRPr lang="it-IT" sz="2200" b="1" dirty="0"/>
          </a:p>
          <a:p>
            <a:r>
              <a:rPr lang="it-IT" sz="2200" b="1" dirty="0" err="1"/>
              <a:t>Culinary</a:t>
            </a:r>
            <a:r>
              <a:rPr lang="it-IT" sz="2200" b="1" dirty="0"/>
              <a:t> </a:t>
            </a:r>
            <a:r>
              <a:rPr lang="it-IT" sz="2200" b="1" dirty="0" err="1"/>
              <a:t>heritage</a:t>
            </a:r>
            <a:r>
              <a:rPr lang="it-IT" sz="2200" b="1" dirty="0"/>
              <a:t> </a:t>
            </a:r>
            <a:r>
              <a:rPr lang="it-IT" sz="2200" b="1" dirty="0" err="1"/>
              <a:t>as</a:t>
            </a:r>
            <a:r>
              <a:rPr lang="it-IT" sz="2200" b="1" dirty="0"/>
              <a:t> storytelling</a:t>
            </a:r>
          </a:p>
          <a:p>
            <a:r>
              <a:rPr lang="it-IT" sz="2200" b="1" dirty="0"/>
              <a:t>Deep connection with seasons and </a:t>
            </a:r>
            <a:r>
              <a:rPr lang="it-IT" sz="2200" b="1" dirty="0" err="1"/>
              <a:t>land</a:t>
            </a:r>
            <a:endParaRPr lang="it-IT" sz="2200" b="1" dirty="0"/>
          </a:p>
        </p:txBody>
      </p:sp>
      <p:pic>
        <p:nvPicPr>
          <p:cNvPr id="8" name="Immagine 7" descr="Immagine che contiene persona, aria aperta, vestiti, asino&#10;&#10;Il contenuto generato dall'IA potrebbe non essere corretto.">
            <a:extLst>
              <a:ext uri="{FF2B5EF4-FFF2-40B4-BE49-F238E27FC236}">
                <a16:creationId xmlns:a16="http://schemas.microsoft.com/office/drawing/2014/main" id="{FA4E6ABD-451A-7BA5-9C85-1C60547F07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969" r="15804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9" name="Immagine 8" descr="Immagine che contiene testo, Elementi grafici, Carattere, grafica&#10;&#10;Il contenuto generato dall'IA potrebbe non essere corretto.">
            <a:extLst>
              <a:ext uri="{FF2B5EF4-FFF2-40B4-BE49-F238E27FC236}">
                <a16:creationId xmlns:a16="http://schemas.microsoft.com/office/drawing/2014/main" id="{B39C7668-49DA-26CD-4ADA-0E6B06C610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5544" y="42864"/>
            <a:ext cx="988740" cy="1471613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F6B91896-8B0D-C2B7-F95A-4BD5D7817D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4259" y="6193567"/>
            <a:ext cx="4950025" cy="62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544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593A2B-D4DF-EFEE-8116-A1A7AAC3D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8E536B6-79C5-8EC2-2F11-A597799BB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it-IT" sz="5400" b="1" dirty="0"/>
              <a:t>Local </a:t>
            </a:r>
            <a:r>
              <a:rPr lang="it-IT" sz="5400" b="1" dirty="0" err="1"/>
              <a:t>is</a:t>
            </a:r>
            <a:r>
              <a:rPr lang="it-IT" sz="5400" b="1" dirty="0"/>
              <a:t> </a:t>
            </a:r>
            <a:r>
              <a:rPr lang="it-IT" sz="5400" b="1" dirty="0" err="1"/>
              <a:t>better</a:t>
            </a:r>
            <a:r>
              <a:rPr lang="it-IT" sz="5400" b="1" dirty="0"/>
              <a:t> community</a:t>
            </a:r>
          </a:p>
        </p:txBody>
      </p:sp>
      <p:sp>
        <p:nvSpPr>
          <p:cNvPr id="19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EE01947-59A5-632B-B0A2-895DEE1F50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it-IT" sz="2200" b="1" dirty="0"/>
              <a:t>A new way to travel, taste and </a:t>
            </a:r>
            <a:r>
              <a:rPr lang="it-IT" sz="2200" b="1" dirty="0" err="1"/>
              <a:t>connect</a:t>
            </a:r>
            <a:endParaRPr lang="it-IT" sz="2200" b="1" dirty="0"/>
          </a:p>
          <a:p>
            <a:r>
              <a:rPr lang="it-IT" sz="2200" b="1" dirty="0"/>
              <a:t>Stay on farms, </a:t>
            </a:r>
            <a:r>
              <a:rPr lang="it-IT" sz="2200" b="1" dirty="0" err="1"/>
              <a:t>cook</a:t>
            </a:r>
            <a:r>
              <a:rPr lang="it-IT" sz="2200" b="1" dirty="0"/>
              <a:t> with </a:t>
            </a:r>
            <a:r>
              <a:rPr lang="it-IT" sz="2200" b="1" dirty="0" err="1"/>
              <a:t>locals</a:t>
            </a:r>
            <a:endParaRPr lang="it-IT" sz="2200" b="1" dirty="0"/>
          </a:p>
          <a:p>
            <a:r>
              <a:rPr lang="it-IT" sz="2200" b="1" dirty="0"/>
              <a:t>Focus on </a:t>
            </a:r>
            <a:r>
              <a:rPr lang="it-IT" sz="2200" b="1" dirty="0" err="1"/>
              <a:t>experience</a:t>
            </a:r>
            <a:r>
              <a:rPr lang="it-IT" sz="2200" b="1" dirty="0"/>
              <a:t>, </a:t>
            </a:r>
            <a:r>
              <a:rPr lang="it-IT" sz="2200" b="1" dirty="0" err="1"/>
              <a:t>not</a:t>
            </a:r>
            <a:r>
              <a:rPr lang="it-IT" sz="2200" b="1" dirty="0"/>
              <a:t> </a:t>
            </a:r>
            <a:r>
              <a:rPr lang="it-IT" sz="2200" b="1" dirty="0" err="1"/>
              <a:t>consumption</a:t>
            </a:r>
            <a:endParaRPr lang="it-IT" sz="2200" b="1" dirty="0"/>
          </a:p>
          <a:p>
            <a:r>
              <a:rPr lang="it-IT" sz="2200" b="1" dirty="0" err="1"/>
              <a:t>Regenerative</a:t>
            </a:r>
            <a:r>
              <a:rPr lang="it-IT" sz="2200" b="1" dirty="0"/>
              <a:t> for </a:t>
            </a:r>
            <a:r>
              <a:rPr lang="it-IT" sz="2200" b="1" dirty="0" err="1"/>
              <a:t>both</a:t>
            </a:r>
            <a:r>
              <a:rPr lang="it-IT" sz="2200" b="1" dirty="0"/>
              <a:t> </a:t>
            </a:r>
            <a:r>
              <a:rPr lang="it-IT" sz="2200" b="1" dirty="0" err="1"/>
              <a:t>land</a:t>
            </a:r>
            <a:r>
              <a:rPr lang="it-IT" sz="2200" b="1" dirty="0"/>
              <a:t> and community</a:t>
            </a:r>
          </a:p>
          <a:p>
            <a:endParaRPr lang="it-IT" sz="2200" b="1" dirty="0"/>
          </a:p>
        </p:txBody>
      </p:sp>
      <p:pic>
        <p:nvPicPr>
          <p:cNvPr id="7" name="Immagine 6" descr="Immagine che contiene Viso umano, vestiti, uomo, persona&#10;&#10;Il contenuto generato dall'IA potrebbe non essere corretto.">
            <a:extLst>
              <a:ext uri="{FF2B5EF4-FFF2-40B4-BE49-F238E27FC236}">
                <a16:creationId xmlns:a16="http://schemas.microsoft.com/office/drawing/2014/main" id="{C5B854EB-5059-255C-CEE7-D9820FA69C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1724" r="-1" b="2195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8" name="Immagine 7" descr="Immagine che contiene testo, Elementi grafici, Carattere, grafica&#10;&#10;Il contenuto generato dall'IA potrebbe non essere corretto.">
            <a:extLst>
              <a:ext uri="{FF2B5EF4-FFF2-40B4-BE49-F238E27FC236}">
                <a16:creationId xmlns:a16="http://schemas.microsoft.com/office/drawing/2014/main" id="{E6DFEC3E-853C-FB3B-72E2-AA840543F8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5544" y="42864"/>
            <a:ext cx="988740" cy="1471613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54CBB82F-A90E-AC8E-DE29-981A10ACEF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4259" y="6158983"/>
            <a:ext cx="4950025" cy="62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319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89B6EF-D865-04BE-0BA6-7C39A1B905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9430330-2AFB-0A12-82B6-03AD3EEB8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it-IT" sz="4600" b="1" dirty="0"/>
              <a:t>Food </a:t>
            </a:r>
            <a:r>
              <a:rPr lang="it-IT" sz="4600" b="1" dirty="0" err="1"/>
              <a:t>as</a:t>
            </a:r>
            <a:r>
              <a:rPr lang="it-IT" sz="4600" b="1" dirty="0"/>
              <a:t> </a:t>
            </a:r>
            <a:r>
              <a:rPr lang="it-IT" sz="4600" b="1" dirty="0" err="1"/>
              <a:t>identity</a:t>
            </a:r>
            <a:r>
              <a:rPr lang="it-IT" sz="4600" b="1" dirty="0"/>
              <a:t> and </a:t>
            </a:r>
            <a:r>
              <a:rPr lang="it-IT" sz="4600" b="1" dirty="0" err="1"/>
              <a:t>regeneration</a:t>
            </a:r>
            <a:endParaRPr lang="it-IT" sz="4600" b="1" dirty="0"/>
          </a:p>
        </p:txBody>
      </p:sp>
      <p:sp>
        <p:nvSpPr>
          <p:cNvPr id="19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BE02ECA-D370-F57D-A69B-03E346FDA6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it-IT" sz="2200" b="1" dirty="0" err="1"/>
              <a:t>Organic</a:t>
            </a:r>
            <a:r>
              <a:rPr lang="it-IT" sz="2200" b="1" dirty="0"/>
              <a:t> farms and </a:t>
            </a:r>
            <a:r>
              <a:rPr lang="it-IT" sz="2200" b="1" dirty="0" err="1"/>
              <a:t>traditional</a:t>
            </a:r>
            <a:r>
              <a:rPr lang="it-IT" sz="2200" b="1" dirty="0"/>
              <a:t> </a:t>
            </a:r>
            <a:r>
              <a:rPr lang="it-IT" sz="2200" b="1" dirty="0" err="1"/>
              <a:t>artisans</a:t>
            </a:r>
            <a:endParaRPr lang="it-IT" sz="2200" b="1" dirty="0"/>
          </a:p>
          <a:p>
            <a:r>
              <a:rPr lang="it-IT" sz="2200" b="1" dirty="0" err="1"/>
              <a:t>Meals</a:t>
            </a:r>
            <a:r>
              <a:rPr lang="it-IT" sz="2200" b="1" dirty="0"/>
              <a:t> </a:t>
            </a:r>
            <a:r>
              <a:rPr lang="it-IT" sz="2200" b="1" dirty="0" err="1"/>
              <a:t>linked</a:t>
            </a:r>
            <a:r>
              <a:rPr lang="it-IT" sz="2200" b="1" dirty="0"/>
              <a:t> to </a:t>
            </a:r>
            <a:r>
              <a:rPr lang="it-IT" sz="2200" b="1" dirty="0" err="1"/>
              <a:t>biodiversity</a:t>
            </a:r>
            <a:r>
              <a:rPr lang="it-IT" sz="2200" b="1" dirty="0"/>
              <a:t> and seasons</a:t>
            </a:r>
          </a:p>
          <a:p>
            <a:r>
              <a:rPr lang="it-IT" sz="2200" b="1" dirty="0" err="1"/>
              <a:t>Learn</a:t>
            </a:r>
            <a:r>
              <a:rPr lang="it-IT" sz="2200" b="1" dirty="0"/>
              <a:t> and </a:t>
            </a:r>
            <a:r>
              <a:rPr lang="it-IT" sz="2200" b="1" dirty="0" err="1"/>
              <a:t>teach</a:t>
            </a:r>
            <a:r>
              <a:rPr lang="it-IT" sz="2200" b="1" dirty="0"/>
              <a:t> </a:t>
            </a:r>
            <a:r>
              <a:rPr lang="it-IT" sz="2200" b="1" dirty="0" err="1"/>
              <a:t>how</a:t>
            </a:r>
            <a:r>
              <a:rPr lang="it-IT" sz="2200" b="1" dirty="0"/>
              <a:t> and </a:t>
            </a:r>
            <a:r>
              <a:rPr lang="it-IT" sz="2200" b="1" dirty="0" err="1"/>
              <a:t>why</a:t>
            </a:r>
            <a:r>
              <a:rPr lang="it-IT" sz="2200" b="1" dirty="0"/>
              <a:t> food </a:t>
            </a:r>
            <a:r>
              <a:rPr lang="it-IT" sz="2200" b="1" dirty="0" err="1"/>
              <a:t>is</a:t>
            </a:r>
            <a:r>
              <a:rPr lang="it-IT" sz="2200" b="1" dirty="0"/>
              <a:t> made</a:t>
            </a:r>
          </a:p>
          <a:p>
            <a:r>
              <a:rPr lang="it-IT" sz="2200" b="1" dirty="0"/>
              <a:t>Taste </a:t>
            </a:r>
            <a:r>
              <a:rPr lang="it-IT" sz="2200" b="1" dirty="0" err="1"/>
              <a:t>tangible</a:t>
            </a:r>
            <a:r>
              <a:rPr lang="it-IT" sz="2200" b="1" dirty="0"/>
              <a:t> </a:t>
            </a:r>
            <a:r>
              <a:rPr lang="it-IT" sz="2200" b="1" dirty="0" err="1"/>
              <a:t>sustainability</a:t>
            </a:r>
            <a:endParaRPr lang="it-IT" sz="2200" b="1" dirty="0"/>
          </a:p>
        </p:txBody>
      </p:sp>
      <p:pic>
        <p:nvPicPr>
          <p:cNvPr id="7" name="Immagine 6" descr="Immagine che contiene persona, tavolo, vestiti, tagliare&#10;&#10;Il contenuto generato dall'IA potrebbe non essere corretto.">
            <a:extLst>
              <a:ext uri="{FF2B5EF4-FFF2-40B4-BE49-F238E27FC236}">
                <a16:creationId xmlns:a16="http://schemas.microsoft.com/office/drawing/2014/main" id="{937D1952-80BD-745D-A2AB-9BE9D76415A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059" r="13988" b="-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8" name="Immagine 7" descr="Immagine che contiene testo, Elementi grafici, Carattere, grafica&#10;&#10;Il contenuto generato dall'IA potrebbe non essere corretto.">
            <a:extLst>
              <a:ext uri="{FF2B5EF4-FFF2-40B4-BE49-F238E27FC236}">
                <a16:creationId xmlns:a16="http://schemas.microsoft.com/office/drawing/2014/main" id="{91B2B308-D0FE-9CD7-6C38-75479A01C8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5544" y="42864"/>
            <a:ext cx="988740" cy="1471613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3A2A60CB-E9AA-C1B3-B235-662BD9D8AA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4259" y="6158983"/>
            <a:ext cx="4950025" cy="62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884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2AECF6-968F-4476-4DE9-E6E42D631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F567413-F6A3-B565-76F6-65F09E27A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it-IT" sz="5000" b="1" dirty="0"/>
              <a:t>The community </a:t>
            </a:r>
            <a:r>
              <a:rPr lang="it-IT" sz="5000" b="1" dirty="0" err="1"/>
              <a:t>as</a:t>
            </a:r>
            <a:r>
              <a:rPr lang="it-IT" sz="5000" b="1" dirty="0"/>
              <a:t> a </a:t>
            </a:r>
            <a:r>
              <a:rPr lang="it-IT" sz="5000" b="1" dirty="0" err="1"/>
              <a:t>host</a:t>
            </a:r>
            <a:endParaRPr lang="it-IT" sz="5000" b="1" dirty="0"/>
          </a:p>
        </p:txBody>
      </p:sp>
      <p:sp>
        <p:nvSpPr>
          <p:cNvPr id="20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D5683B-2B36-338D-454D-5AB6C1A969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it-IT" sz="2200" b="1" dirty="0" err="1"/>
              <a:t>Hosts</a:t>
            </a:r>
            <a:r>
              <a:rPr lang="it-IT" sz="2200" b="1" dirty="0"/>
              <a:t> </a:t>
            </a:r>
            <a:r>
              <a:rPr lang="it-IT" sz="2200" b="1" dirty="0" err="1"/>
              <a:t>as</a:t>
            </a:r>
            <a:r>
              <a:rPr lang="it-IT" sz="2200" b="1" dirty="0"/>
              <a:t> cultural </a:t>
            </a:r>
            <a:r>
              <a:rPr lang="it-IT" sz="2200" b="1" dirty="0" err="1"/>
              <a:t>ambassadors</a:t>
            </a:r>
            <a:endParaRPr lang="it-IT" sz="2200" b="1" dirty="0"/>
          </a:p>
          <a:p>
            <a:r>
              <a:rPr lang="it-IT" sz="2200" b="1" dirty="0"/>
              <a:t>Storytelling and </a:t>
            </a:r>
            <a:r>
              <a:rPr lang="it-IT" sz="2200" b="1" dirty="0" err="1"/>
              <a:t>emotional</a:t>
            </a:r>
            <a:r>
              <a:rPr lang="it-IT" sz="2200" b="1" dirty="0"/>
              <a:t> connection</a:t>
            </a:r>
          </a:p>
          <a:p>
            <a:r>
              <a:rPr lang="it-IT" sz="2200" b="1" dirty="0"/>
              <a:t>Beyond </a:t>
            </a:r>
            <a:r>
              <a:rPr lang="it-IT" sz="2200" b="1" dirty="0" err="1"/>
              <a:t>tourism</a:t>
            </a:r>
            <a:r>
              <a:rPr lang="it-IT" sz="2200" b="1" dirty="0"/>
              <a:t>: </a:t>
            </a:r>
            <a:r>
              <a:rPr lang="it-IT" sz="2200" b="1" dirty="0" err="1"/>
              <a:t>shared</a:t>
            </a:r>
            <a:r>
              <a:rPr lang="it-IT" sz="2200" b="1" dirty="0"/>
              <a:t> life moments</a:t>
            </a:r>
          </a:p>
        </p:txBody>
      </p:sp>
      <p:pic>
        <p:nvPicPr>
          <p:cNvPr id="8" name="Immagine 7" descr="Immagine che contiene vestiti, persona, Viso umano, Tessuto scozzese&#10;&#10;Il contenuto generato dall'IA potrebbe non essere corretto.">
            <a:extLst>
              <a:ext uri="{FF2B5EF4-FFF2-40B4-BE49-F238E27FC236}">
                <a16:creationId xmlns:a16="http://schemas.microsoft.com/office/drawing/2014/main" id="{68576052-AAA8-0F42-A207-07A91641E02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231" r="815" b="-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9" name="Immagine 8" descr="Immagine che contiene testo, Elementi grafici, Carattere, grafica&#10;&#10;Il contenuto generato dall'IA potrebbe non essere corretto.">
            <a:extLst>
              <a:ext uri="{FF2B5EF4-FFF2-40B4-BE49-F238E27FC236}">
                <a16:creationId xmlns:a16="http://schemas.microsoft.com/office/drawing/2014/main" id="{F607C570-87EF-4E00-D419-3C6F345206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5544" y="42864"/>
            <a:ext cx="988740" cy="1471613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354D0672-5B07-A9E1-A9B9-11F1D5EC2C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4259" y="6158983"/>
            <a:ext cx="4950025" cy="62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584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68F7E3-D219-606E-5955-E09CF3C0C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9116DC6-E4C7-C72F-942E-BEC84D2F8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it-IT" sz="4200" b="1" dirty="0" err="1"/>
              <a:t>Let’s</a:t>
            </a:r>
            <a:r>
              <a:rPr lang="it-IT" sz="4200" b="1" dirty="0"/>
              <a:t> taste the roots of a </a:t>
            </a:r>
            <a:r>
              <a:rPr lang="it-IT" sz="4200" b="1" dirty="0" err="1"/>
              <a:t>different</a:t>
            </a:r>
            <a:r>
              <a:rPr lang="it-IT" sz="4200" b="1" dirty="0"/>
              <a:t> </a:t>
            </a:r>
            <a:r>
              <a:rPr lang="it-IT" sz="4200" b="1" dirty="0" err="1"/>
              <a:t>Italy</a:t>
            </a:r>
            <a:endParaRPr lang="it-IT" sz="4200" b="1" dirty="0"/>
          </a:p>
        </p:txBody>
      </p:sp>
      <p:sp>
        <p:nvSpPr>
          <p:cNvPr id="18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523804-26F2-C0B2-16CD-C7F3B00116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it-IT" sz="2400" b="1" dirty="0"/>
              <a:t>Small places</a:t>
            </a:r>
          </a:p>
          <a:p>
            <a:r>
              <a:rPr lang="it-IT" sz="2400" b="1" dirty="0"/>
              <a:t>Not just travel — a </a:t>
            </a:r>
            <a:r>
              <a:rPr lang="it-IT" sz="2400" b="1" dirty="0" err="1"/>
              <a:t>journey</a:t>
            </a:r>
            <a:r>
              <a:rPr lang="it-IT" sz="2400" b="1" dirty="0"/>
              <a:t> </a:t>
            </a:r>
            <a:r>
              <a:rPr lang="it-IT" sz="2400" b="1" dirty="0" err="1"/>
              <a:t>into</a:t>
            </a:r>
            <a:r>
              <a:rPr lang="it-IT" sz="2400" b="1" dirty="0"/>
              <a:t> </a:t>
            </a:r>
            <a:r>
              <a:rPr lang="it-IT" sz="2400" b="1" dirty="0" err="1"/>
              <a:t>identity</a:t>
            </a:r>
            <a:r>
              <a:rPr lang="it-IT" sz="2400" b="1" dirty="0"/>
              <a:t> and </a:t>
            </a:r>
            <a:r>
              <a:rPr lang="it-IT" sz="2400" b="1" dirty="0" err="1"/>
              <a:t>sustainability</a:t>
            </a:r>
            <a:endParaRPr lang="it-IT" sz="2400" b="1" dirty="0"/>
          </a:p>
          <a:p>
            <a:r>
              <a:rPr lang="it-IT" sz="2400" b="1" dirty="0"/>
              <a:t>Local food</a:t>
            </a:r>
          </a:p>
          <a:p>
            <a:r>
              <a:rPr lang="it-IT" sz="2400" b="1" dirty="0"/>
              <a:t>Local people</a:t>
            </a:r>
          </a:p>
          <a:p>
            <a:r>
              <a:rPr lang="it-IT" sz="2400" b="1" dirty="0"/>
              <a:t>Real stories</a:t>
            </a:r>
            <a:endParaRPr lang="it-IT" sz="2200" b="1" dirty="0"/>
          </a:p>
        </p:txBody>
      </p:sp>
      <p:pic>
        <p:nvPicPr>
          <p:cNvPr id="6" name="Immagine 5" descr="Immagine che contiene aria aperta, cielo, erba, nuvola&#10;&#10;Il contenuto generato dall'IA potrebbe non essere corretto.">
            <a:extLst>
              <a:ext uri="{FF2B5EF4-FFF2-40B4-BE49-F238E27FC236}">
                <a16:creationId xmlns:a16="http://schemas.microsoft.com/office/drawing/2014/main" id="{DC44E52C-B2A5-167C-442C-92A36EE5795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026" r="10489" b="-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7" name="Immagine 6" descr="Immagine che contiene testo, Elementi grafici, Carattere, grafica&#10;&#10;Il contenuto generato dall'IA potrebbe non essere corretto.">
            <a:extLst>
              <a:ext uri="{FF2B5EF4-FFF2-40B4-BE49-F238E27FC236}">
                <a16:creationId xmlns:a16="http://schemas.microsoft.com/office/drawing/2014/main" id="{EC6B8510-4F46-E775-817E-487E2F3B4E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5544" y="42864"/>
            <a:ext cx="988740" cy="1471613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329778CA-A410-3B92-5063-7234E576D6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4259" y="6158983"/>
            <a:ext cx="4950025" cy="62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1719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BE77A4-8A84-9D03-9BAF-3AEC7332D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19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 descr="Immagine che contiene cielo, erba, aria aperta, nuvola&#10;&#10;Il contenuto generato dall'IA potrebbe non essere corretto.">
            <a:extLst>
              <a:ext uri="{FF2B5EF4-FFF2-40B4-BE49-F238E27FC236}">
                <a16:creationId xmlns:a16="http://schemas.microsoft.com/office/drawing/2014/main" id="{D4572218-76B2-1B8A-8954-BAD9CD6D6F0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25" name="Rectangle 21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A171ADD-0D18-84A6-CA94-BC5F7AF967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0051" y="213897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it-IT" b="1" dirty="0">
                <a:solidFill>
                  <a:srgbClr val="FFFFFF"/>
                </a:solidFill>
              </a:rPr>
              <a:t>Local </a:t>
            </a:r>
            <a:r>
              <a:rPr lang="it-IT" b="1" dirty="0" err="1">
                <a:solidFill>
                  <a:srgbClr val="FFFFFF"/>
                </a:solidFill>
              </a:rPr>
              <a:t>is</a:t>
            </a:r>
            <a:r>
              <a:rPr lang="it-IT" b="1" dirty="0">
                <a:solidFill>
                  <a:srgbClr val="FFFFFF"/>
                </a:solidFill>
              </a:rPr>
              <a:t> </a:t>
            </a:r>
            <a:r>
              <a:rPr lang="it-IT" b="1" dirty="0" err="1">
                <a:solidFill>
                  <a:srgbClr val="FFFFFF"/>
                </a:solidFill>
              </a:rPr>
              <a:t>better</a:t>
            </a:r>
            <a:r>
              <a:rPr lang="it-IT" b="1" dirty="0">
                <a:solidFill>
                  <a:srgbClr val="FFFFFF"/>
                </a:solidFill>
              </a:rPr>
              <a:t>!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0FC889C-3D28-C063-911C-6F6CDF0CE0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3775826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it-IT" b="1" dirty="0" err="1">
                <a:solidFill>
                  <a:srgbClr val="FFFFFF"/>
                </a:solidFill>
              </a:rPr>
              <a:t>is</a:t>
            </a:r>
            <a:r>
              <a:rPr lang="it-IT" b="1" dirty="0">
                <a:solidFill>
                  <a:srgbClr val="FFFFFF"/>
                </a:solidFill>
              </a:rPr>
              <a:t> </a:t>
            </a:r>
            <a:r>
              <a:rPr lang="it-IT" b="1" dirty="0" err="1">
                <a:solidFill>
                  <a:srgbClr val="FFFFFF"/>
                </a:solidFill>
              </a:rPr>
              <a:t>waiting</a:t>
            </a:r>
            <a:r>
              <a:rPr lang="it-IT" b="1" dirty="0">
                <a:solidFill>
                  <a:srgbClr val="FFFFFF"/>
                </a:solidFill>
              </a:rPr>
              <a:t> for </a:t>
            </a:r>
            <a:r>
              <a:rPr lang="it-IT" b="1" dirty="0" err="1">
                <a:solidFill>
                  <a:srgbClr val="FFFFFF"/>
                </a:solidFill>
              </a:rPr>
              <a:t>you</a:t>
            </a:r>
            <a:r>
              <a:rPr lang="it-IT" b="1" dirty="0">
                <a:solidFill>
                  <a:srgbClr val="FFFFFF"/>
                </a:solidFill>
              </a:rPr>
              <a:t> in Alta Umbria!</a:t>
            </a:r>
          </a:p>
          <a:p>
            <a:endParaRPr lang="it-IT" dirty="0">
              <a:solidFill>
                <a:srgbClr val="FFFFFF"/>
              </a:solidFill>
            </a:endParaRPr>
          </a:p>
        </p:txBody>
      </p:sp>
      <p:pic>
        <p:nvPicPr>
          <p:cNvPr id="4" name="Immagine 3" descr="Immagine che contiene testo, Elementi grafici, Carattere, grafica&#10;&#10;Il contenuto generato dall'IA potrebbe non essere corretto.">
            <a:extLst>
              <a:ext uri="{FF2B5EF4-FFF2-40B4-BE49-F238E27FC236}">
                <a16:creationId xmlns:a16="http://schemas.microsoft.com/office/drawing/2014/main" id="{0A182ACF-07BE-AD29-4532-9369B0AB08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2166" y="41468"/>
            <a:ext cx="1377938" cy="2050885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509A933D-2878-1763-59ED-EC22D8FA3E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4779" y="6158983"/>
            <a:ext cx="4950025" cy="62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4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2804</TotalTime>
  <Words>183</Words>
  <Application>Microsoft Office PowerPoint</Application>
  <PresentationFormat>Widescreen</PresentationFormat>
  <Paragraphs>32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Tema di Office</vt:lpstr>
      <vt:lpstr>Presentazione standard di PowerPoint</vt:lpstr>
      <vt:lpstr>Welcome to Alta Umbria</vt:lpstr>
      <vt:lpstr>What makes this land special</vt:lpstr>
      <vt:lpstr>Local is better community</vt:lpstr>
      <vt:lpstr>Food as identity and regeneration</vt:lpstr>
      <vt:lpstr>The community as a host</vt:lpstr>
      <vt:lpstr>Let’s taste the roots of a different Italy</vt:lpstr>
      <vt:lpstr>Local is better!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Roberto Quatraccioni</dc:creator>
  <cp:lastModifiedBy>Susanna Picchio</cp:lastModifiedBy>
  <cp:revision>11</cp:revision>
  <dcterms:created xsi:type="dcterms:W3CDTF">2025-08-07T14:29:28Z</dcterms:created>
  <dcterms:modified xsi:type="dcterms:W3CDTF">2025-08-13T07:09:10Z</dcterms:modified>
</cp:coreProperties>
</file>